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5" r:id="rId4"/>
    <p:sldId id="268" r:id="rId5"/>
    <p:sldId id="270" r:id="rId6"/>
    <p:sldId id="267" r:id="rId7"/>
    <p:sldId id="273" r:id="rId8"/>
    <p:sldId id="271" r:id="rId9"/>
    <p:sldId id="274" r:id="rId10"/>
    <p:sldId id="275"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D4120"/>
    <a:srgbClr val="624120"/>
    <a:srgbClr val="774F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2058" y="-10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74918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30491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82112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048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5CF49-FF96-47FA-8AEF-374F23A67646}" type="datetimeFigureOut">
              <a:rPr lang="en-US" smtClean="0"/>
              <a:pPr/>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6791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5CF49-FF96-47FA-8AEF-374F23A67646}" type="datetimeFigureOut">
              <a:rPr lang="en-US" smtClean="0"/>
              <a:pPr/>
              <a:t>9/27/2012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61590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5CF49-FF96-47FA-8AEF-374F23A67646}" type="datetimeFigureOut">
              <a:rPr lang="en-US" smtClean="0"/>
              <a:pPr/>
              <a:t>9/27/2012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3859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5CF49-FF96-47FA-8AEF-374F23A67646}" type="datetimeFigureOut">
              <a:rPr lang="en-US" smtClean="0"/>
              <a:pPr/>
              <a:t>9/27/2012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14754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5CF49-FF96-47FA-8AEF-374F23A67646}" type="datetimeFigureOut">
              <a:rPr lang="en-US" smtClean="0"/>
              <a:pPr/>
              <a:t>9/27/2012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3947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9/27/2012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43140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9/27/2012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820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5CF49-FF96-47FA-8AEF-374F23A67646}" type="datetimeFigureOut">
              <a:rPr lang="en-US" smtClean="0"/>
              <a:pPr/>
              <a:t>9/27/2012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735569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2" y="3828144"/>
            <a:ext cx="6096000" cy="2842984"/>
            <a:chOff x="-127002" y="3828144"/>
            <a:chExt cx="6096000" cy="2842984"/>
          </a:xfrm>
        </p:grpSpPr>
        <p:pic>
          <p:nvPicPr>
            <p:cNvPr id="4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002" y="3828144"/>
              <a:ext cx="6096000" cy="2842984"/>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1371600" y="4213109"/>
              <a:ext cx="4329246" cy="923330"/>
            </a:xfrm>
            <a:prstGeom prst="rect">
              <a:avLst/>
            </a:prstGeom>
            <a:noFill/>
            <a:ln>
              <a:noFill/>
            </a:ln>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A CD of this message will be available (free of charge) immediately following today's message</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nvGrpSpPr>
            <p:cNvPr id="13" name="Group 5"/>
            <p:cNvGrpSpPr>
              <a:grpSpLocks noChangeAspect="1"/>
            </p:cNvGrpSpPr>
            <p:nvPr/>
          </p:nvGrpSpPr>
          <p:grpSpPr bwMode="auto">
            <a:xfrm>
              <a:off x="389744" y="4161972"/>
              <a:ext cx="981856" cy="1100298"/>
              <a:chOff x="2093" y="1203"/>
              <a:chExt cx="1658" cy="1858"/>
            </a:xfrm>
          </p:grpSpPr>
          <p:sp>
            <p:nvSpPr>
              <p:cNvPr id="16"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descr="C:\Users\Ken\AppData\Local\Microsoft\Windows\Temporary Internet Files\Content.IE5\GHF7J5VO\MC900433832[1].png"/>
            <p:cNvPicPr>
              <a:picLocks noChangeAspect="1" noChangeArrowheads="1"/>
            </p:cNvPicPr>
            <p:nvPr/>
          </p:nvPicPr>
          <p:blipFill>
            <a:blip r:embed="rId4" cstate="print"/>
            <a:srcRect/>
            <a:stretch>
              <a:fillRect/>
            </a:stretch>
          </p:blipFill>
          <p:spPr bwMode="auto">
            <a:xfrm>
              <a:off x="333719" y="5381172"/>
              <a:ext cx="1190281" cy="1190281"/>
            </a:xfrm>
            <a:prstGeom prst="rect">
              <a:avLst/>
            </a:prstGeom>
            <a:noFill/>
            <a:effectLst>
              <a:softEdge rad="63500"/>
            </a:effectLst>
          </p:spPr>
        </p:pic>
        <p:sp>
          <p:nvSpPr>
            <p:cNvPr id="15" name="TextBox 14"/>
            <p:cNvSpPr txBox="1"/>
            <p:nvPr/>
          </p:nvSpPr>
          <p:spPr>
            <a:xfrm>
              <a:off x="1371600" y="5381172"/>
              <a:ext cx="4329246" cy="923330"/>
            </a:xfrm>
            <a:prstGeom prst="rect">
              <a:avLst/>
            </a:prstGeom>
            <a:noFill/>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pic>
        <p:nvPicPr>
          <p:cNvPr id="4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20999" y="304800"/>
            <a:ext cx="5994402" cy="3307854"/>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2" name="TextBox 41"/>
          <p:cNvSpPr txBox="1"/>
          <p:nvPr/>
        </p:nvSpPr>
        <p:spPr>
          <a:xfrm>
            <a:off x="3595554" y="336332"/>
            <a:ext cx="5105399" cy="3231654"/>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4800" dirty="0" smtClean="0">
                <a:solidFill>
                  <a:srgbClr val="4B2215"/>
                </a:solidFill>
                <a:latin typeface="Mitzvah" pitchFamily="2" charset="0"/>
              </a:rPr>
              <a:t>Minor Prophets … Major Message:</a:t>
            </a:r>
          </a:p>
          <a:p>
            <a:pPr algn="ctr"/>
            <a:r>
              <a:rPr lang="en-US" sz="5400" dirty="0" smtClean="0">
                <a:solidFill>
                  <a:srgbClr val="4B2215"/>
                </a:solidFill>
                <a:latin typeface="Mitzvah" pitchFamily="2" charset="0"/>
              </a:rPr>
              <a:t>Zechariah 13:8-14:21</a:t>
            </a:r>
            <a:endParaRPr lang="en-US" sz="5400" dirty="0">
              <a:solidFill>
                <a:srgbClr val="4B2215"/>
              </a:solidFill>
              <a:latin typeface="Mitzvah" pitchFamily="2" charset="0"/>
            </a:endParaRPr>
          </a:p>
        </p:txBody>
      </p:sp>
    </p:spTree>
    <p:extLst>
      <p:ext uri="{BB962C8B-B14F-4D97-AF65-F5344CB8AC3E}">
        <p14:creationId xmlns:p14="http://schemas.microsoft.com/office/powerpoint/2010/main" xmlns="" val="362467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457200" y="1107996"/>
            <a:ext cx="8229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Leviticus 23 ~ The 7 Feasts of Israel</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7239000"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01601" y="-76200"/>
            <a:ext cx="6588233"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13:8-14:21</a:t>
            </a:r>
            <a:endParaRPr lang="en-US" sz="6000" dirty="0">
              <a:solidFill>
                <a:srgbClr val="4B2215"/>
              </a:solidFill>
              <a:latin typeface="Mitzvah" pitchFamily="2" charset="0"/>
            </a:endParaRPr>
          </a:p>
        </p:txBody>
      </p:sp>
      <p:sp>
        <p:nvSpPr>
          <p:cNvPr id="5" name="TextBox 4"/>
          <p:cNvSpPr txBox="1"/>
          <p:nvPr/>
        </p:nvSpPr>
        <p:spPr>
          <a:xfrm>
            <a:off x="457200" y="1625025"/>
            <a:ext cx="8229599"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1) Sabbath (v. 3) ~ </a:t>
            </a:r>
            <a:r>
              <a:rPr lang="en-US" sz="2800" dirty="0">
                <a:solidFill>
                  <a:srgbClr val="FFFF00"/>
                </a:solidFill>
                <a:effectLst>
                  <a:outerShdw blurRad="38100" dist="38100" dir="2700000" algn="tl">
                    <a:srgbClr val="000000">
                      <a:alpha val="43137"/>
                    </a:srgbClr>
                  </a:outerShdw>
                </a:effectLst>
              </a:rPr>
              <a:t>Rest</a:t>
            </a:r>
            <a:r>
              <a:rPr lang="en-US" sz="2800" dirty="0">
                <a:effectLst>
                  <a:outerShdw blurRad="38100" dist="38100" dir="2700000" algn="tl">
                    <a:srgbClr val="000000">
                      <a:alpha val="43137"/>
                    </a:srgbClr>
                  </a:outerShdw>
                </a:effectLst>
              </a:rPr>
              <a:t> – the finished work of the Lord</a:t>
            </a:r>
          </a:p>
        </p:txBody>
      </p:sp>
      <p:sp>
        <p:nvSpPr>
          <p:cNvPr id="8" name="TextBox 7"/>
          <p:cNvSpPr txBox="1"/>
          <p:nvPr/>
        </p:nvSpPr>
        <p:spPr>
          <a:xfrm>
            <a:off x="457200" y="2474893"/>
            <a:ext cx="8229599" cy="1384995"/>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2) Passover and Unleavened Bread (vv. 4-8) ~ </a:t>
            </a:r>
            <a:r>
              <a:rPr lang="en-US" sz="2800" dirty="0">
                <a:solidFill>
                  <a:srgbClr val="FFFF00"/>
                </a:solidFill>
                <a:effectLst>
                  <a:outerShdw blurRad="38100" dist="38100" dir="2700000" algn="tl">
                    <a:srgbClr val="000000">
                      <a:alpha val="43137"/>
                    </a:srgbClr>
                  </a:outerShdw>
                </a:effectLst>
              </a:rPr>
              <a:t>Remission</a:t>
            </a:r>
            <a:r>
              <a:rPr lang="en-US" sz="2800" dirty="0">
                <a:effectLst>
                  <a:outerShdw blurRad="38100" dist="38100" dir="2700000" algn="tl">
                    <a:srgbClr val="000000">
                      <a:alpha val="43137"/>
                    </a:srgbClr>
                  </a:outerShdw>
                </a:effectLst>
              </a:rPr>
              <a:t> – being washed by the Blood of the Lamb</a:t>
            </a:r>
          </a:p>
        </p:txBody>
      </p:sp>
      <p:sp>
        <p:nvSpPr>
          <p:cNvPr id="9" name="TextBox 8"/>
          <p:cNvSpPr txBox="1"/>
          <p:nvPr/>
        </p:nvSpPr>
        <p:spPr>
          <a:xfrm>
            <a:off x="457200" y="3783726"/>
            <a:ext cx="8229599"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3) Firstfruits (vv. 9-14) ~ </a:t>
            </a:r>
            <a:r>
              <a:rPr lang="en-US" sz="2800" dirty="0">
                <a:solidFill>
                  <a:srgbClr val="FFFF00"/>
                </a:solidFill>
                <a:effectLst>
                  <a:outerShdw blurRad="38100" dist="38100" dir="2700000" algn="tl">
                    <a:srgbClr val="000000">
                      <a:alpha val="43137"/>
                    </a:srgbClr>
                  </a:outerShdw>
                </a:effectLst>
              </a:rPr>
              <a:t>Resurrection</a:t>
            </a:r>
            <a:r>
              <a:rPr lang="en-US" sz="2800" dirty="0">
                <a:effectLst>
                  <a:outerShdw blurRad="38100" dist="38100" dir="2700000" algn="tl">
                    <a:srgbClr val="000000">
                      <a:alpha val="43137"/>
                    </a:srgbClr>
                  </a:outerShdw>
                </a:effectLst>
              </a:rPr>
              <a:t> – Christ was the firstfruits from the dead </a:t>
            </a:r>
          </a:p>
        </p:txBody>
      </p:sp>
      <p:sp>
        <p:nvSpPr>
          <p:cNvPr id="10" name="TextBox 9"/>
          <p:cNvSpPr txBox="1"/>
          <p:nvPr/>
        </p:nvSpPr>
        <p:spPr>
          <a:xfrm>
            <a:off x="457200" y="4672884"/>
            <a:ext cx="8229599" cy="1384995"/>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4) Pentecost (vv. 15-22) ~ </a:t>
            </a:r>
            <a:r>
              <a:rPr lang="en-US" sz="2800" dirty="0">
                <a:solidFill>
                  <a:srgbClr val="FFFF00"/>
                </a:solidFill>
                <a:effectLst>
                  <a:outerShdw blurRad="38100" dist="38100" dir="2700000" algn="tl">
                    <a:srgbClr val="000000">
                      <a:alpha val="43137"/>
                    </a:srgbClr>
                  </a:outerShdw>
                </a:effectLst>
              </a:rPr>
              <a:t>Regeneration</a:t>
            </a:r>
            <a:r>
              <a:rPr lang="en-US" sz="2800" dirty="0">
                <a:effectLst>
                  <a:outerShdw blurRad="38100" dist="38100" dir="2700000" algn="tl">
                    <a:srgbClr val="000000">
                      <a:alpha val="43137"/>
                    </a:srgbClr>
                  </a:outerShdw>
                </a:effectLst>
              </a:rPr>
              <a:t> – Institution of the Church and outpouring of the Holy </a:t>
            </a:r>
            <a:r>
              <a:rPr lang="en-US" sz="2800" dirty="0" smtClean="0">
                <a:effectLst>
                  <a:outerShdw blurRad="38100" dist="38100" dir="2700000" algn="tl">
                    <a:srgbClr val="000000">
                      <a:alpha val="43137"/>
                    </a:srgbClr>
                  </a:outerShdw>
                </a:effectLst>
              </a:rPr>
              <a:t>Spirit</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69552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457200" y="1107996"/>
            <a:ext cx="8229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Leviticus 23 ~ The 7 Feasts of Israel</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7239000"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01601" y="-76200"/>
            <a:ext cx="6588233"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13:8-14:21</a:t>
            </a:r>
            <a:endParaRPr lang="en-US" sz="6000" dirty="0">
              <a:solidFill>
                <a:srgbClr val="4B2215"/>
              </a:solidFill>
              <a:latin typeface="Mitzvah" pitchFamily="2" charset="0"/>
            </a:endParaRPr>
          </a:p>
        </p:txBody>
      </p:sp>
      <p:sp>
        <p:nvSpPr>
          <p:cNvPr id="5" name="TextBox 4"/>
          <p:cNvSpPr txBox="1"/>
          <p:nvPr/>
        </p:nvSpPr>
        <p:spPr>
          <a:xfrm>
            <a:off x="457200" y="1625025"/>
            <a:ext cx="8229599" cy="954107"/>
          </a:xfrm>
          <a:prstGeom prst="rect">
            <a:avLst/>
          </a:prstGeom>
          <a:noFill/>
        </p:spPr>
        <p:txBody>
          <a:bodyPr wrap="square" rtlCol="0">
            <a:spAutoFit/>
          </a:bodyPr>
          <a:lstStyle/>
          <a:p>
            <a:r>
              <a:rPr lang="en-US" sz="2800" dirty="0"/>
              <a:t>5) Trumpets (vv. 23-25) ~ </a:t>
            </a:r>
            <a:r>
              <a:rPr lang="en-US" sz="2800" dirty="0">
                <a:solidFill>
                  <a:srgbClr val="FFFF00"/>
                </a:solidFill>
              </a:rPr>
              <a:t>Rapture</a:t>
            </a:r>
            <a:r>
              <a:rPr lang="en-US" sz="2800" dirty="0"/>
              <a:t> – Rosh Hashanah</a:t>
            </a:r>
          </a:p>
        </p:txBody>
      </p:sp>
      <p:sp>
        <p:nvSpPr>
          <p:cNvPr id="8" name="TextBox 7"/>
          <p:cNvSpPr txBox="1"/>
          <p:nvPr/>
        </p:nvSpPr>
        <p:spPr>
          <a:xfrm>
            <a:off x="457200" y="2474893"/>
            <a:ext cx="8229599"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6) Day of Atonement – </a:t>
            </a:r>
            <a:r>
              <a:rPr lang="en-US" sz="2800" dirty="0">
                <a:solidFill>
                  <a:srgbClr val="FFFF00"/>
                </a:solidFill>
                <a:effectLst>
                  <a:outerShdw blurRad="38100" dist="38100" dir="2700000" algn="tl">
                    <a:srgbClr val="000000">
                      <a:alpha val="43137"/>
                    </a:srgbClr>
                  </a:outerShdw>
                </a:effectLst>
              </a:rPr>
              <a:t>Redemption</a:t>
            </a:r>
            <a:r>
              <a:rPr lang="en-US" sz="2800" dirty="0">
                <a:effectLst>
                  <a:outerShdw blurRad="38100" dist="38100" dir="2700000" algn="tl">
                    <a:srgbClr val="000000">
                      <a:alpha val="43137"/>
                    </a:srgbClr>
                  </a:outerShdw>
                </a:effectLst>
              </a:rPr>
              <a:t> (We have been bought with a price)</a:t>
            </a:r>
          </a:p>
        </p:txBody>
      </p:sp>
      <p:sp>
        <p:nvSpPr>
          <p:cNvPr id="9" name="TextBox 8"/>
          <p:cNvSpPr txBox="1"/>
          <p:nvPr/>
        </p:nvSpPr>
        <p:spPr>
          <a:xfrm>
            <a:off x="457200" y="3339921"/>
            <a:ext cx="8229599"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7) Tabernacles ~ </a:t>
            </a:r>
            <a:r>
              <a:rPr lang="en-US" sz="2800" dirty="0">
                <a:solidFill>
                  <a:srgbClr val="FFFF00"/>
                </a:solidFill>
                <a:effectLst>
                  <a:outerShdw blurRad="38100" dist="38100" dir="2700000" algn="tl">
                    <a:srgbClr val="000000">
                      <a:alpha val="43137"/>
                    </a:srgbClr>
                  </a:outerShdw>
                </a:effectLst>
              </a:rPr>
              <a:t>Residing</a:t>
            </a:r>
            <a:r>
              <a:rPr lang="en-US" sz="2800" dirty="0">
                <a:effectLst>
                  <a:outerShdw blurRad="38100" dist="38100" dir="2700000" algn="tl">
                    <a:srgbClr val="000000">
                      <a:alpha val="43137"/>
                    </a:srgbClr>
                  </a:outerShdw>
                </a:effectLst>
              </a:rPr>
              <a:t> – Our ruling with Him during the Millennium</a:t>
            </a:r>
          </a:p>
        </p:txBody>
      </p:sp>
      <p:sp>
        <p:nvSpPr>
          <p:cNvPr id="11" name="TextBox 10"/>
          <p:cNvSpPr txBox="1"/>
          <p:nvPr/>
        </p:nvSpPr>
        <p:spPr>
          <a:xfrm>
            <a:off x="457200" y="4227493"/>
            <a:ext cx="8229599" cy="1815882"/>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Rev. 21:3 ~ </a:t>
            </a:r>
            <a:r>
              <a:rPr lang="en-US" sz="2800" dirty="0">
                <a:solidFill>
                  <a:srgbClr val="FFFF00"/>
                </a:solidFill>
                <a:effectLst>
                  <a:outerShdw blurRad="38100" dist="38100" dir="2700000" algn="tl">
                    <a:srgbClr val="000000">
                      <a:alpha val="43137"/>
                    </a:srgbClr>
                  </a:outerShdw>
                </a:effectLst>
              </a:rPr>
              <a:t>And I heard a loud voice from heaven saying, "Behold, the tabernacle of God is with men, and He will dwell with them, and they shall be His people. </a:t>
            </a:r>
          </a:p>
        </p:txBody>
      </p:sp>
    </p:spTree>
    <p:extLst>
      <p:ext uri="{BB962C8B-B14F-4D97-AF65-F5344CB8AC3E}">
        <p14:creationId xmlns:p14="http://schemas.microsoft.com/office/powerpoint/2010/main" xmlns="" val="7897037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vertical)">
                                      <p:cBhvr>
                                        <p:cTn id="22" dur="500"/>
                                        <p:tgtEl>
                                          <p:spTgt spid="11"/>
                                        </p:tgtEl>
                                      </p:cBhvr>
                                    </p:animEffect>
                                  </p:childTnLst>
                                </p:cTn>
                              </p:par>
                            </p:childTnLst>
                          </p:cTn>
                        </p:par>
                        <p:par>
                          <p:cTn id="23" fill="hold">
                            <p:stCondLst>
                              <p:cond delay="500"/>
                            </p:stCondLst>
                            <p:childTnLst>
                              <p:par>
                                <p:cTn id="24" presetID="9" presetClass="emph" presetSubtype="0" grpId="2" nodeType="afterEffect">
                                  <p:stCondLst>
                                    <p:cond delay="0"/>
                                  </p:stCondLst>
                                  <p:childTnLst>
                                    <p:set>
                                      <p:cBhvr rctx="PPT">
                                        <p:cTn id="25" dur="indefinite"/>
                                        <p:tgtEl>
                                          <p:spTgt spid="5"/>
                                        </p:tgtEl>
                                        <p:attrNameLst>
                                          <p:attrName>style.opacity</p:attrName>
                                        </p:attrNameLst>
                                      </p:cBhvr>
                                      <p:to>
                                        <p:strVal val="0.5"/>
                                      </p:to>
                                    </p:set>
                                    <p:animEffect filter="image" prLst="opacity: 0.5">
                                      <p:cBhvr rctx="IE">
                                        <p:cTn id="26" dur="indefinite"/>
                                        <p:tgtEl>
                                          <p:spTgt spid="5"/>
                                        </p:tgtEl>
                                      </p:cBhvr>
                                    </p:animEffect>
                                  </p:childTnLst>
                                </p:cTn>
                              </p:par>
                              <p:par>
                                <p:cTn id="27" presetID="9" presetClass="emph" presetSubtype="0" grpId="2" nodeType="withEffect">
                                  <p:stCondLst>
                                    <p:cond delay="0"/>
                                  </p:stCondLst>
                                  <p:childTnLst>
                                    <p:set>
                                      <p:cBhvr rctx="PPT">
                                        <p:cTn id="28" dur="indefinite"/>
                                        <p:tgtEl>
                                          <p:spTgt spid="8"/>
                                        </p:tgtEl>
                                        <p:attrNameLst>
                                          <p:attrName>style.opacity</p:attrName>
                                        </p:attrNameLst>
                                      </p:cBhvr>
                                      <p:to>
                                        <p:strVal val="0.5"/>
                                      </p:to>
                                    </p:set>
                                    <p:animEffect filter="image" prLst="opacity: 0.5">
                                      <p:cBhvr rctx="IE">
                                        <p:cTn id="29" dur="indefinite"/>
                                        <p:tgtEl>
                                          <p:spTgt spid="8"/>
                                        </p:tgtEl>
                                      </p:cBhvr>
                                    </p:animEffect>
                                  </p:childTnLst>
                                </p:cTn>
                              </p:par>
                              <p:par>
                                <p:cTn id="30" presetID="9" presetClass="emph" presetSubtype="0" grpId="2" nodeType="withEffect">
                                  <p:stCondLst>
                                    <p:cond delay="0"/>
                                  </p:stCondLst>
                                  <p:childTnLst>
                                    <p:set>
                                      <p:cBhvr rctx="PPT">
                                        <p:cTn id="31" dur="indefinite"/>
                                        <p:tgtEl>
                                          <p:spTgt spid="9"/>
                                        </p:tgtEl>
                                        <p:attrNameLst>
                                          <p:attrName>style.opacity</p:attrName>
                                        </p:attrNameLst>
                                      </p:cBhvr>
                                      <p:to>
                                        <p:strVal val="0.5"/>
                                      </p:to>
                                    </p:set>
                                    <p:animEffect filter="image" prLst="opacity: 0.5">
                                      <p:cBhvr rctx="IE">
                                        <p:cTn id="32" dur="indefinite"/>
                                        <p:tgtEl>
                                          <p:spTgt spid="9"/>
                                        </p:tgtEl>
                                      </p:cBhvr>
                                    </p:animEffect>
                                  </p:childTnLst>
                                </p:cTn>
                              </p:par>
                              <p:par>
                                <p:cTn id="33" presetID="9" presetClass="emph" presetSubtype="0" grpId="2" nodeType="withEffect">
                                  <p:stCondLst>
                                    <p:cond delay="0"/>
                                  </p:stCondLst>
                                  <p:childTnLst>
                                    <p:set>
                                      <p:cBhvr rctx="PPT">
                                        <p:cTn id="34" dur="indefinite"/>
                                        <p:tgtEl>
                                          <p:spTgt spid="41"/>
                                        </p:tgtEl>
                                        <p:attrNameLst>
                                          <p:attrName>style.opacity</p:attrName>
                                        </p:attrNameLst>
                                      </p:cBhvr>
                                      <p:to>
                                        <p:strVal val="0.5"/>
                                      </p:to>
                                    </p:set>
                                    <p:animEffect filter="image" prLst="opacity: 0.5">
                                      <p:cBhvr rctx="IE">
                                        <p:cTn id="35" dur="indefinite"/>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xit" presetSubtype="5" fill="hold" grpId="1" nodeType="clickEffect">
                                  <p:stCondLst>
                                    <p:cond delay="0"/>
                                  </p:stCondLst>
                                  <p:childTnLst>
                                    <p:animEffect transition="out" filter="randombar(vertical)">
                                      <p:cBhvr>
                                        <p:cTn id="39" dur="500"/>
                                        <p:tgtEl>
                                          <p:spTgt spid="41"/>
                                        </p:tgtEl>
                                      </p:cBhvr>
                                    </p:animEffect>
                                    <p:set>
                                      <p:cBhvr>
                                        <p:cTn id="40" dur="1" fill="hold">
                                          <p:stCondLst>
                                            <p:cond delay="499"/>
                                          </p:stCondLst>
                                        </p:cTn>
                                        <p:tgtEl>
                                          <p:spTgt spid="41"/>
                                        </p:tgtEl>
                                        <p:attrNameLst>
                                          <p:attrName>style.visibility</p:attrName>
                                        </p:attrNameLst>
                                      </p:cBhvr>
                                      <p:to>
                                        <p:strVal val="hidden"/>
                                      </p:to>
                                    </p:set>
                                  </p:childTnLst>
                                </p:cTn>
                              </p:par>
                              <p:par>
                                <p:cTn id="41" presetID="14" presetClass="exit" presetSubtype="5" fill="hold" grpId="1" nodeType="withEffect">
                                  <p:stCondLst>
                                    <p:cond delay="0"/>
                                  </p:stCondLst>
                                  <p:childTnLst>
                                    <p:animEffect transition="out" filter="randombar(vertical)">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14" presetClass="exit" presetSubtype="5" fill="hold" grpId="1" nodeType="withEffect">
                                  <p:stCondLst>
                                    <p:cond delay="0"/>
                                  </p:stCondLst>
                                  <p:childTnLst>
                                    <p:animEffect transition="out" filter="randombar(vertical)">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4" presetClass="exit" presetSubtype="5" fill="hold" grpId="1" nodeType="withEffect">
                                  <p:stCondLst>
                                    <p:cond delay="0"/>
                                  </p:stCondLst>
                                  <p:childTnLst>
                                    <p:animEffect transition="out" filter="randombar(vertical)">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4" presetClass="exit" presetSubtype="5" fill="hold" grpId="1" nodeType="withEffect">
                                  <p:stCondLst>
                                    <p:cond delay="0"/>
                                  </p:stCondLst>
                                  <p:childTnLst>
                                    <p:animEffect transition="out" filter="randombar(vertical)">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1"/>
      <p:bldP spid="41" grpId="2"/>
      <p:bldP spid="5" grpId="0"/>
      <p:bldP spid="5" grpId="1"/>
      <p:bldP spid="5" grpId="2"/>
      <p:bldP spid="8" grpId="0"/>
      <p:bldP spid="8" grpId="1"/>
      <p:bldP spid="8" grpId="2"/>
      <p:bldP spid="9" grpId="0"/>
      <p:bldP spid="9" grpId="1"/>
      <p:bldP spid="9" grpId="2"/>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7239000"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01601" y="-76200"/>
            <a:ext cx="6588233"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13:8-14:21</a:t>
            </a:r>
            <a:endParaRPr lang="en-US" sz="6000" dirty="0">
              <a:solidFill>
                <a:srgbClr val="4B2215"/>
              </a:solidFill>
              <a:latin typeface="Mitzvah" pitchFamily="2" charset="0"/>
            </a:endParaRPr>
          </a:p>
        </p:txBody>
      </p:sp>
      <p:grpSp>
        <p:nvGrpSpPr>
          <p:cNvPr id="5" name="Group 4"/>
          <p:cNvGrpSpPr/>
          <p:nvPr/>
        </p:nvGrpSpPr>
        <p:grpSpPr>
          <a:xfrm>
            <a:off x="520521" y="2743200"/>
            <a:ext cx="8166279" cy="1136469"/>
            <a:chOff x="520521" y="2743200"/>
            <a:chExt cx="8166279" cy="1136469"/>
          </a:xfrm>
        </p:grpSpPr>
        <p:sp>
          <p:nvSpPr>
            <p:cNvPr id="8" name="Striped Right Arrow 7"/>
            <p:cNvSpPr/>
            <p:nvPr/>
          </p:nvSpPr>
          <p:spPr>
            <a:xfrm flipH="1">
              <a:off x="5486400" y="2743200"/>
              <a:ext cx="3200400" cy="1136469"/>
            </a:xfrm>
            <a:prstGeom prst="stripedRightArrow">
              <a:avLst>
                <a:gd name="adj1" fmla="val 99859"/>
                <a:gd name="adj2" fmla="val 0"/>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a:off x="520521" y="2743200"/>
              <a:ext cx="3200400" cy="1136469"/>
            </a:xfrm>
            <a:prstGeom prst="stripedRightArrow">
              <a:avLst>
                <a:gd name="adj1" fmla="val 99859"/>
                <a:gd name="adj2" fmla="val 0"/>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766646" y="2743200"/>
              <a:ext cx="3710355" cy="113646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sp>
        <p:nvSpPr>
          <p:cNvPr id="11" name="Rectangle 10"/>
          <p:cNvSpPr/>
          <p:nvPr/>
        </p:nvSpPr>
        <p:spPr>
          <a:xfrm>
            <a:off x="2963317" y="2934237"/>
            <a:ext cx="1440962" cy="759408"/>
          </a:xfrm>
          <a:prstGeom prst="rect">
            <a:avLst/>
          </a:prstGeom>
          <a:solidFill>
            <a:srgbClr val="FFFFFF">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latin typeface="Arial" pitchFamily="34" charset="0"/>
                <a:cs typeface="Arial" pitchFamily="34" charset="0"/>
              </a:rPr>
              <a:t>Rise of Antichrist</a:t>
            </a:r>
            <a:endParaRPr lang="en-US" sz="2000" b="1" dirty="0">
              <a:solidFill>
                <a:srgbClr val="000000"/>
              </a:solidFill>
              <a:latin typeface="Arial" pitchFamily="34" charset="0"/>
              <a:cs typeface="Arial" pitchFamily="34" charset="0"/>
            </a:endParaRPr>
          </a:p>
        </p:txBody>
      </p:sp>
      <p:sp>
        <p:nvSpPr>
          <p:cNvPr id="12" name="TextBox 11"/>
          <p:cNvSpPr txBox="1"/>
          <p:nvPr/>
        </p:nvSpPr>
        <p:spPr>
          <a:xfrm>
            <a:off x="520521" y="1066800"/>
            <a:ext cx="2046513" cy="400110"/>
          </a:xfrm>
          <a:prstGeom prst="rect">
            <a:avLst/>
          </a:prstGeom>
          <a:solidFill>
            <a:schemeClr val="tx2"/>
          </a:solid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Ezekiel War?</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3" name="Straight Connector 12"/>
          <p:cNvCxnSpPr/>
          <p:nvPr/>
        </p:nvCxnSpPr>
        <p:spPr>
          <a:xfrm>
            <a:off x="4610637" y="2743200"/>
            <a:ext cx="0" cy="113646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rot="5400000">
            <a:off x="4281026" y="2403021"/>
            <a:ext cx="647700" cy="3690257"/>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a:stCxn id="12" idx="2"/>
          </p:cNvCxnSpPr>
          <p:nvPr/>
        </p:nvCxnSpPr>
        <p:spPr>
          <a:xfrm>
            <a:off x="1543778" y="1466910"/>
            <a:ext cx="1222868" cy="1200090"/>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77887" y="1066800"/>
            <a:ext cx="1360713" cy="400110"/>
          </a:xfrm>
          <a:prstGeom prst="rect">
            <a:avLst/>
          </a:prstGeom>
          <a:solidFill>
            <a:schemeClr val="tx2"/>
          </a:solid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Rapture </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7" name="Straight Arrow Connector 16"/>
          <p:cNvCxnSpPr>
            <a:stCxn id="16" idx="2"/>
          </p:cNvCxnSpPr>
          <p:nvPr/>
        </p:nvCxnSpPr>
        <p:spPr>
          <a:xfrm flipH="1">
            <a:off x="2759747" y="1466910"/>
            <a:ext cx="598497" cy="1206738"/>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92287" y="1600200"/>
            <a:ext cx="2046513" cy="707886"/>
          </a:xfrm>
          <a:prstGeom prst="rect">
            <a:avLst/>
          </a:prstGeom>
          <a:solidFill>
            <a:schemeClr val="tx2"/>
          </a:solid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Abomination of Desolation</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9" name="Straight Arrow Connector 18"/>
          <p:cNvCxnSpPr>
            <a:stCxn id="18" idx="2"/>
          </p:cNvCxnSpPr>
          <p:nvPr/>
        </p:nvCxnSpPr>
        <p:spPr>
          <a:xfrm flipH="1">
            <a:off x="4610637" y="2308086"/>
            <a:ext cx="4907" cy="358914"/>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553201" y="2794716"/>
            <a:ext cx="1828799" cy="1059195"/>
            <a:chOff x="6553201" y="2794716"/>
            <a:chExt cx="1828799" cy="1059195"/>
          </a:xfrm>
        </p:grpSpPr>
        <p:sp>
          <p:nvSpPr>
            <p:cNvPr id="21" name="Right Arrow 20"/>
            <p:cNvSpPr/>
            <p:nvPr/>
          </p:nvSpPr>
          <p:spPr>
            <a:xfrm>
              <a:off x="6553201" y="2794716"/>
              <a:ext cx="1828799" cy="1059195"/>
            </a:xfrm>
            <a:prstGeom prst="rightArrow">
              <a:avLst>
                <a:gd name="adj1" fmla="val 73204"/>
                <a:gd name="adj2" fmla="val 51785"/>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629400" y="3105090"/>
              <a:ext cx="1524000" cy="400110"/>
            </a:xfrm>
            <a:prstGeom prst="rect">
              <a:avLst/>
            </a:prstGeom>
            <a:noFill/>
          </p:spPr>
          <p:txBody>
            <a:bodyPr wrap="square" rtlCol="0">
              <a:spAutoFit/>
            </a:bodyPr>
            <a:lstStyle/>
            <a:p>
              <a:r>
                <a:rPr lang="en-US" sz="2000" b="1" dirty="0" smtClean="0">
                  <a:solidFill>
                    <a:srgbClr val="000000"/>
                  </a:solidFill>
                  <a:latin typeface="Arial" pitchFamily="34" charset="0"/>
                  <a:cs typeface="Arial" pitchFamily="34" charset="0"/>
                </a:rPr>
                <a:t>Millennium</a:t>
              </a:r>
              <a:endParaRPr lang="en-US" sz="2000" b="1" dirty="0">
                <a:solidFill>
                  <a:srgbClr val="000000"/>
                </a:solidFill>
                <a:latin typeface="Arial" pitchFamily="34" charset="0"/>
                <a:cs typeface="Arial" pitchFamily="34" charset="0"/>
              </a:endParaRPr>
            </a:p>
          </p:txBody>
        </p:sp>
      </p:grpSp>
      <p:sp>
        <p:nvSpPr>
          <p:cNvPr id="23" name="TextBox 22"/>
          <p:cNvSpPr txBox="1"/>
          <p:nvPr/>
        </p:nvSpPr>
        <p:spPr>
          <a:xfrm>
            <a:off x="5764524" y="1600200"/>
            <a:ext cx="1398276" cy="707886"/>
          </a:xfrm>
          <a:prstGeom prst="rect">
            <a:avLst/>
          </a:prstGeom>
          <a:solidFill>
            <a:schemeClr val="tx2"/>
          </a:solid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Return of Christ</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24" name="Straight Arrow Connector 23"/>
          <p:cNvCxnSpPr/>
          <p:nvPr/>
        </p:nvCxnSpPr>
        <p:spPr>
          <a:xfrm rot="60000">
            <a:off x="6463662" y="2308086"/>
            <a:ext cx="13339" cy="365562"/>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11363" y="4648140"/>
            <a:ext cx="1598837" cy="707886"/>
          </a:xfrm>
          <a:prstGeom prst="rect">
            <a:avLst/>
          </a:prstGeom>
          <a:solidFill>
            <a:schemeClr val="tx2"/>
          </a:solid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7 year Tribulation</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6" name="Rectangle 25"/>
          <p:cNvSpPr/>
          <p:nvPr/>
        </p:nvSpPr>
        <p:spPr>
          <a:xfrm>
            <a:off x="4825446" y="2943225"/>
            <a:ext cx="1432479" cy="759408"/>
          </a:xfrm>
          <a:prstGeom prst="rect">
            <a:avLst/>
          </a:prstGeom>
          <a:solidFill>
            <a:srgbClr val="FFFFFF">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rgbClr val="000000"/>
                </a:solidFill>
                <a:latin typeface="Arial" pitchFamily="34" charset="0"/>
                <a:cs typeface="Arial" pitchFamily="34" charset="0"/>
              </a:rPr>
              <a:t>Time of Jacob’s Troubles</a:t>
            </a:r>
            <a:endParaRPr lang="en-US" sz="1700" b="1" dirty="0">
              <a:solidFill>
                <a:srgbClr val="000000"/>
              </a:solidFill>
              <a:latin typeface="Arial" pitchFamily="34" charset="0"/>
              <a:cs typeface="Arial" pitchFamily="34" charset="0"/>
            </a:endParaRPr>
          </a:p>
        </p:txBody>
      </p:sp>
      <p:grpSp>
        <p:nvGrpSpPr>
          <p:cNvPr id="27" name="Group 26"/>
          <p:cNvGrpSpPr/>
          <p:nvPr/>
        </p:nvGrpSpPr>
        <p:grpSpPr>
          <a:xfrm>
            <a:off x="838200" y="2800350"/>
            <a:ext cx="1828799" cy="1059195"/>
            <a:chOff x="838200" y="2800350"/>
            <a:chExt cx="1828799" cy="1059195"/>
          </a:xfrm>
        </p:grpSpPr>
        <p:sp>
          <p:nvSpPr>
            <p:cNvPr id="28" name="Right Arrow 27"/>
            <p:cNvSpPr/>
            <p:nvPr/>
          </p:nvSpPr>
          <p:spPr>
            <a:xfrm flipH="1">
              <a:off x="838200" y="2800350"/>
              <a:ext cx="1828799" cy="1059195"/>
            </a:xfrm>
            <a:prstGeom prst="rightArrow">
              <a:avLst>
                <a:gd name="adj1" fmla="val 73204"/>
                <a:gd name="adj2" fmla="val 51785"/>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90600" y="3110724"/>
              <a:ext cx="1652635" cy="400110"/>
            </a:xfrm>
            <a:prstGeom prst="rect">
              <a:avLst/>
            </a:prstGeom>
            <a:noFill/>
          </p:spPr>
          <p:txBody>
            <a:bodyPr wrap="square" rtlCol="0">
              <a:spAutoFit/>
            </a:bodyPr>
            <a:lstStyle/>
            <a:p>
              <a:r>
                <a:rPr lang="en-US" sz="2000" b="1" dirty="0" smtClean="0">
                  <a:solidFill>
                    <a:srgbClr val="000000"/>
                  </a:solidFill>
                  <a:latin typeface="Arial" pitchFamily="34" charset="0"/>
                  <a:cs typeface="Arial" pitchFamily="34" charset="0"/>
                </a:rPr>
                <a:t>Church Age</a:t>
              </a:r>
              <a:endParaRPr lang="en-US" sz="20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xmlns="" val="21990745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500"/>
                                        <p:tgtEl>
                                          <p:spTgt spid="27"/>
                                        </p:tgtEl>
                                      </p:cBhvr>
                                    </p:animEffect>
                                  </p:childTnLst>
                                </p:cTn>
                              </p:par>
                            </p:childTnLst>
                          </p:cTn>
                        </p:par>
                        <p:par>
                          <p:cTn id="12" fill="hold">
                            <p:stCondLst>
                              <p:cond delay="1000"/>
                            </p:stCondLst>
                            <p:childTnLst>
                              <p:par>
                                <p:cTn id="13" presetID="14" presetClass="entr" presetSubtype="5"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vertical)">
                                      <p:cBhvr>
                                        <p:cTn id="15" dur="500"/>
                                        <p:tgtEl>
                                          <p:spTgt spid="1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000"/>
                            </p:stCondLst>
                            <p:childTnLst>
                              <p:par>
                                <p:cTn id="21" presetID="14" presetClass="entr" presetSubtype="5"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vertical)">
                                      <p:cBhvr>
                                        <p:cTn id="23" dur="500"/>
                                        <p:tgtEl>
                                          <p:spTgt spid="1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3500"/>
                            </p:stCondLst>
                            <p:childTnLst>
                              <p:par>
                                <p:cTn id="33" presetID="14" presetClass="entr" presetSubtype="5"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vertical)">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par>
                          <p:cTn id="40" fill="hold">
                            <p:stCondLst>
                              <p:cond delay="4500"/>
                            </p:stCondLst>
                            <p:childTnLst>
                              <p:par>
                                <p:cTn id="41" presetID="14" presetClass="entr" presetSubtype="5"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vertical)">
                                      <p:cBhvr>
                                        <p:cTn id="43" dur="500"/>
                                        <p:tgtEl>
                                          <p:spTgt spid="11"/>
                                        </p:tgtEl>
                                      </p:cBhvr>
                                    </p:animEffect>
                                  </p:childTnLst>
                                </p:cTn>
                              </p:par>
                            </p:childTnLst>
                          </p:cTn>
                        </p:par>
                        <p:par>
                          <p:cTn id="44" fill="hold">
                            <p:stCondLst>
                              <p:cond delay="5000"/>
                            </p:stCondLst>
                            <p:childTnLst>
                              <p:par>
                                <p:cTn id="45" presetID="14" presetClass="entr" presetSubtype="5"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randombar(vertical)">
                                      <p:cBhvr>
                                        <p:cTn id="47" dur="500"/>
                                        <p:tgtEl>
                                          <p:spTgt spid="18"/>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par>
                          <p:cTn id="52" fill="hold">
                            <p:stCondLst>
                              <p:cond delay="6000"/>
                            </p:stCondLst>
                            <p:childTnLst>
                              <p:par>
                                <p:cTn id="53" presetID="14" presetClass="entr" presetSubtype="5"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randombar(vertical)">
                                      <p:cBhvr>
                                        <p:cTn id="55" dur="500"/>
                                        <p:tgtEl>
                                          <p:spTgt spid="26"/>
                                        </p:tgtEl>
                                      </p:cBhvr>
                                    </p:animEffect>
                                  </p:childTnLst>
                                </p:cTn>
                              </p:par>
                            </p:childTnLst>
                          </p:cTn>
                        </p:par>
                        <p:par>
                          <p:cTn id="56" fill="hold">
                            <p:stCondLst>
                              <p:cond delay="6500"/>
                            </p:stCondLst>
                            <p:childTnLst>
                              <p:par>
                                <p:cTn id="57" presetID="14" presetClass="entr" presetSubtype="5"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randombar(vertical)">
                                      <p:cBhvr>
                                        <p:cTn id="59" dur="500"/>
                                        <p:tgtEl>
                                          <p:spTgt spid="23"/>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500"/>
                                        <p:tgtEl>
                                          <p:spTgt spid="24"/>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xit" presetSubtype="5" fill="hold" nodeType="clickEffect">
                                  <p:stCondLst>
                                    <p:cond delay="0"/>
                                  </p:stCondLst>
                                  <p:childTnLst>
                                    <p:animEffect transition="out" filter="randombar(vertical)">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par>
                                <p:cTn id="73" presetID="14" presetClass="exit" presetSubtype="5" fill="hold" nodeType="withEffect">
                                  <p:stCondLst>
                                    <p:cond delay="0"/>
                                  </p:stCondLst>
                                  <p:childTnLst>
                                    <p:animEffect transition="out" filter="randombar(vertical)">
                                      <p:cBhvr>
                                        <p:cTn id="74" dur="500"/>
                                        <p:tgtEl>
                                          <p:spTgt spid="27"/>
                                        </p:tgtEl>
                                      </p:cBhvr>
                                    </p:animEffect>
                                    <p:set>
                                      <p:cBhvr>
                                        <p:cTn id="75" dur="1" fill="hold">
                                          <p:stCondLst>
                                            <p:cond delay="499"/>
                                          </p:stCondLst>
                                        </p:cTn>
                                        <p:tgtEl>
                                          <p:spTgt spid="27"/>
                                        </p:tgtEl>
                                        <p:attrNameLst>
                                          <p:attrName>style.visibility</p:attrName>
                                        </p:attrNameLst>
                                      </p:cBhvr>
                                      <p:to>
                                        <p:strVal val="hidden"/>
                                      </p:to>
                                    </p:set>
                                  </p:childTnLst>
                                </p:cTn>
                              </p:par>
                              <p:par>
                                <p:cTn id="76" presetID="14" presetClass="exit" presetSubtype="5" fill="hold" grpId="1" nodeType="withEffect">
                                  <p:stCondLst>
                                    <p:cond delay="0"/>
                                  </p:stCondLst>
                                  <p:childTnLst>
                                    <p:animEffect transition="out" filter="randombar(vertical)">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par>
                                <p:cTn id="79" presetID="14" presetClass="exit" presetSubtype="5" fill="hold" nodeType="withEffect">
                                  <p:stCondLst>
                                    <p:cond delay="0"/>
                                  </p:stCondLst>
                                  <p:childTnLst>
                                    <p:animEffect transition="out" filter="randombar(vertical)">
                                      <p:cBhvr>
                                        <p:cTn id="80" dur="500"/>
                                        <p:tgtEl>
                                          <p:spTgt spid="15"/>
                                        </p:tgtEl>
                                      </p:cBhvr>
                                    </p:animEffect>
                                    <p:set>
                                      <p:cBhvr>
                                        <p:cTn id="81" dur="1" fill="hold">
                                          <p:stCondLst>
                                            <p:cond delay="499"/>
                                          </p:stCondLst>
                                        </p:cTn>
                                        <p:tgtEl>
                                          <p:spTgt spid="15"/>
                                        </p:tgtEl>
                                        <p:attrNameLst>
                                          <p:attrName>style.visibility</p:attrName>
                                        </p:attrNameLst>
                                      </p:cBhvr>
                                      <p:to>
                                        <p:strVal val="hidden"/>
                                      </p:to>
                                    </p:set>
                                  </p:childTnLst>
                                </p:cTn>
                              </p:par>
                              <p:par>
                                <p:cTn id="82" presetID="14" presetClass="exit" presetSubtype="5" fill="hold" grpId="1" nodeType="withEffect">
                                  <p:stCondLst>
                                    <p:cond delay="0"/>
                                  </p:stCondLst>
                                  <p:childTnLst>
                                    <p:animEffect transition="out" filter="randombar(vertical)">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par>
                                <p:cTn id="85" presetID="14" presetClass="exit" presetSubtype="5" fill="hold" nodeType="withEffect">
                                  <p:stCondLst>
                                    <p:cond delay="0"/>
                                  </p:stCondLst>
                                  <p:childTnLst>
                                    <p:animEffect transition="out" filter="randombar(vertical)">
                                      <p:cBhvr>
                                        <p:cTn id="86" dur="500"/>
                                        <p:tgtEl>
                                          <p:spTgt spid="17"/>
                                        </p:tgtEl>
                                      </p:cBhvr>
                                    </p:animEffect>
                                    <p:set>
                                      <p:cBhvr>
                                        <p:cTn id="87" dur="1" fill="hold">
                                          <p:stCondLst>
                                            <p:cond delay="499"/>
                                          </p:stCondLst>
                                        </p:cTn>
                                        <p:tgtEl>
                                          <p:spTgt spid="17"/>
                                        </p:tgtEl>
                                        <p:attrNameLst>
                                          <p:attrName>style.visibility</p:attrName>
                                        </p:attrNameLst>
                                      </p:cBhvr>
                                      <p:to>
                                        <p:strVal val="hidden"/>
                                      </p:to>
                                    </p:set>
                                  </p:childTnLst>
                                </p:cTn>
                              </p:par>
                              <p:par>
                                <p:cTn id="88" presetID="14" presetClass="exit" presetSubtype="5" fill="hold" grpId="1" nodeType="withEffect">
                                  <p:stCondLst>
                                    <p:cond delay="0"/>
                                  </p:stCondLst>
                                  <p:childTnLst>
                                    <p:animEffect transition="out" filter="randombar(vertical)">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4" presetClass="exit" presetSubtype="5" fill="hold" grpId="1" nodeType="withEffect">
                                  <p:stCondLst>
                                    <p:cond delay="0"/>
                                  </p:stCondLst>
                                  <p:childTnLst>
                                    <p:animEffect transition="out" filter="randombar(vertical)">
                                      <p:cBhvr>
                                        <p:cTn id="92" dur="500"/>
                                        <p:tgtEl>
                                          <p:spTgt spid="25"/>
                                        </p:tgtEl>
                                      </p:cBhvr>
                                    </p:animEffect>
                                    <p:set>
                                      <p:cBhvr>
                                        <p:cTn id="93" dur="1" fill="hold">
                                          <p:stCondLst>
                                            <p:cond delay="499"/>
                                          </p:stCondLst>
                                        </p:cTn>
                                        <p:tgtEl>
                                          <p:spTgt spid="25"/>
                                        </p:tgtEl>
                                        <p:attrNameLst>
                                          <p:attrName>style.visibility</p:attrName>
                                        </p:attrNameLst>
                                      </p:cBhvr>
                                      <p:to>
                                        <p:strVal val="hidden"/>
                                      </p:to>
                                    </p:set>
                                  </p:childTnLst>
                                </p:cTn>
                              </p:par>
                              <p:par>
                                <p:cTn id="94" presetID="14" presetClass="exit" presetSubtype="5" fill="hold" nodeType="withEffect">
                                  <p:stCondLst>
                                    <p:cond delay="0"/>
                                  </p:stCondLst>
                                  <p:childTnLst>
                                    <p:animEffect transition="out" filter="randombar(vertical)">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4" presetClass="exit" presetSubtype="5" fill="hold" grpId="1" nodeType="withEffect">
                                  <p:stCondLst>
                                    <p:cond delay="0"/>
                                  </p:stCondLst>
                                  <p:childTnLst>
                                    <p:animEffect transition="out" filter="randombar(vertical)">
                                      <p:cBhvr>
                                        <p:cTn id="98" dur="500"/>
                                        <p:tgtEl>
                                          <p:spTgt spid="11"/>
                                        </p:tgtEl>
                                      </p:cBhvr>
                                    </p:animEffect>
                                    <p:set>
                                      <p:cBhvr>
                                        <p:cTn id="99" dur="1" fill="hold">
                                          <p:stCondLst>
                                            <p:cond delay="499"/>
                                          </p:stCondLst>
                                        </p:cTn>
                                        <p:tgtEl>
                                          <p:spTgt spid="11"/>
                                        </p:tgtEl>
                                        <p:attrNameLst>
                                          <p:attrName>style.visibility</p:attrName>
                                        </p:attrNameLst>
                                      </p:cBhvr>
                                      <p:to>
                                        <p:strVal val="hidden"/>
                                      </p:to>
                                    </p:set>
                                  </p:childTnLst>
                                </p:cTn>
                              </p:par>
                              <p:par>
                                <p:cTn id="100" presetID="14" presetClass="exit" presetSubtype="5" fill="hold" grpId="1" nodeType="withEffect">
                                  <p:stCondLst>
                                    <p:cond delay="0"/>
                                  </p:stCondLst>
                                  <p:childTnLst>
                                    <p:animEffect transition="out" filter="randombar(vertical)">
                                      <p:cBhvr>
                                        <p:cTn id="101" dur="500"/>
                                        <p:tgtEl>
                                          <p:spTgt spid="18"/>
                                        </p:tgtEl>
                                      </p:cBhvr>
                                    </p:animEffect>
                                    <p:set>
                                      <p:cBhvr>
                                        <p:cTn id="102" dur="1" fill="hold">
                                          <p:stCondLst>
                                            <p:cond delay="499"/>
                                          </p:stCondLst>
                                        </p:cTn>
                                        <p:tgtEl>
                                          <p:spTgt spid="18"/>
                                        </p:tgtEl>
                                        <p:attrNameLst>
                                          <p:attrName>style.visibility</p:attrName>
                                        </p:attrNameLst>
                                      </p:cBhvr>
                                      <p:to>
                                        <p:strVal val="hidden"/>
                                      </p:to>
                                    </p:set>
                                  </p:childTnLst>
                                </p:cTn>
                              </p:par>
                              <p:par>
                                <p:cTn id="103" presetID="14" presetClass="exit" presetSubtype="5" fill="hold" nodeType="withEffect">
                                  <p:stCondLst>
                                    <p:cond delay="0"/>
                                  </p:stCondLst>
                                  <p:childTnLst>
                                    <p:animEffect transition="out" filter="randombar(vertical)">
                                      <p:cBhvr>
                                        <p:cTn id="104" dur="500"/>
                                        <p:tgtEl>
                                          <p:spTgt spid="19"/>
                                        </p:tgtEl>
                                      </p:cBhvr>
                                    </p:animEffect>
                                    <p:set>
                                      <p:cBhvr>
                                        <p:cTn id="105" dur="1" fill="hold">
                                          <p:stCondLst>
                                            <p:cond delay="499"/>
                                          </p:stCondLst>
                                        </p:cTn>
                                        <p:tgtEl>
                                          <p:spTgt spid="19"/>
                                        </p:tgtEl>
                                        <p:attrNameLst>
                                          <p:attrName>style.visibility</p:attrName>
                                        </p:attrNameLst>
                                      </p:cBhvr>
                                      <p:to>
                                        <p:strVal val="hidden"/>
                                      </p:to>
                                    </p:set>
                                  </p:childTnLst>
                                </p:cTn>
                              </p:par>
                              <p:par>
                                <p:cTn id="106" presetID="14" presetClass="exit" presetSubtype="5" fill="hold" grpId="1" nodeType="withEffect">
                                  <p:stCondLst>
                                    <p:cond delay="0"/>
                                  </p:stCondLst>
                                  <p:childTnLst>
                                    <p:animEffect transition="out" filter="randombar(vertical)">
                                      <p:cBhvr>
                                        <p:cTn id="107" dur="500"/>
                                        <p:tgtEl>
                                          <p:spTgt spid="26"/>
                                        </p:tgtEl>
                                      </p:cBhvr>
                                    </p:animEffect>
                                    <p:set>
                                      <p:cBhvr>
                                        <p:cTn id="108" dur="1" fill="hold">
                                          <p:stCondLst>
                                            <p:cond delay="499"/>
                                          </p:stCondLst>
                                        </p:cTn>
                                        <p:tgtEl>
                                          <p:spTgt spid="26"/>
                                        </p:tgtEl>
                                        <p:attrNameLst>
                                          <p:attrName>style.visibility</p:attrName>
                                        </p:attrNameLst>
                                      </p:cBhvr>
                                      <p:to>
                                        <p:strVal val="hidden"/>
                                      </p:to>
                                    </p:set>
                                  </p:childTnLst>
                                </p:cTn>
                              </p:par>
                              <p:par>
                                <p:cTn id="109" presetID="14" presetClass="exit" presetSubtype="5" fill="hold" grpId="1" nodeType="withEffect">
                                  <p:stCondLst>
                                    <p:cond delay="0"/>
                                  </p:stCondLst>
                                  <p:childTnLst>
                                    <p:animEffect transition="out" filter="randombar(vertical)">
                                      <p:cBhvr>
                                        <p:cTn id="110" dur="500"/>
                                        <p:tgtEl>
                                          <p:spTgt spid="23"/>
                                        </p:tgtEl>
                                      </p:cBhvr>
                                    </p:animEffect>
                                    <p:set>
                                      <p:cBhvr>
                                        <p:cTn id="111" dur="1" fill="hold">
                                          <p:stCondLst>
                                            <p:cond delay="499"/>
                                          </p:stCondLst>
                                        </p:cTn>
                                        <p:tgtEl>
                                          <p:spTgt spid="23"/>
                                        </p:tgtEl>
                                        <p:attrNameLst>
                                          <p:attrName>style.visibility</p:attrName>
                                        </p:attrNameLst>
                                      </p:cBhvr>
                                      <p:to>
                                        <p:strVal val="hidden"/>
                                      </p:to>
                                    </p:set>
                                  </p:childTnLst>
                                </p:cTn>
                              </p:par>
                              <p:par>
                                <p:cTn id="112" presetID="14" presetClass="exit" presetSubtype="5" fill="hold" nodeType="withEffect">
                                  <p:stCondLst>
                                    <p:cond delay="0"/>
                                  </p:stCondLst>
                                  <p:childTnLst>
                                    <p:animEffect transition="out" filter="randombar(vertical)">
                                      <p:cBhvr>
                                        <p:cTn id="113" dur="500"/>
                                        <p:tgtEl>
                                          <p:spTgt spid="24"/>
                                        </p:tgtEl>
                                      </p:cBhvr>
                                    </p:animEffect>
                                    <p:set>
                                      <p:cBhvr>
                                        <p:cTn id="114" dur="1" fill="hold">
                                          <p:stCondLst>
                                            <p:cond delay="499"/>
                                          </p:stCondLst>
                                        </p:cTn>
                                        <p:tgtEl>
                                          <p:spTgt spid="24"/>
                                        </p:tgtEl>
                                        <p:attrNameLst>
                                          <p:attrName>style.visibility</p:attrName>
                                        </p:attrNameLst>
                                      </p:cBhvr>
                                      <p:to>
                                        <p:strVal val="hidden"/>
                                      </p:to>
                                    </p:set>
                                  </p:childTnLst>
                                </p:cTn>
                              </p:par>
                              <p:par>
                                <p:cTn id="115" presetID="14" presetClass="exit" presetSubtype="5" fill="hold" nodeType="withEffect">
                                  <p:stCondLst>
                                    <p:cond delay="0"/>
                                  </p:stCondLst>
                                  <p:childTnLst>
                                    <p:animEffect transition="out" filter="randombar(vertical)">
                                      <p:cBhvr>
                                        <p:cTn id="116" dur="500"/>
                                        <p:tgtEl>
                                          <p:spTgt spid="20"/>
                                        </p:tgtEl>
                                      </p:cBhvr>
                                    </p:animEffect>
                                    <p:set>
                                      <p:cBhvr>
                                        <p:cTn id="11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4" grpId="0" animBg="1"/>
      <p:bldP spid="14" grpId="1" animBg="1"/>
      <p:bldP spid="16" grpId="0" animBg="1"/>
      <p:bldP spid="16" grpId="1" animBg="1"/>
      <p:bldP spid="18" grpId="0" animBg="1"/>
      <p:bldP spid="18" grpId="1" animBg="1"/>
      <p:bldP spid="23" grpId="0" animBg="1"/>
      <p:bldP spid="23" grpId="1" animBg="1"/>
      <p:bldP spid="25" grpId="0" animBg="1"/>
      <p:bldP spid="25" grpId="1" animBg="1"/>
      <p:bldP spid="26" grpId="0" animBg="1"/>
      <p:bldP spid="2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3970318"/>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Rom. 11:26-27 ~ </a:t>
            </a:r>
            <a:r>
              <a:rPr lang="en-US" sz="3600" baseline="30000" dirty="0">
                <a:effectLst>
                  <a:outerShdw blurRad="38100" dist="38100" dir="2700000" algn="tl">
                    <a:srgbClr val="000000">
                      <a:alpha val="43137"/>
                    </a:srgbClr>
                  </a:outerShdw>
                </a:effectLst>
              </a:rPr>
              <a:t>26</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And so all Israel will be saved, as it is written: "The Deliverer will come out of Zion, And He will turn away ungodliness from Jacob;</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27</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For this </a:t>
            </a:r>
            <a:r>
              <a:rPr lang="en-US" sz="3600" i="1" dirty="0">
                <a:solidFill>
                  <a:srgbClr val="FFFF00"/>
                </a:solidFill>
                <a:effectLst>
                  <a:outerShdw blurRad="38100" dist="38100" dir="2700000" algn="tl">
                    <a:srgbClr val="000000">
                      <a:alpha val="43137"/>
                    </a:srgbClr>
                  </a:outerShdw>
                </a:effectLst>
              </a:rPr>
              <a:t>is</a:t>
            </a:r>
            <a:r>
              <a:rPr lang="en-US" sz="3600" dirty="0">
                <a:solidFill>
                  <a:srgbClr val="FFFF00"/>
                </a:solidFill>
                <a:effectLst>
                  <a:outerShdw blurRad="38100" dist="38100" dir="2700000" algn="tl">
                    <a:srgbClr val="000000">
                      <a:alpha val="43137"/>
                    </a:srgbClr>
                  </a:outerShdw>
                </a:effectLst>
              </a:rPr>
              <a:t> My covenant with them, When I take away their sins." </a:t>
            </a:r>
            <a:r>
              <a:rPr lang="en-US" sz="3600" dirty="0">
                <a:effectLst>
                  <a:outerShdw blurRad="38100" dist="38100" dir="2700000" algn="tl">
                    <a:srgbClr val="000000">
                      <a:alpha val="43137"/>
                    </a:srgbClr>
                  </a:outerShdw>
                </a:effectLst>
              </a:rPr>
              <a:t>(Is. 59:20-21)</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7239000"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01601" y="-76200"/>
            <a:ext cx="6588233"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13:8-14:21</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26697949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5078313"/>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Is. 63:1-4 ~ </a:t>
            </a:r>
            <a:r>
              <a:rPr lang="en-US" sz="3600" baseline="30000" dirty="0">
                <a:effectLst>
                  <a:outerShdw blurRad="38100" dist="38100" dir="2700000" algn="tl">
                    <a:srgbClr val="000000">
                      <a:alpha val="43137"/>
                    </a:srgbClr>
                  </a:outerShdw>
                </a:effectLst>
              </a:rPr>
              <a:t>1</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Who is this who comes from Edom, With dyed garments from Bozrah, This One who is glorious in His apparel, Traveling in the greatness of His strength? —"I who speak in righteousness, mighty to save."</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2</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Why is Your apparel red, And Your garments like one who treads in the winepress? </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7239000"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01601" y="-76200"/>
            <a:ext cx="6588233"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13:8-14:21</a:t>
            </a:r>
            <a:endParaRPr lang="en-US" sz="6000" dirty="0">
              <a:solidFill>
                <a:srgbClr val="4B2215"/>
              </a:solidFill>
              <a:latin typeface="Mitzvah" pitchFamily="2" charset="0"/>
            </a:endParaRPr>
          </a:p>
        </p:txBody>
      </p:sp>
      <p:sp>
        <p:nvSpPr>
          <p:cNvPr id="2" name="TextBox 1"/>
          <p:cNvSpPr txBox="1"/>
          <p:nvPr/>
        </p:nvSpPr>
        <p:spPr>
          <a:xfrm>
            <a:off x="457200" y="1107996"/>
            <a:ext cx="8229600" cy="6186309"/>
          </a:xfrm>
          <a:prstGeom prst="rect">
            <a:avLst/>
          </a:prstGeom>
          <a:noFill/>
        </p:spPr>
        <p:txBody>
          <a:bodyPr wrap="square" rtlCol="0">
            <a:spAutoFit/>
          </a:bodyPr>
          <a:lstStyle/>
          <a:p>
            <a:r>
              <a:rPr lang="en-US" sz="3600" baseline="30000" dirty="0">
                <a:effectLst>
                  <a:outerShdw blurRad="38100" dist="38100" dir="2700000" algn="tl">
                    <a:srgbClr val="000000">
                      <a:alpha val="43137"/>
                    </a:srgbClr>
                  </a:outerShdw>
                </a:effectLst>
              </a:rPr>
              <a:t>3</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"I have trodden the winepress alone, And from the peoples no one was with Me. For I have trodden them in My anger, And trampled them in My fury; Their blood is sprinkled upon My garments, And I have stained all My robes. </a:t>
            </a:r>
            <a:r>
              <a:rPr lang="en-US" sz="3600" baseline="30000" dirty="0">
                <a:effectLst>
                  <a:outerShdw blurRad="38100" dist="38100" dir="2700000" algn="tl">
                    <a:srgbClr val="000000">
                      <a:alpha val="43137"/>
                    </a:srgbClr>
                  </a:outerShdw>
                </a:effectLst>
              </a:rPr>
              <a:t>4</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For the day of vengeance is in My heart, And the year of My redeemed has come."</a:t>
            </a:r>
          </a:p>
          <a:p>
            <a:endParaRPr lang="en-US" sz="3600" dirty="0"/>
          </a:p>
        </p:txBody>
      </p:sp>
    </p:spTree>
    <p:extLst>
      <p:ext uri="{BB962C8B-B14F-4D97-AF65-F5344CB8AC3E}">
        <p14:creationId xmlns:p14="http://schemas.microsoft.com/office/powerpoint/2010/main" xmlns="" val="17168380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par>
                                <p:cTn id="13" presetID="14" presetClass="entr" presetSubtype="5"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5" fill="hold" grpId="1" nodeType="clickEffect">
                                  <p:stCondLst>
                                    <p:cond delay="0"/>
                                  </p:stCondLst>
                                  <p:childTnLst>
                                    <p:animEffect transition="out" filter="randombar(vertic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7239000"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01601" y="-76200"/>
            <a:ext cx="6588233"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13:8-14:21</a:t>
            </a:r>
            <a:endParaRPr lang="en-US" sz="6000" dirty="0">
              <a:solidFill>
                <a:srgbClr val="4B2215"/>
              </a:solidFill>
              <a:latin typeface="Mitzvah" pitchFamily="2" charset="0"/>
            </a:endParaRPr>
          </a:p>
        </p:txBody>
      </p:sp>
      <p:grpSp>
        <p:nvGrpSpPr>
          <p:cNvPr id="5" name="Group 4"/>
          <p:cNvGrpSpPr/>
          <p:nvPr/>
        </p:nvGrpSpPr>
        <p:grpSpPr>
          <a:xfrm>
            <a:off x="520521" y="4016574"/>
            <a:ext cx="8166279" cy="1136469"/>
            <a:chOff x="520521" y="2743200"/>
            <a:chExt cx="8166279" cy="1136469"/>
          </a:xfrm>
        </p:grpSpPr>
        <p:sp>
          <p:nvSpPr>
            <p:cNvPr id="8" name="Striped Right Arrow 7"/>
            <p:cNvSpPr/>
            <p:nvPr/>
          </p:nvSpPr>
          <p:spPr>
            <a:xfrm flipH="1">
              <a:off x="5486400" y="2743200"/>
              <a:ext cx="3200400" cy="1136469"/>
            </a:xfrm>
            <a:prstGeom prst="stripedRightArrow">
              <a:avLst>
                <a:gd name="adj1" fmla="val 99859"/>
                <a:gd name="adj2" fmla="val 0"/>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a:off x="520521" y="2743200"/>
              <a:ext cx="3200400" cy="1136469"/>
            </a:xfrm>
            <a:prstGeom prst="stripedRightArrow">
              <a:avLst>
                <a:gd name="adj1" fmla="val 99859"/>
                <a:gd name="adj2" fmla="val 0"/>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766646" y="2743200"/>
              <a:ext cx="3710355" cy="113646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sp>
        <p:nvSpPr>
          <p:cNvPr id="11" name="Rectangle 10"/>
          <p:cNvSpPr/>
          <p:nvPr/>
        </p:nvSpPr>
        <p:spPr>
          <a:xfrm>
            <a:off x="2963317" y="4207611"/>
            <a:ext cx="1440962" cy="759408"/>
          </a:xfrm>
          <a:prstGeom prst="rect">
            <a:avLst/>
          </a:prstGeom>
          <a:solidFill>
            <a:srgbClr val="FFFFFF">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latin typeface="Arial" pitchFamily="34" charset="0"/>
                <a:cs typeface="Arial" pitchFamily="34" charset="0"/>
              </a:rPr>
              <a:t>Rise of Antichrist</a:t>
            </a:r>
            <a:endParaRPr lang="en-US" sz="2000" b="1" dirty="0">
              <a:solidFill>
                <a:srgbClr val="000000"/>
              </a:solidFill>
              <a:latin typeface="Arial" pitchFamily="34" charset="0"/>
              <a:cs typeface="Arial" pitchFamily="34" charset="0"/>
            </a:endParaRPr>
          </a:p>
        </p:txBody>
      </p:sp>
      <p:sp>
        <p:nvSpPr>
          <p:cNvPr id="12" name="TextBox 11"/>
          <p:cNvSpPr txBox="1"/>
          <p:nvPr/>
        </p:nvSpPr>
        <p:spPr>
          <a:xfrm>
            <a:off x="1143000" y="1143000"/>
            <a:ext cx="1424034" cy="400110"/>
          </a:xfrm>
          <a:prstGeom prst="rect">
            <a:avLst/>
          </a:prstGeom>
          <a:solidFill>
            <a:schemeClr val="tx2"/>
          </a:solid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Rapture</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3" name="Straight Connector 12"/>
          <p:cNvCxnSpPr/>
          <p:nvPr/>
        </p:nvCxnSpPr>
        <p:spPr>
          <a:xfrm>
            <a:off x="4610637" y="4016574"/>
            <a:ext cx="0" cy="113646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rot="5400000">
            <a:off x="4281026" y="3676395"/>
            <a:ext cx="647700" cy="3690257"/>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a:stCxn id="12" idx="2"/>
          </p:cNvCxnSpPr>
          <p:nvPr/>
        </p:nvCxnSpPr>
        <p:spPr>
          <a:xfrm>
            <a:off x="1855017" y="1543110"/>
            <a:ext cx="904730" cy="2397264"/>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92287" y="1143000"/>
            <a:ext cx="2046513" cy="707886"/>
          </a:xfrm>
          <a:prstGeom prst="rect">
            <a:avLst/>
          </a:prstGeom>
          <a:solidFill>
            <a:schemeClr val="tx2"/>
          </a:solid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Wedding Feast of the Lamb</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0" name="Group 19"/>
          <p:cNvGrpSpPr/>
          <p:nvPr/>
        </p:nvGrpSpPr>
        <p:grpSpPr>
          <a:xfrm>
            <a:off x="6553201" y="4068090"/>
            <a:ext cx="1828799" cy="1059195"/>
            <a:chOff x="6553201" y="2794716"/>
            <a:chExt cx="1828799" cy="1059195"/>
          </a:xfrm>
        </p:grpSpPr>
        <p:sp>
          <p:nvSpPr>
            <p:cNvPr id="21" name="Right Arrow 20"/>
            <p:cNvSpPr/>
            <p:nvPr/>
          </p:nvSpPr>
          <p:spPr>
            <a:xfrm>
              <a:off x="6553201" y="2794716"/>
              <a:ext cx="1828799" cy="1059195"/>
            </a:xfrm>
            <a:prstGeom prst="rightArrow">
              <a:avLst>
                <a:gd name="adj1" fmla="val 73204"/>
                <a:gd name="adj2" fmla="val 51785"/>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629400" y="3105090"/>
              <a:ext cx="1524000" cy="400110"/>
            </a:xfrm>
            <a:prstGeom prst="rect">
              <a:avLst/>
            </a:prstGeom>
            <a:noFill/>
          </p:spPr>
          <p:txBody>
            <a:bodyPr wrap="square" rtlCol="0">
              <a:spAutoFit/>
            </a:bodyPr>
            <a:lstStyle/>
            <a:p>
              <a:r>
                <a:rPr lang="en-US" sz="2000" b="1" dirty="0" smtClean="0">
                  <a:solidFill>
                    <a:srgbClr val="000000"/>
                  </a:solidFill>
                  <a:latin typeface="Arial" pitchFamily="34" charset="0"/>
                  <a:cs typeface="Arial" pitchFamily="34" charset="0"/>
                </a:rPr>
                <a:t>Millennium</a:t>
              </a:r>
              <a:endParaRPr lang="en-US" sz="2000" b="1" dirty="0">
                <a:solidFill>
                  <a:srgbClr val="000000"/>
                </a:solidFill>
                <a:latin typeface="Arial" pitchFamily="34" charset="0"/>
                <a:cs typeface="Arial" pitchFamily="34" charset="0"/>
              </a:endParaRPr>
            </a:p>
          </p:txBody>
        </p:sp>
      </p:grpSp>
      <p:sp>
        <p:nvSpPr>
          <p:cNvPr id="23" name="TextBox 22"/>
          <p:cNvSpPr txBox="1"/>
          <p:nvPr/>
        </p:nvSpPr>
        <p:spPr>
          <a:xfrm>
            <a:off x="6831324" y="1143000"/>
            <a:ext cx="1398276" cy="707886"/>
          </a:xfrm>
          <a:prstGeom prst="rect">
            <a:avLst/>
          </a:prstGeom>
          <a:solidFill>
            <a:schemeClr val="tx2"/>
          </a:solid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Return of Christ</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24" name="Straight Arrow Connector 23"/>
          <p:cNvCxnSpPr>
            <a:stCxn id="23" idx="2"/>
          </p:cNvCxnSpPr>
          <p:nvPr/>
        </p:nvCxnSpPr>
        <p:spPr>
          <a:xfrm flipH="1">
            <a:off x="6473810" y="1850886"/>
            <a:ext cx="1056652" cy="2096225"/>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11363" y="5921514"/>
            <a:ext cx="1598837" cy="707886"/>
          </a:xfrm>
          <a:prstGeom prst="rect">
            <a:avLst/>
          </a:prstGeom>
          <a:solidFill>
            <a:schemeClr val="tx2"/>
          </a:solid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7 year Tribulation</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6" name="Rectangle 25"/>
          <p:cNvSpPr/>
          <p:nvPr/>
        </p:nvSpPr>
        <p:spPr>
          <a:xfrm>
            <a:off x="4825446" y="4216599"/>
            <a:ext cx="1432479" cy="759408"/>
          </a:xfrm>
          <a:prstGeom prst="rect">
            <a:avLst/>
          </a:prstGeom>
          <a:solidFill>
            <a:srgbClr val="FFFFFF">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rgbClr val="000000"/>
                </a:solidFill>
                <a:latin typeface="Arial" pitchFamily="34" charset="0"/>
                <a:cs typeface="Arial" pitchFamily="34" charset="0"/>
              </a:rPr>
              <a:t>Time of Jacob’s Troubles</a:t>
            </a:r>
            <a:endParaRPr lang="en-US" sz="1700" b="1" dirty="0">
              <a:solidFill>
                <a:srgbClr val="000000"/>
              </a:solidFill>
              <a:latin typeface="Arial" pitchFamily="34" charset="0"/>
              <a:cs typeface="Arial" pitchFamily="34" charset="0"/>
            </a:endParaRPr>
          </a:p>
        </p:txBody>
      </p:sp>
      <p:grpSp>
        <p:nvGrpSpPr>
          <p:cNvPr id="27" name="Group 26"/>
          <p:cNvGrpSpPr/>
          <p:nvPr/>
        </p:nvGrpSpPr>
        <p:grpSpPr>
          <a:xfrm>
            <a:off x="838200" y="4073724"/>
            <a:ext cx="1828799" cy="1059195"/>
            <a:chOff x="838200" y="2800350"/>
            <a:chExt cx="1828799" cy="1059195"/>
          </a:xfrm>
        </p:grpSpPr>
        <p:sp>
          <p:nvSpPr>
            <p:cNvPr id="28" name="Right Arrow 27"/>
            <p:cNvSpPr/>
            <p:nvPr/>
          </p:nvSpPr>
          <p:spPr>
            <a:xfrm flipH="1">
              <a:off x="838200" y="2800350"/>
              <a:ext cx="1828799" cy="1059195"/>
            </a:xfrm>
            <a:prstGeom prst="rightArrow">
              <a:avLst>
                <a:gd name="adj1" fmla="val 73204"/>
                <a:gd name="adj2" fmla="val 51785"/>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90600" y="3110724"/>
              <a:ext cx="1652635" cy="400110"/>
            </a:xfrm>
            <a:prstGeom prst="rect">
              <a:avLst/>
            </a:prstGeom>
            <a:noFill/>
          </p:spPr>
          <p:txBody>
            <a:bodyPr wrap="square" rtlCol="0">
              <a:spAutoFit/>
            </a:bodyPr>
            <a:lstStyle/>
            <a:p>
              <a:r>
                <a:rPr lang="en-US" sz="2000" b="1" dirty="0" smtClean="0">
                  <a:solidFill>
                    <a:srgbClr val="000000"/>
                  </a:solidFill>
                  <a:latin typeface="Arial" pitchFamily="34" charset="0"/>
                  <a:cs typeface="Arial" pitchFamily="34" charset="0"/>
                </a:rPr>
                <a:t>Church Age</a:t>
              </a:r>
              <a:endParaRPr lang="en-US" sz="2000" b="1" dirty="0">
                <a:solidFill>
                  <a:srgbClr val="000000"/>
                </a:solidFill>
                <a:latin typeface="Arial" pitchFamily="34" charset="0"/>
                <a:cs typeface="Arial" pitchFamily="34" charset="0"/>
              </a:endParaRPr>
            </a:p>
          </p:txBody>
        </p:sp>
      </p:grpSp>
      <p:sp>
        <p:nvSpPr>
          <p:cNvPr id="36" name="Freeform 35"/>
          <p:cNvSpPr/>
          <p:nvPr/>
        </p:nvSpPr>
        <p:spPr>
          <a:xfrm>
            <a:off x="2820473" y="1944710"/>
            <a:ext cx="1262130" cy="1751527"/>
          </a:xfrm>
          <a:custGeom>
            <a:avLst/>
            <a:gdLst>
              <a:gd name="connsiteX0" fmla="*/ 0 w 1262130"/>
              <a:gd name="connsiteY0" fmla="*/ 1751527 h 1751527"/>
              <a:gd name="connsiteX1" fmla="*/ 334851 w 1262130"/>
              <a:gd name="connsiteY1" fmla="*/ 540913 h 1751527"/>
              <a:gd name="connsiteX2" fmla="*/ 1262130 w 1262130"/>
              <a:gd name="connsiteY2" fmla="*/ 0 h 1751527"/>
            </a:gdLst>
            <a:ahLst/>
            <a:cxnLst>
              <a:cxn ang="0">
                <a:pos x="connsiteX0" y="connsiteY0"/>
              </a:cxn>
              <a:cxn ang="0">
                <a:pos x="connsiteX1" y="connsiteY1"/>
              </a:cxn>
              <a:cxn ang="0">
                <a:pos x="connsiteX2" y="connsiteY2"/>
              </a:cxn>
            </a:cxnLst>
            <a:rect l="l" t="t" r="r" b="b"/>
            <a:pathLst>
              <a:path w="1262130" h="1751527">
                <a:moveTo>
                  <a:pt x="0" y="1751527"/>
                </a:moveTo>
                <a:cubicBezTo>
                  <a:pt x="62248" y="1292180"/>
                  <a:pt x="124496" y="832834"/>
                  <a:pt x="334851" y="540913"/>
                </a:cubicBezTo>
                <a:cubicBezTo>
                  <a:pt x="545206" y="248992"/>
                  <a:pt x="903668" y="124496"/>
                  <a:pt x="1262130" y="0"/>
                </a:cubicBezTo>
              </a:path>
            </a:pathLst>
          </a:custGeom>
          <a:noFill/>
          <a:ln w="28575">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flipH="1">
            <a:off x="5138670" y="1981200"/>
            <a:ext cx="1262130" cy="1751527"/>
          </a:xfrm>
          <a:custGeom>
            <a:avLst/>
            <a:gdLst>
              <a:gd name="connsiteX0" fmla="*/ 0 w 1262130"/>
              <a:gd name="connsiteY0" fmla="*/ 1751527 h 1751527"/>
              <a:gd name="connsiteX1" fmla="*/ 334851 w 1262130"/>
              <a:gd name="connsiteY1" fmla="*/ 540913 h 1751527"/>
              <a:gd name="connsiteX2" fmla="*/ 1262130 w 1262130"/>
              <a:gd name="connsiteY2" fmla="*/ 0 h 1751527"/>
            </a:gdLst>
            <a:ahLst/>
            <a:cxnLst>
              <a:cxn ang="0">
                <a:pos x="connsiteX0" y="connsiteY0"/>
              </a:cxn>
              <a:cxn ang="0">
                <a:pos x="connsiteX1" y="connsiteY1"/>
              </a:cxn>
              <a:cxn ang="0">
                <a:pos x="connsiteX2" y="connsiteY2"/>
              </a:cxn>
            </a:cxnLst>
            <a:rect l="l" t="t" r="r" b="b"/>
            <a:pathLst>
              <a:path w="1262130" h="1751527">
                <a:moveTo>
                  <a:pt x="0" y="1751527"/>
                </a:moveTo>
                <a:cubicBezTo>
                  <a:pt x="62248" y="1292180"/>
                  <a:pt x="124496" y="832834"/>
                  <a:pt x="334851" y="540913"/>
                </a:cubicBezTo>
                <a:cubicBezTo>
                  <a:pt x="545206" y="248992"/>
                  <a:pt x="903668" y="124496"/>
                  <a:pt x="1262130" y="0"/>
                </a:cubicBezTo>
              </a:path>
            </a:pathLst>
          </a:custGeom>
          <a:noFill/>
          <a:ln w="28575">
            <a:solidFill>
              <a:schemeClr val="bg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158406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500"/>
                                        <p:tgtEl>
                                          <p:spTgt spid="27"/>
                                        </p:tgtEl>
                                      </p:cBhvr>
                                    </p:animEffect>
                                  </p:childTnLst>
                                </p:cTn>
                              </p:par>
                              <p:par>
                                <p:cTn id="12" presetID="14" presetClass="entr" presetSubtype="5"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vertical)">
                                      <p:cBhvr>
                                        <p:cTn id="14" dur="500"/>
                                        <p:tgtEl>
                                          <p:spTgt spid="11"/>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vertical)">
                                      <p:cBhvr>
                                        <p:cTn id="17" dur="500"/>
                                        <p:tgtEl>
                                          <p:spTgt spid="26"/>
                                        </p:tgtEl>
                                      </p:cBhvr>
                                    </p:animEffect>
                                  </p:childTnLst>
                                </p:cTn>
                              </p:par>
                              <p:par>
                                <p:cTn id="18" presetID="22" presetClass="entr" presetSubtype="8"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14" presetClass="entr" presetSubtype="5"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vertical)">
                                      <p:cBhvr>
                                        <p:cTn id="26" dur="500"/>
                                        <p:tgtEl>
                                          <p:spTgt spid="25"/>
                                        </p:tgtEl>
                                      </p:cBhvr>
                                    </p:animEffect>
                                  </p:childTnLst>
                                </p:cTn>
                              </p:par>
                              <p:par>
                                <p:cTn id="27" presetID="22" presetClass="entr" presetSubtype="1"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vertical)">
                                      <p:cBhvr>
                                        <p:cTn id="34" dur="500"/>
                                        <p:tgtEl>
                                          <p:spTgt spid="12"/>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500"/>
                                        <p:tgtEl>
                                          <p:spTgt spid="36"/>
                                        </p:tgtEl>
                                      </p:cBhvr>
                                    </p:animEffect>
                                  </p:childTnLst>
                                </p:cTn>
                              </p:par>
                            </p:childTnLst>
                          </p:cTn>
                        </p:par>
                        <p:par>
                          <p:cTn id="44" fill="hold">
                            <p:stCondLst>
                              <p:cond delay="500"/>
                            </p:stCondLst>
                            <p:childTnLst>
                              <p:par>
                                <p:cTn id="45" presetID="14" presetClass="entr" presetSubtype="5"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randombar(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5"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randombar(vertical)">
                                      <p:cBhvr>
                                        <p:cTn id="52" dur="500"/>
                                        <p:tgtEl>
                                          <p:spTgt spid="23"/>
                                        </p:tgtEl>
                                      </p:cBhvr>
                                    </p:animEffec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up)">
                                      <p:cBhvr>
                                        <p:cTn id="56" dur="500"/>
                                        <p:tgtEl>
                                          <p:spTgt spid="24"/>
                                        </p:tgtEl>
                                      </p:cBhvr>
                                    </p:animEffect>
                                  </p:childTnLst>
                                </p:cTn>
                              </p:par>
                            </p:childTnLst>
                          </p:cTn>
                        </p:par>
                        <p:par>
                          <p:cTn id="57" fill="hold">
                            <p:stCondLst>
                              <p:cond delay="1000"/>
                            </p:stCondLst>
                            <p:childTnLst>
                              <p:par>
                                <p:cTn id="58" presetID="22" presetClass="entr" presetSubtype="1"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up)">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xit" presetSubtype="5" fill="hold" nodeType="clickEffect">
                                  <p:stCondLst>
                                    <p:cond delay="0"/>
                                  </p:stCondLst>
                                  <p:childTnLst>
                                    <p:animEffect transition="out" filter="randombar(vertical)">
                                      <p:cBhvr>
                                        <p:cTn id="64" dur="500"/>
                                        <p:tgtEl>
                                          <p:spTgt spid="5"/>
                                        </p:tgtEl>
                                      </p:cBhvr>
                                    </p:animEffect>
                                    <p:set>
                                      <p:cBhvr>
                                        <p:cTn id="65" dur="1" fill="hold">
                                          <p:stCondLst>
                                            <p:cond delay="499"/>
                                          </p:stCondLst>
                                        </p:cTn>
                                        <p:tgtEl>
                                          <p:spTgt spid="5"/>
                                        </p:tgtEl>
                                        <p:attrNameLst>
                                          <p:attrName>style.visibility</p:attrName>
                                        </p:attrNameLst>
                                      </p:cBhvr>
                                      <p:to>
                                        <p:strVal val="hidden"/>
                                      </p:to>
                                    </p:set>
                                  </p:childTnLst>
                                </p:cTn>
                              </p:par>
                              <p:par>
                                <p:cTn id="66" presetID="14" presetClass="exit" presetSubtype="5" fill="hold" nodeType="withEffect">
                                  <p:stCondLst>
                                    <p:cond delay="0"/>
                                  </p:stCondLst>
                                  <p:childTnLst>
                                    <p:animEffect transition="out" filter="randombar(vertical)">
                                      <p:cBhvr>
                                        <p:cTn id="67" dur="500"/>
                                        <p:tgtEl>
                                          <p:spTgt spid="27"/>
                                        </p:tgtEl>
                                      </p:cBhvr>
                                    </p:animEffect>
                                    <p:set>
                                      <p:cBhvr>
                                        <p:cTn id="68" dur="1" fill="hold">
                                          <p:stCondLst>
                                            <p:cond delay="499"/>
                                          </p:stCondLst>
                                        </p:cTn>
                                        <p:tgtEl>
                                          <p:spTgt spid="27"/>
                                        </p:tgtEl>
                                        <p:attrNameLst>
                                          <p:attrName>style.visibility</p:attrName>
                                        </p:attrNameLst>
                                      </p:cBhvr>
                                      <p:to>
                                        <p:strVal val="hidden"/>
                                      </p:to>
                                    </p:set>
                                  </p:childTnLst>
                                </p:cTn>
                              </p:par>
                              <p:par>
                                <p:cTn id="69" presetID="14" presetClass="exit" presetSubtype="5" fill="hold" grpId="1" nodeType="withEffect">
                                  <p:stCondLst>
                                    <p:cond delay="0"/>
                                  </p:stCondLst>
                                  <p:childTnLst>
                                    <p:animEffect transition="out" filter="randombar(vertical)">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par>
                                <p:cTn id="72" presetID="14" presetClass="exit" presetSubtype="5" fill="hold" nodeType="withEffect">
                                  <p:stCondLst>
                                    <p:cond delay="0"/>
                                  </p:stCondLst>
                                  <p:childTnLst>
                                    <p:animEffect transition="out" filter="randombar(vertical)">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par>
                                <p:cTn id="75" presetID="14" presetClass="exit" presetSubtype="5" fill="hold" grpId="1" nodeType="withEffect">
                                  <p:stCondLst>
                                    <p:cond delay="0"/>
                                  </p:stCondLst>
                                  <p:childTnLst>
                                    <p:animEffect transition="out" filter="randombar(vertical)">
                                      <p:cBhvr>
                                        <p:cTn id="76" dur="500"/>
                                        <p:tgtEl>
                                          <p:spTgt spid="14"/>
                                        </p:tgtEl>
                                      </p:cBhvr>
                                    </p:animEffect>
                                    <p:set>
                                      <p:cBhvr>
                                        <p:cTn id="77" dur="1" fill="hold">
                                          <p:stCondLst>
                                            <p:cond delay="499"/>
                                          </p:stCondLst>
                                        </p:cTn>
                                        <p:tgtEl>
                                          <p:spTgt spid="14"/>
                                        </p:tgtEl>
                                        <p:attrNameLst>
                                          <p:attrName>style.visibility</p:attrName>
                                        </p:attrNameLst>
                                      </p:cBhvr>
                                      <p:to>
                                        <p:strVal val="hidden"/>
                                      </p:to>
                                    </p:set>
                                  </p:childTnLst>
                                </p:cTn>
                              </p:par>
                              <p:par>
                                <p:cTn id="78" presetID="14" presetClass="exit" presetSubtype="5" fill="hold" grpId="1" nodeType="withEffect">
                                  <p:stCondLst>
                                    <p:cond delay="0"/>
                                  </p:stCondLst>
                                  <p:childTnLst>
                                    <p:animEffect transition="out" filter="randombar(vertical)">
                                      <p:cBhvr>
                                        <p:cTn id="79" dur="500"/>
                                        <p:tgtEl>
                                          <p:spTgt spid="25"/>
                                        </p:tgtEl>
                                      </p:cBhvr>
                                    </p:animEffect>
                                    <p:set>
                                      <p:cBhvr>
                                        <p:cTn id="80" dur="1" fill="hold">
                                          <p:stCondLst>
                                            <p:cond delay="499"/>
                                          </p:stCondLst>
                                        </p:cTn>
                                        <p:tgtEl>
                                          <p:spTgt spid="25"/>
                                        </p:tgtEl>
                                        <p:attrNameLst>
                                          <p:attrName>style.visibility</p:attrName>
                                        </p:attrNameLst>
                                      </p:cBhvr>
                                      <p:to>
                                        <p:strVal val="hidden"/>
                                      </p:to>
                                    </p:set>
                                  </p:childTnLst>
                                </p:cTn>
                              </p:par>
                              <p:par>
                                <p:cTn id="81" presetID="14" presetClass="exit" presetSubtype="5" fill="hold" nodeType="withEffect">
                                  <p:stCondLst>
                                    <p:cond delay="0"/>
                                  </p:stCondLst>
                                  <p:childTnLst>
                                    <p:animEffect transition="out" filter="randombar(vertical)">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par>
                                <p:cTn id="84" presetID="14" presetClass="exit" presetSubtype="5" fill="hold" grpId="1" nodeType="withEffect">
                                  <p:stCondLst>
                                    <p:cond delay="0"/>
                                  </p:stCondLst>
                                  <p:childTnLst>
                                    <p:animEffect transition="out" filter="randombar(vertical)">
                                      <p:cBhvr>
                                        <p:cTn id="85" dur="500"/>
                                        <p:tgtEl>
                                          <p:spTgt spid="11"/>
                                        </p:tgtEl>
                                      </p:cBhvr>
                                    </p:animEffect>
                                    <p:set>
                                      <p:cBhvr>
                                        <p:cTn id="86" dur="1" fill="hold">
                                          <p:stCondLst>
                                            <p:cond delay="499"/>
                                          </p:stCondLst>
                                        </p:cTn>
                                        <p:tgtEl>
                                          <p:spTgt spid="11"/>
                                        </p:tgtEl>
                                        <p:attrNameLst>
                                          <p:attrName>style.visibility</p:attrName>
                                        </p:attrNameLst>
                                      </p:cBhvr>
                                      <p:to>
                                        <p:strVal val="hidden"/>
                                      </p:to>
                                    </p:set>
                                  </p:childTnLst>
                                </p:cTn>
                              </p:par>
                              <p:par>
                                <p:cTn id="87" presetID="14" presetClass="exit" presetSubtype="5" fill="hold" grpId="1" nodeType="withEffect">
                                  <p:stCondLst>
                                    <p:cond delay="0"/>
                                  </p:stCondLst>
                                  <p:childTnLst>
                                    <p:animEffect transition="out" filter="randombar(vertical)">
                                      <p:cBhvr>
                                        <p:cTn id="88" dur="500"/>
                                        <p:tgtEl>
                                          <p:spTgt spid="18"/>
                                        </p:tgtEl>
                                      </p:cBhvr>
                                    </p:animEffect>
                                    <p:set>
                                      <p:cBhvr>
                                        <p:cTn id="89" dur="1" fill="hold">
                                          <p:stCondLst>
                                            <p:cond delay="499"/>
                                          </p:stCondLst>
                                        </p:cTn>
                                        <p:tgtEl>
                                          <p:spTgt spid="18"/>
                                        </p:tgtEl>
                                        <p:attrNameLst>
                                          <p:attrName>style.visibility</p:attrName>
                                        </p:attrNameLst>
                                      </p:cBhvr>
                                      <p:to>
                                        <p:strVal val="hidden"/>
                                      </p:to>
                                    </p:set>
                                  </p:childTnLst>
                                </p:cTn>
                              </p:par>
                              <p:par>
                                <p:cTn id="90" presetID="14" presetClass="exit" presetSubtype="5" fill="hold" grpId="1" nodeType="withEffect">
                                  <p:stCondLst>
                                    <p:cond delay="0"/>
                                  </p:stCondLst>
                                  <p:childTnLst>
                                    <p:animEffect transition="out" filter="randombar(vertical)">
                                      <p:cBhvr>
                                        <p:cTn id="91" dur="500"/>
                                        <p:tgtEl>
                                          <p:spTgt spid="26"/>
                                        </p:tgtEl>
                                      </p:cBhvr>
                                    </p:animEffect>
                                    <p:set>
                                      <p:cBhvr>
                                        <p:cTn id="92" dur="1" fill="hold">
                                          <p:stCondLst>
                                            <p:cond delay="499"/>
                                          </p:stCondLst>
                                        </p:cTn>
                                        <p:tgtEl>
                                          <p:spTgt spid="26"/>
                                        </p:tgtEl>
                                        <p:attrNameLst>
                                          <p:attrName>style.visibility</p:attrName>
                                        </p:attrNameLst>
                                      </p:cBhvr>
                                      <p:to>
                                        <p:strVal val="hidden"/>
                                      </p:to>
                                    </p:set>
                                  </p:childTnLst>
                                </p:cTn>
                              </p:par>
                              <p:par>
                                <p:cTn id="93" presetID="14" presetClass="exit" presetSubtype="5" fill="hold" grpId="1" nodeType="withEffect">
                                  <p:stCondLst>
                                    <p:cond delay="0"/>
                                  </p:stCondLst>
                                  <p:childTnLst>
                                    <p:animEffect transition="out" filter="randombar(vertical)">
                                      <p:cBhvr>
                                        <p:cTn id="94" dur="500"/>
                                        <p:tgtEl>
                                          <p:spTgt spid="23"/>
                                        </p:tgtEl>
                                      </p:cBhvr>
                                    </p:animEffect>
                                    <p:set>
                                      <p:cBhvr>
                                        <p:cTn id="95" dur="1" fill="hold">
                                          <p:stCondLst>
                                            <p:cond delay="499"/>
                                          </p:stCondLst>
                                        </p:cTn>
                                        <p:tgtEl>
                                          <p:spTgt spid="23"/>
                                        </p:tgtEl>
                                        <p:attrNameLst>
                                          <p:attrName>style.visibility</p:attrName>
                                        </p:attrNameLst>
                                      </p:cBhvr>
                                      <p:to>
                                        <p:strVal val="hidden"/>
                                      </p:to>
                                    </p:set>
                                  </p:childTnLst>
                                </p:cTn>
                              </p:par>
                              <p:par>
                                <p:cTn id="96" presetID="14" presetClass="exit" presetSubtype="5" fill="hold" nodeType="withEffect">
                                  <p:stCondLst>
                                    <p:cond delay="0"/>
                                  </p:stCondLst>
                                  <p:childTnLst>
                                    <p:animEffect transition="out" filter="randombar(vertical)">
                                      <p:cBhvr>
                                        <p:cTn id="97" dur="500"/>
                                        <p:tgtEl>
                                          <p:spTgt spid="24"/>
                                        </p:tgtEl>
                                      </p:cBhvr>
                                    </p:animEffect>
                                    <p:set>
                                      <p:cBhvr>
                                        <p:cTn id="98" dur="1" fill="hold">
                                          <p:stCondLst>
                                            <p:cond delay="499"/>
                                          </p:stCondLst>
                                        </p:cTn>
                                        <p:tgtEl>
                                          <p:spTgt spid="24"/>
                                        </p:tgtEl>
                                        <p:attrNameLst>
                                          <p:attrName>style.visibility</p:attrName>
                                        </p:attrNameLst>
                                      </p:cBhvr>
                                      <p:to>
                                        <p:strVal val="hidden"/>
                                      </p:to>
                                    </p:set>
                                  </p:childTnLst>
                                </p:cTn>
                              </p:par>
                              <p:par>
                                <p:cTn id="99" presetID="14" presetClass="exit" presetSubtype="5" fill="hold" nodeType="withEffect">
                                  <p:stCondLst>
                                    <p:cond delay="0"/>
                                  </p:stCondLst>
                                  <p:childTnLst>
                                    <p:animEffect transition="out" filter="randombar(vertical)">
                                      <p:cBhvr>
                                        <p:cTn id="100" dur="500"/>
                                        <p:tgtEl>
                                          <p:spTgt spid="20"/>
                                        </p:tgtEl>
                                      </p:cBhvr>
                                    </p:animEffect>
                                    <p:set>
                                      <p:cBhvr>
                                        <p:cTn id="101" dur="1" fill="hold">
                                          <p:stCondLst>
                                            <p:cond delay="499"/>
                                          </p:stCondLst>
                                        </p:cTn>
                                        <p:tgtEl>
                                          <p:spTgt spid="20"/>
                                        </p:tgtEl>
                                        <p:attrNameLst>
                                          <p:attrName>style.visibility</p:attrName>
                                        </p:attrNameLst>
                                      </p:cBhvr>
                                      <p:to>
                                        <p:strVal val="hidden"/>
                                      </p:to>
                                    </p:set>
                                  </p:childTnLst>
                                </p:cTn>
                              </p:par>
                              <p:par>
                                <p:cTn id="102" presetID="14" presetClass="exit" presetSubtype="5" fill="hold" grpId="1" nodeType="withEffect">
                                  <p:stCondLst>
                                    <p:cond delay="0"/>
                                  </p:stCondLst>
                                  <p:childTnLst>
                                    <p:animEffect transition="out" filter="randombar(vertical)">
                                      <p:cBhvr>
                                        <p:cTn id="103" dur="500"/>
                                        <p:tgtEl>
                                          <p:spTgt spid="36"/>
                                        </p:tgtEl>
                                      </p:cBhvr>
                                    </p:animEffect>
                                    <p:set>
                                      <p:cBhvr>
                                        <p:cTn id="104" dur="1" fill="hold">
                                          <p:stCondLst>
                                            <p:cond delay="499"/>
                                          </p:stCondLst>
                                        </p:cTn>
                                        <p:tgtEl>
                                          <p:spTgt spid="36"/>
                                        </p:tgtEl>
                                        <p:attrNameLst>
                                          <p:attrName>style.visibility</p:attrName>
                                        </p:attrNameLst>
                                      </p:cBhvr>
                                      <p:to>
                                        <p:strVal val="hidden"/>
                                      </p:to>
                                    </p:set>
                                  </p:childTnLst>
                                </p:cTn>
                              </p:par>
                              <p:par>
                                <p:cTn id="105" presetID="14" presetClass="exit" presetSubtype="5" fill="hold" grpId="1" nodeType="withEffect">
                                  <p:stCondLst>
                                    <p:cond delay="0"/>
                                  </p:stCondLst>
                                  <p:childTnLst>
                                    <p:animEffect transition="out" filter="randombar(vertical)">
                                      <p:cBhvr>
                                        <p:cTn id="106" dur="500"/>
                                        <p:tgtEl>
                                          <p:spTgt spid="37"/>
                                        </p:tgtEl>
                                      </p:cBhvr>
                                    </p:animEffect>
                                    <p:set>
                                      <p:cBhvr>
                                        <p:cTn id="107"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4" grpId="0" animBg="1"/>
      <p:bldP spid="14" grpId="1" animBg="1"/>
      <p:bldP spid="18" grpId="0" animBg="1"/>
      <p:bldP spid="18" grpId="1" animBg="1"/>
      <p:bldP spid="23" grpId="0" animBg="1"/>
      <p:bldP spid="23" grpId="1" animBg="1"/>
      <p:bldP spid="25" grpId="0" animBg="1"/>
      <p:bldP spid="25" grpId="1" animBg="1"/>
      <p:bldP spid="26" grpId="0" animBg="1"/>
      <p:bldP spid="26" grpId="1" animBg="1"/>
      <p:bldP spid="36" grpId="0" animBg="1"/>
      <p:bldP spid="36" grpId="1" animBg="1"/>
      <p:bldP spid="37" grpId="0" animBg="1"/>
      <p:bldP spid="3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097917"/>
            <a:ext cx="8305799"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One</a:t>
            </a:r>
            <a:r>
              <a:rPr lang="en-US" sz="3600" dirty="0">
                <a:effectLst>
                  <a:outerShdw blurRad="38100" dist="38100" dir="2700000" algn="tl">
                    <a:srgbClr val="000000">
                      <a:alpha val="43137"/>
                    </a:srgbClr>
                  </a:outerShdw>
                </a:effectLst>
              </a:rPr>
              <a:t> ~ NIV, NASB – </a:t>
            </a:r>
            <a:r>
              <a:rPr lang="en-US" sz="3600" dirty="0">
                <a:solidFill>
                  <a:srgbClr val="FFFF00"/>
                </a:solidFill>
                <a:effectLst>
                  <a:outerShdw blurRad="38100" dist="38100" dir="2700000" algn="tl">
                    <a:srgbClr val="000000">
                      <a:alpha val="43137"/>
                    </a:srgbClr>
                  </a:outerShdw>
                </a:effectLst>
              </a:rPr>
              <a:t>unique</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7239000"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01601" y="-76200"/>
            <a:ext cx="6588233"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13:8-14:21</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9997963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097917"/>
            <a:ext cx="8305799" cy="5078313"/>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Ezekiel 47:8-10 ~ </a:t>
            </a:r>
            <a:r>
              <a:rPr lang="en-US" sz="3600" baseline="30000" dirty="0">
                <a:effectLst>
                  <a:outerShdw blurRad="38100" dist="38100" dir="2700000" algn="tl">
                    <a:srgbClr val="000000">
                      <a:alpha val="43137"/>
                    </a:srgbClr>
                  </a:outerShdw>
                </a:effectLst>
              </a:rPr>
              <a:t>8</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Then he said to me: "This water flows toward the eastern region, goes down into the valley, and enters the sea. </a:t>
            </a:r>
            <a:r>
              <a:rPr lang="en-US" sz="3600" i="1" dirty="0">
                <a:solidFill>
                  <a:srgbClr val="FFFF00"/>
                </a:solidFill>
                <a:effectLst>
                  <a:outerShdw blurRad="38100" dist="38100" dir="2700000" algn="tl">
                    <a:srgbClr val="000000">
                      <a:alpha val="43137"/>
                    </a:srgbClr>
                  </a:outerShdw>
                </a:effectLst>
              </a:rPr>
              <a:t>When it</a:t>
            </a:r>
            <a:r>
              <a:rPr lang="en-US" sz="3600" dirty="0">
                <a:solidFill>
                  <a:srgbClr val="FFFF00"/>
                </a:solidFill>
                <a:effectLst>
                  <a:outerShdw blurRad="38100" dist="38100" dir="2700000" algn="tl">
                    <a:srgbClr val="000000">
                      <a:alpha val="43137"/>
                    </a:srgbClr>
                  </a:outerShdw>
                </a:effectLst>
              </a:rPr>
              <a:t> reaches the sea, </a:t>
            </a:r>
            <a:r>
              <a:rPr lang="en-US" sz="3600" i="1" dirty="0">
                <a:solidFill>
                  <a:srgbClr val="FFFF00"/>
                </a:solidFill>
                <a:effectLst>
                  <a:outerShdw blurRad="38100" dist="38100" dir="2700000" algn="tl">
                    <a:srgbClr val="000000">
                      <a:alpha val="43137"/>
                    </a:srgbClr>
                  </a:outerShdw>
                </a:effectLst>
              </a:rPr>
              <a:t>its</a:t>
            </a:r>
            <a:r>
              <a:rPr lang="en-US" sz="3600" dirty="0">
                <a:solidFill>
                  <a:srgbClr val="FFFF00"/>
                </a:solidFill>
                <a:effectLst>
                  <a:outerShdw blurRad="38100" dist="38100" dir="2700000" algn="tl">
                    <a:srgbClr val="000000">
                      <a:alpha val="43137"/>
                    </a:srgbClr>
                  </a:outerShdw>
                </a:effectLst>
              </a:rPr>
              <a:t> waters are healed. </a:t>
            </a:r>
            <a:r>
              <a:rPr lang="en-US" sz="3600" baseline="30000" dirty="0">
                <a:effectLst>
                  <a:outerShdw blurRad="38100" dist="38100" dir="2700000" algn="tl">
                    <a:srgbClr val="000000">
                      <a:alpha val="43137"/>
                    </a:srgbClr>
                  </a:outerShdw>
                </a:effectLst>
              </a:rPr>
              <a:t>9</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And it shall be </a:t>
            </a:r>
            <a:r>
              <a:rPr lang="en-US" sz="3600" i="1" dirty="0">
                <a:solidFill>
                  <a:srgbClr val="FFFF00"/>
                </a:solidFill>
                <a:effectLst>
                  <a:outerShdw blurRad="38100" dist="38100" dir="2700000" algn="tl">
                    <a:srgbClr val="000000">
                      <a:alpha val="43137"/>
                    </a:srgbClr>
                  </a:outerShdw>
                </a:effectLst>
              </a:rPr>
              <a:t>that</a:t>
            </a:r>
            <a:r>
              <a:rPr lang="en-US" sz="3600" dirty="0">
                <a:solidFill>
                  <a:srgbClr val="FFFF00"/>
                </a:solidFill>
                <a:effectLst>
                  <a:outerShdw blurRad="38100" dist="38100" dir="2700000" algn="tl">
                    <a:srgbClr val="000000">
                      <a:alpha val="43137"/>
                    </a:srgbClr>
                  </a:outerShdw>
                </a:effectLst>
              </a:rPr>
              <a:t> every living thing that moves, wherever the rivers go, will live. There will be a very great multitude of fish, because </a:t>
            </a:r>
            <a:r>
              <a:rPr lang="en-US" sz="3600" dirty="0" smtClean="0">
                <a:solidFill>
                  <a:srgbClr val="FFFF00"/>
                </a:solidFill>
                <a:effectLst>
                  <a:outerShdw blurRad="38100" dist="38100" dir="2700000" algn="tl">
                    <a:srgbClr val="000000">
                      <a:alpha val="43137"/>
                    </a:srgbClr>
                  </a:outerShdw>
                </a:effectLst>
              </a:rPr>
              <a:t>these</a:t>
            </a:r>
            <a:endParaRPr lang="en-US" sz="3600" dirty="0">
              <a:solidFill>
                <a:srgbClr val="FFFF00"/>
              </a:solidFill>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7239000"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01601" y="-76200"/>
            <a:ext cx="6588233"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13:8-14:21</a:t>
            </a:r>
            <a:endParaRPr lang="en-US" sz="6000" dirty="0">
              <a:solidFill>
                <a:srgbClr val="4B2215"/>
              </a:solidFill>
              <a:latin typeface="Mitzvah" pitchFamily="2" charset="0"/>
            </a:endParaRPr>
          </a:p>
        </p:txBody>
      </p:sp>
      <p:sp>
        <p:nvSpPr>
          <p:cNvPr id="2" name="TextBox 1"/>
          <p:cNvSpPr txBox="1"/>
          <p:nvPr/>
        </p:nvSpPr>
        <p:spPr>
          <a:xfrm>
            <a:off x="457200" y="1097917"/>
            <a:ext cx="8229600" cy="5078313"/>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waters go there; for they will be healed, and everything will live wherever the river goes. </a:t>
            </a:r>
            <a:r>
              <a:rPr lang="en-US" sz="3600" baseline="30000" dirty="0">
                <a:effectLst>
                  <a:outerShdw blurRad="38100" dist="38100" dir="2700000" algn="tl">
                    <a:srgbClr val="000000">
                      <a:alpha val="43137"/>
                    </a:srgbClr>
                  </a:outerShdw>
                </a:effectLst>
              </a:rPr>
              <a:t>10</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It shall be </a:t>
            </a:r>
            <a:r>
              <a:rPr lang="en-US" sz="3600" i="1" dirty="0">
                <a:solidFill>
                  <a:srgbClr val="FFFF00"/>
                </a:solidFill>
                <a:effectLst>
                  <a:outerShdw blurRad="38100" dist="38100" dir="2700000" algn="tl">
                    <a:srgbClr val="000000">
                      <a:alpha val="43137"/>
                    </a:srgbClr>
                  </a:outerShdw>
                </a:effectLst>
              </a:rPr>
              <a:t>that</a:t>
            </a:r>
            <a:r>
              <a:rPr lang="en-US" sz="3600" dirty="0">
                <a:solidFill>
                  <a:srgbClr val="FFFF00"/>
                </a:solidFill>
                <a:effectLst>
                  <a:outerShdw blurRad="38100" dist="38100" dir="2700000" algn="tl">
                    <a:srgbClr val="000000">
                      <a:alpha val="43137"/>
                    </a:srgbClr>
                  </a:outerShdw>
                </a:effectLst>
              </a:rPr>
              <a:t> fishermen will stand by it from En Gedi to En </a:t>
            </a:r>
            <a:r>
              <a:rPr lang="en-US" sz="3600" dirty="0" err="1">
                <a:solidFill>
                  <a:srgbClr val="FFFF00"/>
                </a:solidFill>
                <a:effectLst>
                  <a:outerShdw blurRad="38100" dist="38100" dir="2700000" algn="tl">
                    <a:srgbClr val="000000">
                      <a:alpha val="43137"/>
                    </a:srgbClr>
                  </a:outerShdw>
                </a:effectLst>
              </a:rPr>
              <a:t>Eglaim</a:t>
            </a:r>
            <a:r>
              <a:rPr lang="en-US" sz="3600" dirty="0">
                <a:solidFill>
                  <a:srgbClr val="FFFF00"/>
                </a:solidFill>
                <a:effectLst>
                  <a:outerShdw blurRad="38100" dist="38100" dir="2700000" algn="tl">
                    <a:srgbClr val="000000">
                      <a:alpha val="43137"/>
                    </a:srgbClr>
                  </a:outerShdw>
                </a:effectLst>
              </a:rPr>
              <a:t>; they will be </a:t>
            </a:r>
            <a:r>
              <a:rPr lang="en-US" sz="3600" i="1" dirty="0">
                <a:solidFill>
                  <a:srgbClr val="FFFF00"/>
                </a:solidFill>
                <a:effectLst>
                  <a:outerShdw blurRad="38100" dist="38100" dir="2700000" algn="tl">
                    <a:srgbClr val="000000">
                      <a:alpha val="43137"/>
                    </a:srgbClr>
                  </a:outerShdw>
                </a:effectLst>
              </a:rPr>
              <a:t>places</a:t>
            </a:r>
            <a:r>
              <a:rPr lang="en-US" sz="3600" dirty="0">
                <a:solidFill>
                  <a:srgbClr val="FFFF00"/>
                </a:solidFill>
                <a:effectLst>
                  <a:outerShdw blurRad="38100" dist="38100" dir="2700000" algn="tl">
                    <a:srgbClr val="000000">
                      <a:alpha val="43137"/>
                    </a:srgbClr>
                  </a:outerShdw>
                </a:effectLst>
              </a:rPr>
              <a:t> for spreading their nets. Their fish will be of the same kinds as the fish of the Great Sea, exceedingly many</a:t>
            </a:r>
            <a:r>
              <a:rPr lang="en-US" sz="3600" dirty="0" smtClean="0">
                <a:solidFill>
                  <a:srgbClr val="FFFF00"/>
                </a:solidFill>
                <a:effectLst>
                  <a:outerShdw blurRad="38100" dist="38100" dir="2700000" algn="tl">
                    <a:srgbClr val="000000">
                      <a:alpha val="43137"/>
                    </a:srgbClr>
                  </a:outerShdw>
                </a:effectLst>
              </a:rPr>
              <a:t>."</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685482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par>
                                <p:cTn id="13" presetID="14" presetClass="entr" presetSubtype="5"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5" fill="hold" grpId="1" nodeType="clickEffect">
                                  <p:stCondLst>
                                    <p:cond delay="0"/>
                                  </p:stCondLst>
                                  <p:childTnLst>
                                    <p:animEffect transition="out" filter="randombar(vertic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Jerusalem</a:t>
            </a:r>
            <a:r>
              <a:rPr lang="en-US" sz="3600" dirty="0">
                <a:effectLst>
                  <a:outerShdw blurRad="38100" dist="38100" dir="2700000" algn="tl">
                    <a:srgbClr val="000000">
                      <a:alpha val="43137"/>
                    </a:srgbClr>
                  </a:outerShdw>
                </a:effectLst>
              </a:rPr>
              <a:t> ~ </a:t>
            </a:r>
            <a:r>
              <a:rPr lang="en-US" sz="3600" b="1" i="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Yawrah</a:t>
            </a:r>
            <a:r>
              <a:rPr lang="en-US" sz="3600" dirty="0">
                <a:solidFill>
                  <a:srgbClr val="FFFF00"/>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 </a:t>
            </a:r>
            <a:r>
              <a:rPr lang="en-US" sz="3600" i="1" dirty="0">
                <a:effectLst>
                  <a:outerShdw blurRad="38100" dist="38100" dir="2700000" algn="tl">
                    <a:srgbClr val="000000">
                      <a:alpha val="43137"/>
                    </a:srgbClr>
                  </a:outerShdw>
                </a:effectLst>
              </a:rPr>
              <a:t>to lay out </a:t>
            </a:r>
            <a:r>
              <a:rPr lang="en-US" sz="3600" dirty="0">
                <a:effectLst>
                  <a:outerShdw blurRad="38100" dist="38100" dir="2700000" algn="tl">
                    <a:srgbClr val="000000">
                      <a:alpha val="43137"/>
                    </a:srgbClr>
                  </a:outerShdw>
                </a:effectLst>
              </a:rPr>
              <a:t>or </a:t>
            </a:r>
            <a:r>
              <a:rPr lang="en-US" sz="3600" i="1" dirty="0">
                <a:effectLst>
                  <a:outerShdw blurRad="38100" dist="38100" dir="2700000" algn="tl">
                    <a:srgbClr val="000000">
                      <a:alpha val="43137"/>
                    </a:srgbClr>
                  </a:outerShdw>
                </a:effectLst>
              </a:rPr>
              <a:t>to instruct</a:t>
            </a:r>
            <a:r>
              <a:rPr lang="en-US" sz="3600" dirty="0">
                <a:effectLst>
                  <a:outerShdw blurRad="38100" dist="38100" dir="2700000" algn="tl">
                    <a:srgbClr val="000000">
                      <a:alpha val="43137"/>
                    </a:srgbClr>
                  </a:outerShdw>
                </a:effectLst>
              </a:rPr>
              <a:t>; </a:t>
            </a:r>
            <a:r>
              <a:rPr lang="en-US" sz="36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Shalom</a:t>
            </a:r>
            <a:r>
              <a:rPr lang="en-US" sz="3600" dirty="0">
                <a:solidFill>
                  <a:srgbClr val="FFFF00"/>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 </a:t>
            </a:r>
            <a:r>
              <a:rPr lang="en-US" sz="3600" i="1" dirty="0">
                <a:effectLst>
                  <a:outerShdw blurRad="38100" dist="38100" dir="2700000" algn="tl">
                    <a:srgbClr val="000000">
                      <a:alpha val="43137"/>
                    </a:srgbClr>
                  </a:outerShdw>
                </a:effectLst>
              </a:rPr>
              <a:t>peace</a:t>
            </a:r>
          </a:p>
        </p:txBody>
      </p:sp>
      <p:sp>
        <p:nvSpPr>
          <p:cNvPr id="5" name="TextBox 4"/>
          <p:cNvSpPr txBox="1"/>
          <p:nvPr/>
        </p:nvSpPr>
        <p:spPr>
          <a:xfrm>
            <a:off x="685800" y="2235558"/>
            <a:ext cx="8001000" cy="646331"/>
          </a:xfrm>
          <a:prstGeom prst="rect">
            <a:avLst/>
          </a:prstGeom>
          <a:noFill/>
        </p:spPr>
        <p:txBody>
          <a:bodyPr wrap="square" rtlCol="0">
            <a:spAutoFit/>
          </a:bodyPr>
          <a:lstStyle/>
          <a:p>
            <a:pPr marL="347663" indent="-347663">
              <a:buFont typeface="Arial" pitchFamily="34" charset="0"/>
              <a:buChar char="•"/>
            </a:pPr>
            <a:r>
              <a:rPr lang="en-US" sz="3600" i="1" dirty="0">
                <a:solidFill>
                  <a:schemeClr val="bg1"/>
                </a:solidFill>
                <a:effectLst>
                  <a:outerShdw blurRad="38100" dist="38100" dir="2700000" algn="tl">
                    <a:srgbClr val="000000">
                      <a:alpha val="43137"/>
                    </a:srgbClr>
                  </a:outerShdw>
                </a:effectLst>
              </a:rPr>
              <a:t>Teaching of peace</a:t>
            </a:r>
            <a:r>
              <a:rPr lang="en-US" sz="3600" dirty="0">
                <a:solidFill>
                  <a:schemeClr val="bg1"/>
                </a:solidFill>
                <a:effectLst>
                  <a:outerShdw blurRad="38100" dist="38100" dir="2700000" algn="tl">
                    <a:srgbClr val="000000">
                      <a:alpha val="43137"/>
                    </a:srgbClr>
                  </a:outerShdw>
                </a:effectLst>
              </a:rPr>
              <a:t> </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7239000"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01601" y="-76200"/>
            <a:ext cx="6588233"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13:8-14:21</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10284750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5" fill="hold" grpId="1" nodeType="clickEffect">
                                  <p:stCondLst>
                                    <p:cond delay="0"/>
                                  </p:stCondLst>
                                  <p:childTnLst>
                                    <p:animEffect transition="out" filter="randombar(vertical)">
                                      <p:cBhvr>
                                        <p:cTn id="16" dur="500"/>
                                        <p:tgtEl>
                                          <p:spTgt spid="41"/>
                                        </p:tgtEl>
                                      </p:cBhvr>
                                    </p:animEffect>
                                    <p:set>
                                      <p:cBhvr>
                                        <p:cTn id="17" dur="1" fill="hold">
                                          <p:stCondLst>
                                            <p:cond delay="499"/>
                                          </p:stCondLst>
                                        </p:cTn>
                                        <p:tgtEl>
                                          <p:spTgt spid="41"/>
                                        </p:tgtEl>
                                        <p:attrNameLst>
                                          <p:attrName>style.visibility</p:attrName>
                                        </p:attrNameLst>
                                      </p:cBhvr>
                                      <p:to>
                                        <p:strVal val="hidden"/>
                                      </p:to>
                                    </p:set>
                                  </p:childTnLst>
                                </p:cTn>
                              </p:par>
                              <p:par>
                                <p:cTn id="18" presetID="14" presetClass="exit" presetSubtype="5" fill="hold" grpId="1" nodeType="withEffect">
                                  <p:stCondLst>
                                    <p:cond delay="0"/>
                                  </p:stCondLst>
                                  <p:childTnLst>
                                    <p:animEffect transition="out" filter="randombar(vertic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Who is left </a:t>
            </a:r>
            <a:r>
              <a:rPr lang="en-US" sz="3600" dirty="0">
                <a:effectLst>
                  <a:outerShdw blurRad="38100" dist="38100" dir="2700000" algn="tl">
                    <a:srgbClr val="000000">
                      <a:alpha val="43137"/>
                    </a:srgbClr>
                  </a:outerShdw>
                </a:effectLst>
              </a:rPr>
              <a:t>~ NIV, </a:t>
            </a:r>
            <a:r>
              <a:rPr lang="en-US" sz="3600" dirty="0">
                <a:solidFill>
                  <a:srgbClr val="FFFF00"/>
                </a:solidFill>
                <a:effectLst>
                  <a:outerShdw blurRad="38100" dist="38100" dir="2700000" algn="tl">
                    <a:srgbClr val="000000">
                      <a:alpha val="43137"/>
                    </a:srgbClr>
                  </a:outerShdw>
                </a:effectLst>
              </a:rPr>
              <a:t>survivors</a:t>
            </a:r>
            <a:r>
              <a:rPr lang="en-US" sz="3600" dirty="0">
                <a:effectLst>
                  <a:outerShdw blurRad="38100" dist="38100" dir="2700000" algn="tl">
                    <a:srgbClr val="000000">
                      <a:alpha val="43137"/>
                    </a:srgbClr>
                  </a:outerShdw>
                </a:effectLst>
              </a:rPr>
              <a:t> – possibly the sheep of Matt. 25</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7239000"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01601" y="-76200"/>
            <a:ext cx="6588233"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13:8-14:21</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909965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theme/theme1.xml><?xml version="1.0" encoding="utf-8"?>
<a:theme xmlns:a="http://schemas.openxmlformats.org/drawingml/2006/main" name="Minor Prophets">
  <a:themeElements>
    <a:clrScheme name="Minor Prophet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nor Prophets">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Minor Prophets</Template>
  <TotalTime>1661</TotalTime>
  <Words>646</Words>
  <Application>Microsoft Office PowerPoint</Application>
  <PresentationFormat>On-screen Show (4:3)</PresentationFormat>
  <Paragraphs>50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Minor Prophets</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14</cp:revision>
  <dcterms:created xsi:type="dcterms:W3CDTF">2012-09-25T17:32:38Z</dcterms:created>
  <dcterms:modified xsi:type="dcterms:W3CDTF">2012-09-27T17:43:01Z</dcterms:modified>
</cp:coreProperties>
</file>