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8" r:id="rId4"/>
    <p:sldId id="269" r:id="rId5"/>
    <p:sldId id="270" r:id="rId6"/>
    <p:sldId id="271" r:id="rId7"/>
    <p:sldId id="275" r:id="rId8"/>
    <p:sldId id="273" r:id="rId9"/>
    <p:sldId id="277" r:id="rId10"/>
    <p:sldId id="278" r:id="rId11"/>
    <p:sldId id="276"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44"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D2388-488E-436E-A28D-8DD31A46A24F}" type="datetimeFigureOut">
              <a:rPr lang="en-US" smtClean="0"/>
              <a:t>8/22/2012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BAAEC-8643-4528-8568-03AF574F7C9B}" type="slidenum">
              <a:rPr lang="en-US" smtClean="0"/>
              <a:t>‹#›</a:t>
            </a:fld>
            <a:endParaRPr lang="en-US"/>
          </a:p>
        </p:txBody>
      </p:sp>
    </p:spTree>
    <p:extLst>
      <p:ext uri="{BB962C8B-B14F-4D97-AF65-F5344CB8AC3E}">
        <p14:creationId xmlns:p14="http://schemas.microsoft.com/office/powerpoint/2010/main" val="422147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3</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12</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4</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5</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6</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7</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8</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9</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10</a:t>
            </a:fld>
            <a:endParaRPr lang="en-US"/>
          </a:p>
        </p:txBody>
      </p:sp>
    </p:spTree>
    <p:extLst>
      <p:ext uri="{BB962C8B-B14F-4D97-AF65-F5344CB8AC3E}">
        <p14:creationId xmlns:p14="http://schemas.microsoft.com/office/powerpoint/2010/main" val="17785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BAAEC-8643-4528-8568-03AF574F7C9B}" type="slidenum">
              <a:rPr lang="en-US" smtClean="0"/>
              <a:t>11</a:t>
            </a:fld>
            <a:endParaRPr lang="en-US"/>
          </a:p>
        </p:txBody>
      </p:sp>
    </p:spTree>
    <p:extLst>
      <p:ext uri="{BB962C8B-B14F-4D97-AF65-F5344CB8AC3E}">
        <p14:creationId xmlns:p14="http://schemas.microsoft.com/office/powerpoint/2010/main" val="177857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t>8/22/2012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t>8/22/2012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t>8/22/2012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t>8/22/2012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t>‹#›</a:t>
            </a:fld>
            <a:endParaRPr lang="en-US"/>
          </a:p>
        </p:txBody>
      </p:sp>
    </p:spTree>
    <p:extLst>
      <p:ext uri="{BB962C8B-B14F-4D97-AF65-F5344CB8AC3E}">
        <p14:creationId xmlns:p14="http://schemas.microsoft.com/office/powerpoint/2010/main"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304800"/>
            <a:ext cx="5562601"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657600" y="533400"/>
            <a:ext cx="5043353" cy="2492990"/>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5478423"/>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rPr>
              <a:t>C. H. Spurgeon  – </a:t>
            </a:r>
            <a:r>
              <a:rPr lang="en-US" sz="3500" dirty="0">
                <a:effectLst>
                  <a:outerShdw blurRad="38100" dist="38100" dir="2700000" algn="tl">
                    <a:srgbClr val="000000">
                      <a:alpha val="43137"/>
                    </a:srgbClr>
                  </a:outerShdw>
                </a:effectLst>
              </a:rPr>
              <a:t>“There is an old ploughman in the country I sometimes talk with, and he often says, though in uncouth words, some precious things. He said to me one day, "The other day, sir, the Devil was tempting me and I tried to answer him; but I found he was an old lawyer and understood the law a great deal better than I did, so I gave over </a:t>
            </a:r>
            <a:endParaRPr lang="en-US" sz="3500" dirty="0" smtClean="0">
              <a:effectLst>
                <a:outerShdw blurRad="38100" dist="38100" dir="2700000" algn="tl">
                  <a:srgbClr val="000000">
                    <a:alpha val="43137"/>
                  </a:srgbClr>
                </a:outerShdw>
              </a:effectLst>
            </a:endParaRPr>
          </a:p>
        </p:txBody>
      </p:sp>
      <p:sp>
        <p:nvSpPr>
          <p:cNvPr id="2" name="TextBox 1"/>
          <p:cNvSpPr txBox="1"/>
          <p:nvPr/>
        </p:nvSpPr>
        <p:spPr>
          <a:xfrm>
            <a:off x="457200" y="1071750"/>
            <a:ext cx="8229600" cy="6017032"/>
          </a:xfrm>
          <a:prstGeom prst="rect">
            <a:avLst/>
          </a:prstGeom>
          <a:noFill/>
        </p:spPr>
        <p:txBody>
          <a:bodyPr wrap="square" rtlCol="0">
            <a:spAutoFit/>
          </a:bodyPr>
          <a:lstStyle/>
          <a:p>
            <a:r>
              <a:rPr lang="en-US" sz="3500" dirty="0">
                <a:effectLst>
                  <a:outerShdw blurRad="38100" dist="38100" dir="2700000" algn="tl">
                    <a:srgbClr val="000000">
                      <a:alpha val="43137"/>
                    </a:srgbClr>
                  </a:outerShdw>
                </a:effectLst>
              </a:rPr>
              <a:t>and would not argue with him anymore; so I said to him, 'What do you trouble me for?'</a:t>
            </a:r>
          </a:p>
          <a:p>
            <a:r>
              <a:rPr lang="en-US" sz="3500" dirty="0">
                <a:effectLst>
                  <a:outerShdw blurRad="38100" dist="38100" dir="2700000" algn="tl">
                    <a:srgbClr val="000000">
                      <a:alpha val="43137"/>
                    </a:srgbClr>
                  </a:outerShdw>
                </a:effectLst>
              </a:rPr>
              <a:t>'Why,' said he, 'about your soul.'</a:t>
            </a:r>
          </a:p>
          <a:p>
            <a:r>
              <a:rPr lang="en-US" sz="3500" dirty="0">
                <a:effectLst>
                  <a:outerShdw blurRad="38100" dist="38100" dir="2700000" algn="tl">
                    <a:srgbClr val="000000">
                      <a:alpha val="43137"/>
                    </a:srgbClr>
                  </a:outerShdw>
                </a:effectLst>
              </a:rPr>
              <a:t>'Oh!' said I, 'that is no business of mine; I have given my soul over into the hand of Christ; I have transferred everything to him; if you want an answer to your doubts and queries, you must apply to my Advocate."'</a:t>
            </a:r>
            <a:endParaRPr lang="en-US" sz="3500" dirty="0">
              <a:solidFill>
                <a:srgbClr val="FFFF00"/>
              </a:solidFill>
              <a:effectLst>
                <a:outerShdw blurRad="38100" dist="38100" dir="2700000" algn="tl">
                  <a:srgbClr val="000000">
                    <a:alpha val="43137"/>
                  </a:srgbClr>
                </a:outerShdw>
              </a:effectLst>
            </a:endParaRPr>
          </a:p>
          <a:p>
            <a:endParaRPr lang="en-US" sz="3500" dirty="0"/>
          </a:p>
        </p:txBody>
      </p:sp>
    </p:spTree>
    <p:extLst>
      <p:ext uri="{BB962C8B-B14F-4D97-AF65-F5344CB8AC3E}">
        <p14:creationId xmlns:p14="http://schemas.microsoft.com/office/powerpoint/2010/main" val="4638361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Phil. 1:6 ~ </a:t>
            </a:r>
            <a:r>
              <a:rPr lang="en-US" sz="3600" dirty="0">
                <a:solidFill>
                  <a:srgbClr val="FFFF00"/>
                </a:solidFill>
                <a:effectLst>
                  <a:outerShdw blurRad="38100" dist="38100" dir="2700000" algn="tl">
                    <a:srgbClr val="000000">
                      <a:alpha val="43137"/>
                    </a:srgbClr>
                  </a:outerShdw>
                </a:effectLst>
              </a:rPr>
              <a:t>being confident of this very thing, that He who has begun a good work in you will complete </a:t>
            </a:r>
            <a:r>
              <a:rPr lang="en-US" sz="3600" i="1" dirty="0">
                <a:solidFill>
                  <a:srgbClr val="FFFF00"/>
                </a:solidFill>
                <a:effectLst>
                  <a:outerShdw blurRad="38100" dist="38100" dir="2700000" algn="tl">
                    <a:srgbClr val="000000">
                      <a:alpha val="43137"/>
                    </a:srgbClr>
                  </a:outerShdw>
                </a:effectLst>
              </a:rPr>
              <a:t>it</a:t>
            </a:r>
            <a:r>
              <a:rPr lang="en-US" sz="3600" dirty="0">
                <a:solidFill>
                  <a:srgbClr val="FFFF00"/>
                </a:solidFill>
                <a:effectLst>
                  <a:outerShdw blurRad="38100" dist="38100" dir="2700000" algn="tl">
                    <a:srgbClr val="000000">
                      <a:alpha val="43137"/>
                    </a:srgbClr>
                  </a:outerShdw>
                </a:effectLst>
              </a:rPr>
              <a:t> until the day of Jesus Christ;</a:t>
            </a:r>
            <a:endParaRPr lang="en-US" sz="36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78127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Anointed ones </a:t>
            </a:r>
            <a:r>
              <a:rPr lang="en-US" sz="3600" dirty="0">
                <a:effectLst>
                  <a:outerShdw blurRad="38100" dist="38100" dir="2700000" algn="tl">
                    <a:srgbClr val="000000">
                      <a:alpha val="43137"/>
                    </a:srgbClr>
                  </a:outerShdw>
                </a:effectLst>
              </a:rPr>
              <a:t>~ literally </a:t>
            </a:r>
            <a:r>
              <a:rPr lang="en-US" sz="3600" i="1" dirty="0">
                <a:effectLst>
                  <a:outerShdw blurRad="38100" dist="38100" dir="2700000" algn="tl">
                    <a:srgbClr val="000000">
                      <a:alpha val="43137"/>
                    </a:srgbClr>
                  </a:outerShdw>
                </a:effectLst>
              </a:rPr>
              <a:t>sons of oil</a:t>
            </a:r>
            <a:endParaRPr lang="en-US" sz="3600" i="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1639669"/>
            <a:ext cx="8229600" cy="4524315"/>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Rev. 11:3-4 ~ </a:t>
            </a:r>
            <a:r>
              <a:rPr lang="en-US" sz="3600" baseline="30000" dirty="0">
                <a:effectLst>
                  <a:outerShdw blurRad="38100" dist="38100" dir="2700000" algn="tl">
                    <a:srgbClr val="000000">
                      <a:alpha val="43137"/>
                    </a:srgbClr>
                  </a:outerShdw>
                </a:effectLst>
              </a:rPr>
              <a:t>3</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And I will give </a:t>
            </a:r>
            <a:r>
              <a:rPr lang="en-US" sz="3600" i="1" dirty="0">
                <a:solidFill>
                  <a:srgbClr val="FFFF00"/>
                </a:solidFill>
                <a:effectLst>
                  <a:outerShdw blurRad="38100" dist="38100" dir="2700000" algn="tl">
                    <a:srgbClr val="000000">
                      <a:alpha val="43137"/>
                    </a:srgbClr>
                  </a:outerShdw>
                </a:effectLst>
              </a:rPr>
              <a:t>power</a:t>
            </a:r>
            <a:r>
              <a:rPr lang="en-US" sz="3600" dirty="0">
                <a:solidFill>
                  <a:srgbClr val="FFFF00"/>
                </a:solidFill>
                <a:effectLst>
                  <a:outerShdw blurRad="38100" dist="38100" dir="2700000" algn="tl">
                    <a:srgbClr val="000000">
                      <a:alpha val="43137"/>
                    </a:srgbClr>
                  </a:outerShdw>
                </a:effectLst>
              </a:rPr>
              <a:t> to my two witnesses, and they will prophesy one thousand two hundred and sixty days, clothed in sackcloth. </a:t>
            </a:r>
            <a:r>
              <a:rPr lang="en-US" sz="3600" baseline="30000" dirty="0">
                <a:effectLst>
                  <a:outerShdw blurRad="38100" dist="38100" dir="2700000" algn="tl">
                    <a:srgbClr val="000000">
                      <a:alpha val="43137"/>
                    </a:srgbClr>
                  </a:outerShdw>
                </a:effectLst>
              </a:rPr>
              <a:t>4</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These are the two olive trees and the two lampstands standing before the God of the earth.</a:t>
            </a:r>
            <a:endParaRPr lang="en-US" sz="36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4949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a:t>
            </a:r>
            <a:r>
              <a:rPr lang="en-US" sz="3600" baseline="30000" dirty="0">
                <a:effectLst>
                  <a:outerShdw blurRad="38100" dist="38100" dir="2700000" algn="tl">
                    <a:srgbClr val="000000">
                      <a:alpha val="43137"/>
                    </a:srgbClr>
                  </a:outerShdw>
                </a:effectLst>
              </a:rPr>
              <a:t>st</a:t>
            </a:r>
            <a:r>
              <a:rPr lang="en-US" sz="3600" dirty="0">
                <a:effectLst>
                  <a:outerShdw blurRad="38100" dist="38100" dir="2700000" algn="tl">
                    <a:srgbClr val="000000">
                      <a:alpha val="43137"/>
                    </a:srgbClr>
                  </a:outerShdw>
                </a:effectLst>
              </a:rPr>
              <a:t> Vision: Horse and riders ~ 1:7-11</a:t>
            </a:r>
          </a:p>
        </p:txBody>
      </p:sp>
      <p:sp>
        <p:nvSpPr>
          <p:cNvPr id="4" name="TextBox 3"/>
          <p:cNvSpPr txBox="1"/>
          <p:nvPr/>
        </p:nvSpPr>
        <p:spPr>
          <a:xfrm>
            <a:off x="457200" y="1647452"/>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2</a:t>
            </a:r>
            <a:r>
              <a:rPr lang="en-US" sz="3600" baseline="30000" dirty="0">
                <a:effectLst>
                  <a:outerShdw blurRad="38100" dist="38100" dir="2700000" algn="tl">
                    <a:srgbClr val="000000">
                      <a:alpha val="43137"/>
                    </a:srgbClr>
                  </a:outerShdw>
                </a:effectLst>
              </a:rPr>
              <a:t>nd</a:t>
            </a:r>
            <a:r>
              <a:rPr lang="en-US" sz="3600" dirty="0">
                <a:effectLst>
                  <a:outerShdw blurRad="38100" dist="38100" dir="2700000" algn="tl">
                    <a:srgbClr val="000000">
                      <a:alpha val="43137"/>
                    </a:srgbClr>
                  </a:outerShdw>
                </a:effectLst>
              </a:rPr>
              <a:t> Vision: 4 horns and 4 craftsmen ~ 1:18-21</a:t>
            </a:r>
          </a:p>
        </p:txBody>
      </p:sp>
      <p:sp>
        <p:nvSpPr>
          <p:cNvPr id="11" name="TextBox 10"/>
          <p:cNvSpPr txBox="1"/>
          <p:nvPr/>
        </p:nvSpPr>
        <p:spPr>
          <a:xfrm>
            <a:off x="457200" y="2743200"/>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3</a:t>
            </a:r>
            <a:r>
              <a:rPr lang="en-US" sz="3600" baseline="30000" dirty="0">
                <a:effectLst>
                  <a:outerShdw blurRad="38100" dist="38100" dir="2700000" algn="tl">
                    <a:srgbClr val="000000">
                      <a:alpha val="43137"/>
                    </a:srgbClr>
                  </a:outerShdw>
                </a:effectLst>
              </a:rPr>
              <a:t>rd</a:t>
            </a:r>
            <a:r>
              <a:rPr lang="en-US" sz="3600" dirty="0">
                <a:effectLst>
                  <a:outerShdw blurRad="38100" dist="38100" dir="2700000" algn="tl">
                    <a:srgbClr val="000000">
                      <a:alpha val="43137"/>
                    </a:srgbClr>
                  </a:outerShdw>
                </a:effectLst>
              </a:rPr>
              <a:t> Vision: Man with the </a:t>
            </a:r>
            <a:r>
              <a:rPr lang="en-US" sz="3600" dirty="0" smtClean="0">
                <a:effectLst>
                  <a:outerShdw blurRad="38100" dist="38100" dir="2700000" algn="tl">
                    <a:srgbClr val="000000">
                      <a:alpha val="43137"/>
                    </a:srgbClr>
                  </a:outerShdw>
                </a:effectLst>
              </a:rPr>
              <a:t>measuring rod </a:t>
            </a:r>
            <a:r>
              <a:rPr lang="en-US" sz="3600" dirty="0">
                <a:effectLst>
                  <a:outerShdw blurRad="38100" dist="38100" dir="2700000" algn="tl">
                    <a:srgbClr val="000000">
                      <a:alpha val="43137"/>
                    </a:srgbClr>
                  </a:outerShdw>
                </a:effectLst>
              </a:rPr>
              <a:t>~ 2:1-5</a:t>
            </a:r>
            <a:endParaRPr lang="en-US" sz="3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15398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500"/>
                                        <p:tgtEl>
                                          <p:spTgt spid="4"/>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vertical)">
                                      <p:cBhvr>
                                        <p:cTn id="21" dur="500"/>
                                        <p:tgtEl>
                                          <p:spTgt spid="11"/>
                                        </p:tgtEl>
                                      </p:cBhvr>
                                    </p:animEffect>
                                  </p:childTnLst>
                                </p:cTn>
                              </p:par>
                            </p:childTnLst>
                          </p:cTn>
                        </p:par>
                        <p:par>
                          <p:cTn id="22" fill="hold">
                            <p:stCondLst>
                              <p:cond delay="500"/>
                            </p:stCondLst>
                            <p:childTnLst>
                              <p:par>
                                <p:cTn id="23" presetID="9" presetClass="emph" presetSubtype="0" grpId="2" nodeType="afterEffect">
                                  <p:stCondLst>
                                    <p:cond delay="0"/>
                                  </p:stCondLst>
                                  <p:childTnLst>
                                    <p:set>
                                      <p:cBhvr rctx="PPT">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5" fill="hold" grpId="1" nodeType="clickEffect">
                                  <p:stCondLst>
                                    <p:cond delay="0"/>
                                  </p:stCondLst>
                                  <p:childTnLst>
                                    <p:animEffect transition="out" filter="randombar(vertical)">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par>
                                <p:cTn id="31" presetID="14" presetClass="exit" presetSubtype="5" fill="hold" grpId="1" nodeType="withEffect">
                                  <p:stCondLst>
                                    <p:cond delay="0"/>
                                  </p:stCondLst>
                                  <p:childTnLst>
                                    <p:animEffect transition="out" filter="randombar(vertic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14" presetClass="exit" presetSubtype="5" fill="hold" grpId="1" nodeType="withEffect">
                                  <p:stCondLst>
                                    <p:cond delay="0"/>
                                  </p:stCondLst>
                                  <p:childTnLst>
                                    <p:animEffect transition="out" filter="randombar(vertical)">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4" grpId="0"/>
      <p:bldP spid="4" grpId="1"/>
      <p:bldP spid="4" grpId="2"/>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3754874"/>
          </a:xfrm>
          <a:prstGeom prst="rect">
            <a:avLst/>
          </a:prstGeom>
          <a:noFill/>
        </p:spPr>
        <p:txBody>
          <a:bodyPr wrap="square" rtlCol="0">
            <a:spAutoFit/>
          </a:bodyPr>
          <a:lstStyle/>
          <a:p>
            <a:r>
              <a:rPr lang="en-US" sz="3400" dirty="0">
                <a:effectLst>
                  <a:outerShdw blurRad="38100" dist="38100" dir="2700000" algn="tl">
                    <a:srgbClr val="000000">
                      <a:alpha val="43137"/>
                    </a:srgbClr>
                  </a:outerShdw>
                </a:effectLst>
              </a:rPr>
              <a:t>Rev. 12:10 ~  </a:t>
            </a:r>
            <a:r>
              <a:rPr lang="en-US" sz="3400" dirty="0">
                <a:solidFill>
                  <a:srgbClr val="FFFF00"/>
                </a:solidFill>
                <a:effectLst>
                  <a:outerShdw blurRad="38100" dist="38100" dir="2700000" algn="tl">
                    <a:srgbClr val="000000">
                      <a:alpha val="43137"/>
                    </a:srgbClr>
                  </a:outerShdw>
                </a:effectLst>
              </a:rPr>
              <a:t>Then I heard a loud voice saying in heaven, "Now salvation, and strength, and the kingdom of our God, and the power of His Christ have come, for the accuser of our brethren, who accused them before our God day and night, has been cast down.”</a:t>
            </a:r>
            <a:endParaRPr lang="en-US" sz="3400" i="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4713934"/>
            <a:ext cx="8229600" cy="615553"/>
          </a:xfrm>
          <a:prstGeom prst="rect">
            <a:avLst/>
          </a:prstGeom>
          <a:noFill/>
        </p:spPr>
        <p:txBody>
          <a:bodyPr wrap="square" rtlCol="0">
            <a:spAutoFit/>
          </a:bodyPr>
          <a:lstStyle/>
          <a:p>
            <a:r>
              <a:rPr lang="en-US" sz="3400" dirty="0">
                <a:solidFill>
                  <a:srgbClr val="FFFF00"/>
                </a:solidFill>
                <a:effectLst>
                  <a:outerShdw blurRad="38100" dist="38100" dir="2700000" algn="tl">
                    <a:srgbClr val="000000">
                      <a:alpha val="43137"/>
                    </a:srgbClr>
                  </a:outerShdw>
                </a:effectLst>
              </a:rPr>
              <a:t>Satan</a:t>
            </a:r>
            <a:r>
              <a:rPr lang="en-US" sz="3400" dirty="0">
                <a:effectLst>
                  <a:outerShdw blurRad="38100" dist="38100" dir="2700000" algn="tl">
                    <a:srgbClr val="000000">
                      <a:alpha val="43137"/>
                    </a:srgbClr>
                  </a:outerShdw>
                </a:effectLst>
              </a:rPr>
              <a:t> ~ </a:t>
            </a:r>
            <a:r>
              <a:rPr lang="en-US" sz="3400" i="1" dirty="0">
                <a:effectLst>
                  <a:outerShdw blurRad="38100" dist="38100" dir="2700000" algn="tl">
                    <a:srgbClr val="000000">
                      <a:alpha val="43137"/>
                    </a:srgbClr>
                  </a:outerShdw>
                </a:effectLst>
              </a:rPr>
              <a:t>adversary, opponent</a:t>
            </a:r>
            <a:endParaRPr lang="en-US" sz="34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0315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John 1:9 ~ </a:t>
            </a:r>
            <a:r>
              <a:rPr lang="en-US" sz="3600" dirty="0">
                <a:solidFill>
                  <a:srgbClr val="FFFF00"/>
                </a:solidFill>
                <a:effectLst>
                  <a:outerShdw blurRad="38100" dist="38100" dir="2700000" algn="tl">
                    <a:srgbClr val="000000">
                      <a:alpha val="43137"/>
                    </a:srgbClr>
                  </a:outerShdw>
                </a:effectLst>
              </a:rPr>
              <a:t>If we confess our sins, He is faithful and just to forgive us </a:t>
            </a:r>
            <a:r>
              <a:rPr lang="en-US" sz="3600" i="1" dirty="0">
                <a:solidFill>
                  <a:srgbClr val="FFFF00"/>
                </a:solidFill>
                <a:effectLst>
                  <a:outerShdw blurRad="38100" dist="38100" dir="2700000" algn="tl">
                    <a:srgbClr val="000000">
                      <a:alpha val="43137"/>
                    </a:srgbClr>
                  </a:outerShdw>
                </a:effectLst>
              </a:rPr>
              <a:t>our</a:t>
            </a:r>
            <a:r>
              <a:rPr lang="en-US" sz="3600" dirty="0">
                <a:solidFill>
                  <a:srgbClr val="FFFF00"/>
                </a:solidFill>
                <a:effectLst>
                  <a:outerShdw blurRad="38100" dist="38100" dir="2700000" algn="tl">
                    <a:srgbClr val="000000">
                      <a:alpha val="43137"/>
                    </a:srgbClr>
                  </a:outerShdw>
                </a:effectLst>
              </a:rPr>
              <a:t> sins and to cleanse us from all unrighteousness.</a:t>
            </a:r>
          </a:p>
        </p:txBody>
      </p:sp>
      <p:sp>
        <p:nvSpPr>
          <p:cNvPr id="5" name="TextBox 4"/>
          <p:cNvSpPr txBox="1"/>
          <p:nvPr/>
        </p:nvSpPr>
        <p:spPr>
          <a:xfrm>
            <a:off x="457200" y="3282976"/>
            <a:ext cx="8229600"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John 2:1 ~ </a:t>
            </a:r>
            <a:r>
              <a:rPr lang="en-US" sz="3600" dirty="0">
                <a:solidFill>
                  <a:srgbClr val="FFFF00"/>
                </a:solidFill>
                <a:effectLst>
                  <a:outerShdw blurRad="38100" dist="38100" dir="2700000" algn="tl">
                    <a:srgbClr val="000000">
                      <a:alpha val="43137"/>
                    </a:srgbClr>
                  </a:outerShdw>
                </a:effectLst>
              </a:rPr>
              <a:t>My little children, these things I write to you, so that you may not sin. And if anyone sins, we have an Advocate with the Father, Jesus Christ the righteous.</a:t>
            </a:r>
          </a:p>
        </p:txBody>
      </p:sp>
    </p:spTree>
    <p:extLst>
      <p:ext uri="{BB962C8B-B14F-4D97-AF65-F5344CB8AC3E}">
        <p14:creationId xmlns:p14="http://schemas.microsoft.com/office/powerpoint/2010/main" val="38213614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3416320"/>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Jude 1:9 ~ </a:t>
            </a:r>
            <a:r>
              <a:rPr lang="en-US" sz="3600" dirty="0">
                <a:solidFill>
                  <a:srgbClr val="FFFF00"/>
                </a:solidFill>
                <a:effectLst>
                  <a:outerShdw blurRad="38100" dist="38100" dir="2700000" algn="tl">
                    <a:srgbClr val="000000">
                      <a:alpha val="43137"/>
                    </a:srgbClr>
                  </a:outerShdw>
                </a:effectLst>
              </a:rPr>
              <a:t>Yet Michael the archangel, in contending with the devil, when he disputed about the body of Moses, dared not bring against him a reviling accusation, but said, "The Lord rebuke you!"</a:t>
            </a:r>
            <a:endParaRPr lang="en-US" sz="36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6664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939755"/>
            <a:ext cx="8229600" cy="3754874"/>
          </a:xfrm>
          <a:prstGeom prst="rect">
            <a:avLst/>
          </a:prstGeom>
          <a:noFill/>
        </p:spPr>
        <p:txBody>
          <a:bodyPr wrap="square" rtlCol="0">
            <a:spAutoFit/>
          </a:bodyPr>
          <a:lstStyle/>
          <a:p>
            <a:r>
              <a:rPr lang="en-US" sz="3300" dirty="0">
                <a:effectLst>
                  <a:outerShdw blurRad="38100" dist="38100" dir="2700000" algn="tl">
                    <a:srgbClr val="000000">
                      <a:alpha val="43137"/>
                    </a:srgbClr>
                  </a:outerShdw>
                </a:effectLst>
              </a:rPr>
              <a:t>Is. 64:6 ~ </a:t>
            </a:r>
            <a:r>
              <a:rPr lang="en-US" sz="3300" dirty="0">
                <a:solidFill>
                  <a:srgbClr val="FFFF00"/>
                </a:solidFill>
                <a:effectLst>
                  <a:outerShdw blurRad="38100" dist="38100" dir="2700000" algn="tl">
                    <a:srgbClr val="000000">
                      <a:alpha val="43137"/>
                    </a:srgbClr>
                  </a:outerShdw>
                </a:effectLst>
              </a:rPr>
              <a:t>But we are all like an unclean </a:t>
            </a:r>
            <a:r>
              <a:rPr lang="en-US" sz="3300" dirty="0" smtClean="0">
                <a:solidFill>
                  <a:srgbClr val="FFFF00"/>
                </a:solidFill>
                <a:effectLst>
                  <a:outerShdw blurRad="38100" dist="38100" dir="2700000" algn="tl">
                    <a:srgbClr val="000000">
                      <a:alpha val="43137"/>
                    </a:srgbClr>
                  </a:outerShdw>
                </a:effectLst>
              </a:rPr>
              <a:t>thing,</a:t>
            </a:r>
          </a:p>
          <a:p>
            <a:r>
              <a:rPr lang="en-US" sz="3300" dirty="0" smtClean="0">
                <a:solidFill>
                  <a:srgbClr val="FFFF00"/>
                </a:solidFill>
                <a:effectLst>
                  <a:outerShdw blurRad="38100" dist="38100" dir="2700000" algn="tl">
                    <a:srgbClr val="000000">
                      <a:alpha val="43137"/>
                    </a:srgbClr>
                  </a:outerShdw>
                </a:effectLst>
              </a:rPr>
              <a:t>And </a:t>
            </a:r>
            <a:r>
              <a:rPr lang="en-US" sz="3300" dirty="0">
                <a:solidFill>
                  <a:srgbClr val="FFFF00"/>
                </a:solidFill>
                <a:effectLst>
                  <a:outerShdw blurRad="38100" dist="38100" dir="2700000" algn="tl">
                    <a:srgbClr val="000000">
                      <a:alpha val="43137"/>
                    </a:srgbClr>
                  </a:outerShdw>
                </a:effectLst>
              </a:rPr>
              <a:t>all our </a:t>
            </a:r>
            <a:r>
              <a:rPr lang="en-US" sz="3300" dirty="0" err="1">
                <a:solidFill>
                  <a:srgbClr val="FFFF00"/>
                </a:solidFill>
                <a:effectLst>
                  <a:outerShdw blurRad="38100" dist="38100" dir="2700000" algn="tl">
                    <a:srgbClr val="000000">
                      <a:alpha val="43137"/>
                    </a:srgbClr>
                  </a:outerShdw>
                </a:effectLst>
              </a:rPr>
              <a:t>righteousnesses</a:t>
            </a:r>
            <a:r>
              <a:rPr lang="en-US" sz="3300" dirty="0">
                <a:solidFill>
                  <a:srgbClr val="FFFF00"/>
                </a:solidFill>
                <a:effectLst>
                  <a:outerShdw blurRad="38100" dist="38100" dir="2700000" algn="tl">
                    <a:srgbClr val="000000">
                      <a:alpha val="43137"/>
                    </a:srgbClr>
                  </a:outerShdw>
                </a:effectLst>
              </a:rPr>
              <a:t> </a:t>
            </a:r>
            <a:r>
              <a:rPr lang="en-US" sz="3300" i="1" dirty="0">
                <a:solidFill>
                  <a:srgbClr val="FFFF00"/>
                </a:solidFill>
                <a:effectLst>
                  <a:outerShdw blurRad="38100" dist="38100" dir="2700000" algn="tl">
                    <a:srgbClr val="000000">
                      <a:alpha val="43137"/>
                    </a:srgbClr>
                  </a:outerShdw>
                </a:effectLst>
              </a:rPr>
              <a:t>are</a:t>
            </a:r>
            <a:r>
              <a:rPr lang="en-US" sz="3300" dirty="0">
                <a:solidFill>
                  <a:srgbClr val="FFFF00"/>
                </a:solidFill>
                <a:effectLst>
                  <a:outerShdw blurRad="38100" dist="38100" dir="2700000" algn="tl">
                    <a:srgbClr val="000000">
                      <a:alpha val="43137"/>
                    </a:srgbClr>
                  </a:outerShdw>
                </a:effectLst>
              </a:rPr>
              <a:t> like filthy </a:t>
            </a:r>
            <a:r>
              <a:rPr lang="en-US" sz="3300" dirty="0" smtClean="0">
                <a:solidFill>
                  <a:srgbClr val="FFFF00"/>
                </a:solidFill>
                <a:effectLst>
                  <a:outerShdw blurRad="38100" dist="38100" dir="2700000" algn="tl">
                    <a:srgbClr val="000000">
                      <a:alpha val="43137"/>
                    </a:srgbClr>
                  </a:outerShdw>
                </a:effectLst>
              </a:rPr>
              <a:t>rags;</a:t>
            </a:r>
          </a:p>
          <a:p>
            <a:r>
              <a:rPr lang="en-US" sz="3300" dirty="0" smtClean="0">
                <a:solidFill>
                  <a:srgbClr val="FFFF00"/>
                </a:solidFill>
                <a:effectLst>
                  <a:outerShdw blurRad="38100" dist="38100" dir="2700000" algn="tl">
                    <a:srgbClr val="000000">
                      <a:alpha val="43137"/>
                    </a:srgbClr>
                  </a:outerShdw>
                </a:effectLst>
              </a:rPr>
              <a:t>We </a:t>
            </a:r>
            <a:r>
              <a:rPr lang="en-US" sz="3300" dirty="0">
                <a:solidFill>
                  <a:srgbClr val="FFFF00"/>
                </a:solidFill>
                <a:effectLst>
                  <a:outerShdw blurRad="38100" dist="38100" dir="2700000" algn="tl">
                    <a:srgbClr val="000000">
                      <a:alpha val="43137"/>
                    </a:srgbClr>
                  </a:outerShdw>
                </a:effectLst>
              </a:rPr>
              <a:t>all fade as a </a:t>
            </a:r>
            <a:r>
              <a:rPr lang="en-US" sz="3300" dirty="0" smtClean="0">
                <a:solidFill>
                  <a:srgbClr val="FFFF00"/>
                </a:solidFill>
                <a:effectLst>
                  <a:outerShdw blurRad="38100" dist="38100" dir="2700000" algn="tl">
                    <a:srgbClr val="000000">
                      <a:alpha val="43137"/>
                    </a:srgbClr>
                  </a:outerShdw>
                </a:effectLst>
              </a:rPr>
              <a:t>leaf,</a:t>
            </a:r>
          </a:p>
          <a:p>
            <a:r>
              <a:rPr lang="en-US" sz="3300" dirty="0" smtClean="0">
                <a:solidFill>
                  <a:srgbClr val="FFFF00"/>
                </a:solidFill>
                <a:effectLst>
                  <a:outerShdw blurRad="38100" dist="38100" dir="2700000" algn="tl">
                    <a:srgbClr val="000000">
                      <a:alpha val="43137"/>
                    </a:srgbClr>
                  </a:outerShdw>
                </a:effectLst>
              </a:rPr>
              <a:t>And </a:t>
            </a:r>
            <a:r>
              <a:rPr lang="en-US" sz="3300" dirty="0">
                <a:solidFill>
                  <a:srgbClr val="FFFF00"/>
                </a:solidFill>
                <a:effectLst>
                  <a:outerShdw blurRad="38100" dist="38100" dir="2700000" algn="tl">
                    <a:srgbClr val="000000">
                      <a:alpha val="43137"/>
                    </a:srgbClr>
                  </a:outerShdw>
                </a:effectLst>
              </a:rPr>
              <a:t>our iniquities, like the wind, Have taken us away.	</a:t>
            </a:r>
            <a:endParaRPr lang="en-US" sz="3300" i="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4491551"/>
            <a:ext cx="8229600" cy="2185214"/>
          </a:xfrm>
          <a:prstGeom prst="rect">
            <a:avLst/>
          </a:prstGeom>
          <a:noFill/>
        </p:spPr>
        <p:txBody>
          <a:bodyPr wrap="square" rtlCol="0">
            <a:spAutoFit/>
          </a:bodyPr>
          <a:lstStyle/>
          <a:p>
            <a:r>
              <a:rPr lang="en-US" sz="3300" dirty="0">
                <a:solidFill>
                  <a:srgbClr val="FFFF00"/>
                </a:solidFill>
                <a:effectLst>
                  <a:outerShdw blurRad="38100" dist="38100" dir="2700000" algn="tl">
                    <a:srgbClr val="000000">
                      <a:alpha val="43137"/>
                    </a:srgbClr>
                  </a:outerShdw>
                </a:effectLst>
              </a:rPr>
              <a:t>Charles Feinberg ~ </a:t>
            </a:r>
            <a:r>
              <a:rPr lang="en-US" sz="3300" dirty="0">
                <a:effectLst>
                  <a:outerShdw blurRad="38100" dist="38100" dir="2700000" algn="tl">
                    <a:srgbClr val="000000">
                      <a:alpha val="43137"/>
                    </a:srgbClr>
                  </a:outerShdw>
                </a:effectLst>
              </a:rPr>
              <a:t>“the strongest expression in the Hebrew language for filth of the most vile </a:t>
            </a:r>
            <a:r>
              <a:rPr lang="en-US" sz="3300" dirty="0" smtClean="0">
                <a:effectLst>
                  <a:outerShdw blurRad="38100" dist="38100" dir="2700000" algn="tl">
                    <a:srgbClr val="000000">
                      <a:alpha val="43137"/>
                    </a:srgbClr>
                  </a:outerShdw>
                </a:effectLst>
              </a:rPr>
              <a:t>and loathsome </a:t>
            </a:r>
            <a:r>
              <a:rPr lang="en-US" sz="3300" dirty="0">
                <a:effectLst>
                  <a:outerShdw blurRad="38100" dist="38100" dir="2700000" algn="tl">
                    <a:srgbClr val="000000">
                      <a:alpha val="43137"/>
                    </a:srgbClr>
                  </a:outerShdw>
                </a:effectLst>
              </a:rPr>
              <a:t>character.”</a:t>
            </a:r>
          </a:p>
        </p:txBody>
      </p:sp>
    </p:spTree>
    <p:extLst>
      <p:ext uri="{BB962C8B-B14F-4D97-AF65-F5344CB8AC3E}">
        <p14:creationId xmlns:p14="http://schemas.microsoft.com/office/powerpoint/2010/main" val="9856700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13"/>
                                        </p:tgtEl>
                                        <p:attrNameLst>
                                          <p:attrName>style.opacity</p:attrName>
                                        </p:attrNameLst>
                                      </p:cBhvr>
                                      <p:to>
                                        <p:strVal val="0.5"/>
                                      </p:to>
                                    </p:set>
                                    <p:animEffect filter="image" prLst="opacity: 0.5">
                                      <p:cBhvr rctx="IE">
                                        <p:cTn id="16" dur="indefinite"/>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pic>
        <p:nvPicPr>
          <p:cNvPr id="1026" name="Picture 2" descr="http://www.3dbibleproject.com/images/high_prie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447800"/>
            <a:ext cx="1676400" cy="4849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3dbibleproject.com/images/high_priest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36914"/>
            <a:ext cx="1676400" cy="485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2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nodeType="clickEffect">
                                  <p:stCondLst>
                                    <p:cond delay="0"/>
                                  </p:stCondLst>
                                  <p:childTnLst>
                                    <p:animEffect transition="out" filter="randombar(vertical)">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vertical)">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nodeType="clickEffect">
                                  <p:stCondLst>
                                    <p:cond delay="0"/>
                                  </p:stCondLst>
                                  <p:childTnLst>
                                    <p:animEffect transition="out" filter="randombar(vertical)">
                                      <p:cBhvr>
                                        <p:cTn id="20" dur="500"/>
                                        <p:tgtEl>
                                          <p:spTgt spid="1028"/>
                                        </p:tgtEl>
                                      </p:cBhvr>
                                    </p:animEffect>
                                    <p:set>
                                      <p:cBhvr>
                                        <p:cTn id="21"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2 Cor. 5:21 ~ </a:t>
            </a:r>
            <a:r>
              <a:rPr lang="en-US" sz="3600" dirty="0">
                <a:solidFill>
                  <a:srgbClr val="FFFF00"/>
                </a:solidFill>
                <a:effectLst>
                  <a:outerShdw blurRad="38100" dist="38100" dir="2700000" algn="tl">
                    <a:srgbClr val="000000">
                      <a:alpha val="43137"/>
                    </a:srgbClr>
                  </a:outerShdw>
                </a:effectLst>
              </a:rPr>
              <a:t>For He made Him who knew no sin </a:t>
            </a:r>
            <a:r>
              <a:rPr lang="en-US" sz="3600" i="1" dirty="0">
                <a:solidFill>
                  <a:srgbClr val="FFFF00"/>
                </a:solidFill>
                <a:effectLst>
                  <a:outerShdw blurRad="38100" dist="38100" dir="2700000" algn="tl">
                    <a:srgbClr val="000000">
                      <a:alpha val="43137"/>
                    </a:srgbClr>
                  </a:outerShdw>
                </a:effectLst>
              </a:rPr>
              <a:t>to be</a:t>
            </a:r>
            <a:r>
              <a:rPr lang="en-US" sz="3600" dirty="0">
                <a:solidFill>
                  <a:srgbClr val="FFFF00"/>
                </a:solidFill>
                <a:effectLst>
                  <a:outerShdw blurRad="38100" dist="38100" dir="2700000" algn="tl">
                    <a:srgbClr val="000000">
                      <a:alpha val="43137"/>
                    </a:srgbClr>
                  </a:outerShdw>
                </a:effectLst>
              </a:rPr>
              <a:t> sin for us, that we might become the righteousness of God in Him.</a:t>
            </a:r>
          </a:p>
        </p:txBody>
      </p:sp>
    </p:spTree>
    <p:extLst>
      <p:ext uri="{BB962C8B-B14F-4D97-AF65-F5344CB8AC3E}">
        <p14:creationId xmlns:p14="http://schemas.microsoft.com/office/powerpoint/2010/main" val="1728008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3-4</a:t>
            </a:r>
            <a:endParaRPr lang="en-US" sz="6000" dirty="0">
              <a:solidFill>
                <a:srgbClr val="4B2215"/>
              </a:solidFill>
              <a:latin typeface="Mitzvah" pitchFamily="2" charset="0"/>
            </a:endParaRPr>
          </a:p>
        </p:txBody>
      </p:sp>
      <p:sp>
        <p:nvSpPr>
          <p:cNvPr id="13" name="TextBox 12"/>
          <p:cNvSpPr txBox="1"/>
          <p:nvPr/>
        </p:nvSpPr>
        <p:spPr>
          <a:xfrm>
            <a:off x="457200" y="1066800"/>
            <a:ext cx="8229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NIV, </a:t>
            </a:r>
            <a:r>
              <a:rPr lang="en-US" sz="3600" dirty="0">
                <a:solidFill>
                  <a:srgbClr val="FFFF00"/>
                </a:solidFill>
                <a:effectLst>
                  <a:outerShdw blurRad="38100" dist="38100" dir="2700000" algn="tl">
                    <a:srgbClr val="000000">
                      <a:alpha val="43137"/>
                    </a:srgbClr>
                  </a:outerShdw>
                </a:effectLst>
              </a:rPr>
              <a:t>God bless it! God bless it!</a:t>
            </a:r>
          </a:p>
        </p:txBody>
      </p:sp>
    </p:spTree>
    <p:extLst>
      <p:ext uri="{BB962C8B-B14F-4D97-AF65-F5344CB8AC3E}">
        <p14:creationId xmlns:p14="http://schemas.microsoft.com/office/powerpoint/2010/main" val="8571526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4657</TotalTime>
  <Words>624</Words>
  <Application>Microsoft Office PowerPoint</Application>
  <PresentationFormat>On-screen Show (4:3)</PresentationFormat>
  <Paragraphs>47</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Minor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Ken</cp:lastModifiedBy>
  <cp:revision>39</cp:revision>
  <dcterms:created xsi:type="dcterms:W3CDTF">2012-07-31T12:29:31Z</dcterms:created>
  <dcterms:modified xsi:type="dcterms:W3CDTF">2012-08-22T22:28:19Z</dcterms:modified>
</cp:coreProperties>
</file>