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3" r:id="rId3"/>
    <p:sldId id="262" r:id="rId4"/>
    <p:sldId id="259" r:id="rId5"/>
    <p:sldId id="289" r:id="rId6"/>
    <p:sldId id="266" r:id="rId7"/>
    <p:sldId id="267" r:id="rId8"/>
    <p:sldId id="268" r:id="rId9"/>
    <p:sldId id="270" r:id="rId10"/>
    <p:sldId id="264" r:id="rId11"/>
    <p:sldId id="265" r:id="rId12"/>
    <p:sldId id="260" r:id="rId13"/>
    <p:sldId id="274" r:id="rId14"/>
    <p:sldId id="275" r:id="rId15"/>
    <p:sldId id="272" r:id="rId16"/>
    <p:sldId id="273" r:id="rId17"/>
    <p:sldId id="276" r:id="rId18"/>
    <p:sldId id="277" r:id="rId19"/>
    <p:sldId id="278" r:id="rId20"/>
    <p:sldId id="279" r:id="rId21"/>
    <p:sldId id="280" r:id="rId22"/>
    <p:sldId id="287" r:id="rId23"/>
    <p:sldId id="288" r:id="rId24"/>
    <p:sldId id="290" r:id="rId25"/>
    <p:sldId id="281" r:id="rId26"/>
    <p:sldId id="282" r:id="rId27"/>
    <p:sldId id="283" r:id="rId28"/>
    <p:sldId id="284" r:id="rId29"/>
    <p:sldId id="271" r:id="rId30"/>
    <p:sldId id="286" r:id="rId31"/>
    <p:sldId id="285" r:id="rId32"/>
  </p:sldIdLst>
  <p:sldSz cx="9144000" cy="6858000" type="screen4x3"/>
  <p:notesSz cx="6858000" cy="9144000"/>
  <p:embeddedFontLst>
    <p:embeddedFont>
      <p:font typeface="Castellar" panose="020A0402060406010301" pitchFamily="18"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521B"/>
    <a:srgbClr val="800000"/>
    <a:srgbClr val="8D5E1F"/>
    <a:srgbClr val="CC6600"/>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3" d="100"/>
          <a:sy n="113" d="100"/>
        </p:scale>
        <p:origin x="-97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6457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42200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3023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5766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313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9359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t>2/24/2014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1853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t>2/24/2014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103056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t>2/24/2014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7967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6488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72908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t>2/24/2014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t>‹#›</a:t>
            </a:fld>
            <a:endParaRPr lang="en-US"/>
          </a:p>
        </p:txBody>
      </p:sp>
    </p:spTree>
    <p:extLst>
      <p:ext uri="{BB962C8B-B14F-4D97-AF65-F5344CB8AC3E}">
        <p14:creationId xmlns:p14="http://schemas.microsoft.com/office/powerpoint/2010/main"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14600"/>
            <a:ext cx="7848600" cy="1754326"/>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6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66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27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93556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Beseech</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parakaleō</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to call to or for, to exhort, to encourage</a:t>
            </a:r>
            <a:endParaRPr lang="en-US" sz="3200" b="1"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03594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63554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Therefore </a:t>
            </a:r>
            <a:r>
              <a:rPr lang="en-US" sz="3200" b="1" dirty="0">
                <a:effectLst>
                  <a:outerShdw blurRad="38100" dist="38100" dir="2700000" algn="tl">
                    <a:srgbClr val="000000">
                      <a:alpha val="43137"/>
                    </a:srgbClr>
                  </a:outerShdw>
                </a:effectLst>
              </a:rPr>
              <a:t>~ used by Paul 105 </a:t>
            </a:r>
            <a:r>
              <a:rPr lang="en-US" sz="3200" b="1" dirty="0" err="1">
                <a:effectLst>
                  <a:outerShdw blurRad="38100" dist="38100" dir="2700000" algn="tl">
                    <a:srgbClr val="000000">
                      <a:alpha val="43137"/>
                    </a:srgbClr>
                  </a:outerShdw>
                </a:effectLst>
              </a:rPr>
              <a:t>xs</a:t>
            </a:r>
            <a:endParaRPr lang="en-US" sz="32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63572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8265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A living sacrifice is: </a:t>
            </a:r>
            <a:endParaRPr lang="en-US" sz="32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685800" y="1470378"/>
            <a:ext cx="8001000" cy="584775"/>
          </a:xfrm>
          <a:prstGeom prst="rect">
            <a:avLst/>
          </a:prstGeom>
          <a:noFill/>
        </p:spPr>
        <p:txBody>
          <a:bodyPr wrap="square" rtlCol="0">
            <a:spAutoFit/>
          </a:bodyPr>
          <a:lstStyle/>
          <a:p>
            <a:pPr marL="457200" indent="-457200">
              <a:buFont typeface="Arial" panose="020B0604020202020204" pitchFamily="34" charset="0"/>
              <a:buChar char="•"/>
            </a:pPr>
            <a:r>
              <a:rPr lang="en-US" sz="3200" b="1" cap="all" dirty="0" smtClean="0">
                <a:effectLst>
                  <a:outerShdw blurRad="38100" dist="38100" dir="2700000" algn="tl">
                    <a:srgbClr val="000000">
                      <a:alpha val="43137"/>
                    </a:srgbClr>
                  </a:outerShdw>
                </a:effectLst>
              </a:rPr>
              <a:t>L</a:t>
            </a:r>
            <a:r>
              <a:rPr lang="en-US" sz="3200" b="1" dirty="0" smtClean="0">
                <a:effectLst>
                  <a:outerShdw blurRad="38100" dist="38100" dir="2700000" algn="tl">
                    <a:srgbClr val="000000">
                      <a:alpha val="43137"/>
                    </a:srgbClr>
                  </a:outerShdw>
                </a:effectLst>
              </a:rPr>
              <a:t>iving</a:t>
            </a:r>
            <a:endParaRPr lang="en-US" sz="3200" b="1" cap="all"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685800" y="2006025"/>
            <a:ext cx="8001000"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effectLst>
                  <a:outerShdw blurRad="38100" dist="38100" dir="2700000" algn="tl">
                    <a:srgbClr val="000000">
                      <a:alpha val="43137"/>
                    </a:srgbClr>
                  </a:outerShdw>
                </a:effectLst>
              </a:rPr>
              <a:t>A sacrifice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86002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6"/>
                                        </p:tgtEl>
                                        <p:attrNameLst>
                                          <p:attrName>style.opacity</p:attrName>
                                        </p:attrNameLst>
                                      </p:cBhvr>
                                      <p:to>
                                        <p:strVal val="0.5"/>
                                      </p:to>
                                    </p:set>
                                    <p:animEffect filter="image" prLst="opacity: 0.5">
                                      <p:cBhvr rctx="IE">
                                        <p:cTn id="2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94206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Hindrances to being a living sacrifice: </a:t>
            </a:r>
            <a:endParaRPr lang="en-US" sz="32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685800" y="1470378"/>
            <a:ext cx="8001000" cy="584775"/>
          </a:xfrm>
          <a:prstGeom prst="rect">
            <a:avLst/>
          </a:prstGeom>
          <a:noFill/>
        </p:spPr>
        <p:txBody>
          <a:bodyPr wrap="square" rtlCol="0">
            <a:spAutoFit/>
          </a:bodyPr>
          <a:lstStyle/>
          <a:p>
            <a:pPr lvl="1" indent="-457200">
              <a:buFont typeface="Arial" panose="020B0604020202020204" pitchFamily="34" charset="0"/>
              <a:buChar char="•"/>
            </a:pPr>
            <a:r>
              <a:rPr lang="en-US" sz="3200" b="1" dirty="0" smtClean="0">
                <a:effectLst>
                  <a:outerShdw blurRad="38100" dist="38100" dir="2700000" algn="tl">
                    <a:srgbClr val="000000">
                      <a:alpha val="43137"/>
                    </a:srgbClr>
                  </a:outerShdw>
                </a:effectLst>
              </a:rPr>
              <a:t>Comforts (Luke 9:58)</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685800" y="2006025"/>
            <a:ext cx="8001000"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effectLst>
                  <a:outerShdw blurRad="38100" dist="38100" dir="2700000" algn="tl">
                    <a:srgbClr val="000000">
                      <a:alpha val="43137"/>
                    </a:srgbClr>
                  </a:outerShdw>
                </a:effectLst>
              </a:rPr>
              <a:t>Family (Luke 9:62)</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685800" y="2548467"/>
            <a:ext cx="8001000" cy="584775"/>
          </a:xfrm>
          <a:prstGeom prst="rect">
            <a:avLst/>
          </a:prstGeom>
          <a:noFill/>
        </p:spPr>
        <p:txBody>
          <a:bodyPr wrap="square" rtlCol="0">
            <a:spAutoFit/>
          </a:bodyPr>
          <a:lstStyle/>
          <a:p>
            <a:pPr lvl="1" indent="-457200">
              <a:buFont typeface="Arial" panose="020B0604020202020204" pitchFamily="34" charset="0"/>
              <a:buChar char="•"/>
            </a:pPr>
            <a:r>
              <a:rPr lang="en-US" sz="3200" b="1" dirty="0" smtClean="0">
                <a:effectLst>
                  <a:outerShdw blurRad="38100" dist="38100" dir="2700000" algn="tl">
                    <a:srgbClr val="000000">
                      <a:alpha val="43137"/>
                    </a:srgbClr>
                  </a:outerShdw>
                </a:effectLst>
              </a:rPr>
              <a:t>Performance (Luke 10:38-42)</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685800" y="3084114"/>
            <a:ext cx="8001000"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effectLst>
                  <a:outerShdw blurRad="38100" dist="38100" dir="2700000" algn="tl">
                    <a:srgbClr val="000000">
                      <a:alpha val="43137"/>
                    </a:srgbClr>
                  </a:outerShdw>
                </a:effectLst>
              </a:rPr>
              <a:t>Proprieties (Luke 14:1-6)</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685800" y="3640092"/>
            <a:ext cx="8001000"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effectLst>
                  <a:outerShdw blurRad="38100" dist="38100" dir="2700000" algn="tl">
                    <a:srgbClr val="000000">
                      <a:alpha val="43137"/>
                    </a:srgbClr>
                  </a:outerShdw>
                </a:effectLst>
              </a:rPr>
              <a:t>Money (Luke 18:18-23)</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37812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6"/>
                                        </p:tgtEl>
                                        <p:attrNameLst>
                                          <p:attrName>style.opacity</p:attrName>
                                        </p:attrNameLst>
                                      </p:cBhvr>
                                      <p:to>
                                        <p:strVal val="0.5"/>
                                      </p:to>
                                    </p:set>
                                    <p:animEffect filter="image" prLst="opacity: 0.5">
                                      <p:cBhvr rctx="IE">
                                        <p:cTn id="27" dur="indefinite"/>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10"/>
                                        </p:tgtEl>
                                        <p:attrNameLst>
                                          <p:attrName>style.opacity</p:attrName>
                                        </p:attrNameLst>
                                      </p:cBhvr>
                                      <p:to>
                                        <p:strVal val="0.5"/>
                                      </p:to>
                                    </p:set>
                                    <p:animEffect filter="image" prLst="opacity: 0.5">
                                      <p:cBhvr rctx="IE">
                                        <p:cTn id="38" dur="indefinite"/>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500"/>
                            </p:stCondLst>
                            <p:childTnLst>
                              <p:par>
                                <p:cTn id="47" presetID="9" presetClass="emph" presetSubtype="0" grpId="1" nodeType="afterEffect">
                                  <p:stCondLst>
                                    <p:cond delay="0"/>
                                  </p:stCondLst>
                                  <p:childTnLst>
                                    <p:set>
                                      <p:cBhvr rctx="PPT">
                                        <p:cTn id="48" dur="indefinite"/>
                                        <p:tgtEl>
                                          <p:spTgt spid="7"/>
                                        </p:tgtEl>
                                        <p:attrNameLst>
                                          <p:attrName>style.opacity</p:attrName>
                                        </p:attrNameLst>
                                      </p:cBhvr>
                                      <p:to>
                                        <p:strVal val="0.5"/>
                                      </p:to>
                                    </p:set>
                                    <p:animEffect filter="image" prLst="opacity: 0.5">
                                      <p:cBhvr rctx="IE">
                                        <p:cTn id="49" dur="indefinite"/>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00"/>
                            </p:stCondLst>
                            <p:childTnLst>
                              <p:par>
                                <p:cTn id="58" presetID="9" presetClass="emph" presetSubtype="0" grpId="1" nodeType="afterEffect">
                                  <p:stCondLst>
                                    <p:cond delay="0"/>
                                  </p:stCondLst>
                                  <p:childTnLst>
                                    <p:set>
                                      <p:cBhvr rctx="PPT">
                                        <p:cTn id="59" dur="indefinite"/>
                                        <p:tgtEl>
                                          <p:spTgt spid="8"/>
                                        </p:tgtEl>
                                        <p:attrNameLst>
                                          <p:attrName>style.opacity</p:attrName>
                                        </p:attrNameLst>
                                      </p:cBhvr>
                                      <p:to>
                                        <p:strVal val="0.5"/>
                                      </p:to>
                                    </p:set>
                                    <p:animEffect filter="image" prLst="opacity: 0.5">
                                      <p:cBhvr rctx="IE">
                                        <p:cTn id="60"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10" grpId="0"/>
      <p:bldP spid="10" grpId="1"/>
      <p:bldP spid="7" grpId="0"/>
      <p:bldP spid="7" grpId="1"/>
      <p:bldP spid="8" grpId="0"/>
      <p:bldP spid="8" grpId="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31977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13" name="Rounded Rectangle 12"/>
          <p:cNvSpPr/>
          <p:nvPr/>
        </p:nvSpPr>
        <p:spPr>
          <a:xfrm>
            <a:off x="3505200" y="3352800"/>
            <a:ext cx="2776451" cy="990600"/>
          </a:xfrm>
          <a:prstGeom prst="roundRect">
            <a:avLst/>
          </a:prstGeom>
          <a:solidFill>
            <a:srgbClr val="111111">
              <a:alpha val="5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918829"/>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NIV ~ </a:t>
            </a:r>
            <a:r>
              <a:rPr lang="en-US" sz="3200" b="1" dirty="0">
                <a:solidFill>
                  <a:srgbClr val="FFFF00"/>
                </a:solidFill>
                <a:effectLst>
                  <a:outerShdw blurRad="38100" dist="38100" dir="2700000" algn="tl">
                    <a:srgbClr val="000000">
                      <a:alpha val="43137"/>
                    </a:srgbClr>
                  </a:outerShdw>
                </a:effectLst>
              </a:rPr>
              <a:t>this is your spiritual act of </a:t>
            </a:r>
            <a:r>
              <a:rPr lang="en-US" sz="3200" b="1" dirty="0" smtClean="0">
                <a:solidFill>
                  <a:srgbClr val="FFFF00"/>
                </a:solidFill>
                <a:effectLst>
                  <a:outerShdw blurRad="38100" dist="38100" dir="2700000" algn="tl">
                    <a:srgbClr val="000000">
                      <a:alpha val="43137"/>
                    </a:srgbClr>
                  </a:outerShdw>
                </a:effectLst>
              </a:rPr>
              <a:t>worship </a:t>
            </a:r>
            <a:endParaRPr lang="en-US" sz="32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57200" y="1470378"/>
            <a:ext cx="8229600" cy="1077218"/>
          </a:xfrm>
          <a:prstGeom prst="rect">
            <a:avLst/>
          </a:prstGeom>
          <a:noFill/>
        </p:spPr>
        <p:txBody>
          <a:bodyPr wrap="square" rtlCol="0">
            <a:spAutoFit/>
          </a:bodyPr>
          <a:lstStyle/>
          <a:p>
            <a:pPr marL="0" lvl="1"/>
            <a:r>
              <a:rPr lang="en-US" sz="3200" b="1" dirty="0">
                <a:effectLst>
                  <a:outerShdw blurRad="38100" dist="38100" dir="2700000" algn="tl">
                    <a:srgbClr val="000000">
                      <a:alpha val="43137"/>
                    </a:srgbClr>
                  </a:outerShdw>
                </a:effectLst>
              </a:rPr>
              <a:t>NASB ~ </a:t>
            </a:r>
            <a:r>
              <a:rPr lang="en-US" sz="3200" b="1" dirty="0">
                <a:solidFill>
                  <a:srgbClr val="FFFF00"/>
                </a:solidFill>
                <a:effectLst>
                  <a:outerShdw blurRad="38100" dist="38100" dir="2700000" algn="tl">
                    <a:srgbClr val="000000">
                      <a:alpha val="43137"/>
                    </a:srgbClr>
                  </a:outerShdw>
                </a:effectLst>
              </a:rPr>
              <a:t>which is your spiritual service of worship</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685800" y="2494269"/>
            <a:ext cx="8001000" cy="584775"/>
          </a:xfrm>
          <a:prstGeom prst="rect">
            <a:avLst/>
          </a:prstGeom>
          <a:noFill/>
        </p:spPr>
        <p:txBody>
          <a:bodyPr wrap="square" rtlCol="0">
            <a:spAutoFit/>
          </a:bodyPr>
          <a:lstStyle/>
          <a:p>
            <a:pPr marL="338138" indent="-338138">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Reasonable</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logikos</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(logical)</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685800" y="3041781"/>
            <a:ext cx="8001000" cy="1077218"/>
          </a:xfrm>
          <a:prstGeom prst="rect">
            <a:avLst/>
          </a:prstGeom>
          <a:noFill/>
        </p:spPr>
        <p:txBody>
          <a:bodyPr wrap="square" rtlCol="0">
            <a:spAutoFit/>
          </a:bodyPr>
          <a:lstStyle/>
          <a:p>
            <a:pPr marL="338138" indent="-338138">
              <a:buFont typeface="Arial" panose="020B0604020202020204" pitchFamily="34" charset="0"/>
              <a:buChar char="•"/>
            </a:pPr>
            <a:r>
              <a:rPr lang="en-US" sz="3200" b="1" dirty="0" smtClean="0">
                <a:effectLst>
                  <a:outerShdw blurRad="38100" dist="38100" dir="2700000" algn="tl">
                    <a:srgbClr val="000000">
                      <a:alpha val="43137"/>
                    </a:srgbClr>
                  </a:outerShdw>
                </a:effectLst>
              </a:rPr>
              <a:t>Only </a:t>
            </a:r>
            <a:r>
              <a:rPr lang="en-US" sz="3200" b="1" dirty="0">
                <a:effectLst>
                  <a:outerShdw blurRad="38100" dist="38100" dir="2700000" algn="tl">
                    <a:srgbClr val="000000">
                      <a:alpha val="43137"/>
                    </a:srgbClr>
                  </a:outerShdw>
                </a:effectLst>
              </a:rPr>
              <a:t>here and 1 Pet. 2:2 ~ </a:t>
            </a:r>
            <a:r>
              <a:rPr lang="en-US" sz="3200" b="1" dirty="0">
                <a:solidFill>
                  <a:srgbClr val="FFFF00"/>
                </a:solidFill>
                <a:effectLst>
                  <a:outerShdw blurRad="38100" dist="38100" dir="2700000" algn="tl">
                    <a:srgbClr val="000000">
                      <a:alpha val="43137"/>
                    </a:srgbClr>
                  </a:outerShdw>
                </a:effectLst>
              </a:rPr>
              <a:t>… desire the pure milk of the word …</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p:cNvSpPr txBox="1"/>
          <p:nvPr/>
        </p:nvSpPr>
        <p:spPr>
          <a:xfrm>
            <a:off x="685800" y="4061178"/>
            <a:ext cx="8001000" cy="1077218"/>
          </a:xfrm>
          <a:prstGeom prst="rect">
            <a:avLst/>
          </a:prstGeom>
          <a:noFill/>
        </p:spPr>
        <p:txBody>
          <a:bodyPr wrap="square" rtlCol="0">
            <a:spAutoFit/>
          </a:bodyPr>
          <a:lstStyle/>
          <a:p>
            <a:pPr marL="338138" indent="-338138">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Service</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latreia</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that which done in service to God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49918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500"/>
                            </p:stCondLst>
                            <p:childTnLst>
                              <p:par>
                                <p:cTn id="32" presetID="9" presetClass="emph" presetSubtype="0" grpId="1" nodeType="afterEffect">
                                  <p:stCondLst>
                                    <p:cond delay="0"/>
                                  </p:stCondLst>
                                  <p:childTnLst>
                                    <p:set>
                                      <p:cBhvr rctx="PPT">
                                        <p:cTn id="33" dur="indefinite"/>
                                        <p:tgtEl>
                                          <p:spTgt spid="10"/>
                                        </p:tgtEl>
                                        <p:attrNameLst>
                                          <p:attrName>style.opacity</p:attrName>
                                        </p:attrNameLst>
                                      </p:cBhvr>
                                      <p:to>
                                        <p:strVal val="0.5"/>
                                      </p:to>
                                    </p:set>
                                    <p:animEffect filter="image" prLst="opacity: 0.5">
                                      <p:cBhvr rctx="IE">
                                        <p:cTn id="34" dur="indefinite"/>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par>
                          <p:cTn id="47" fill="hold">
                            <p:stCondLst>
                              <p:cond delay="500"/>
                            </p:stCondLst>
                            <p:childTnLst>
                              <p:par>
                                <p:cTn id="48" presetID="9" presetClass="emph" presetSubtype="0" grpId="1" nodeType="afterEffect">
                                  <p:stCondLst>
                                    <p:cond delay="0"/>
                                  </p:stCondLst>
                                  <p:childTnLst>
                                    <p:set>
                                      <p:cBhvr rctx="PPT">
                                        <p:cTn id="49" dur="indefinite"/>
                                        <p:tgtEl>
                                          <p:spTgt spid="11"/>
                                        </p:tgtEl>
                                        <p:attrNameLst>
                                          <p:attrName>style.opacity</p:attrName>
                                        </p:attrNameLst>
                                      </p:cBhvr>
                                      <p:to>
                                        <p:strVal val="0.5"/>
                                      </p:to>
                                    </p:set>
                                    <p:animEffect filter="image" prLst="opacity: 0.5">
                                      <p:cBhvr rctx="IE">
                                        <p:cTn id="50" dur="indefinite"/>
                                        <p:tgtEl>
                                          <p:spTgt spid="11"/>
                                        </p:tgtEl>
                                      </p:cBhvr>
                                    </p:animEffect>
                                  </p:childTnLst>
                                </p:cTn>
                              </p:par>
                              <p:par>
                                <p:cTn id="51" presetID="9" presetClass="emph" presetSubtype="0" grpId="1" nodeType="withEffect">
                                  <p:stCondLst>
                                    <p:cond delay="0"/>
                                  </p:stCondLst>
                                  <p:childTnLst>
                                    <p:set>
                                      <p:cBhvr rctx="PPT">
                                        <p:cTn id="52" dur="indefinite"/>
                                        <p:tgtEl>
                                          <p:spTgt spid="13"/>
                                        </p:tgtEl>
                                        <p:attrNameLst>
                                          <p:attrName>style.opacity</p:attrName>
                                        </p:attrNameLst>
                                      </p:cBhvr>
                                      <p:to>
                                        <p:strVal val="0.5"/>
                                      </p:to>
                                    </p:set>
                                    <p:animEffect filter="image" prLst="opacity: 0.5">
                                      <p:cBhvr rctx="IE">
                                        <p:cTn id="53" dur="indefinite"/>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5" grpId="0"/>
      <p:bldP spid="6" grpId="0"/>
      <p:bldP spid="10" grpId="0"/>
      <p:bldP spid="10" grpId="1"/>
      <p:bldP spid="11" grpId="0"/>
      <p:bldP spid="11" grpId="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16977"/>
          </a:xfrm>
          <a:prstGeom prst="rect">
            <a:avLst/>
          </a:prstGeom>
          <a:noFill/>
        </p:spPr>
        <p:txBody>
          <a:bodyPr wrap="square" rtlCol="0">
            <a:spAutoFit/>
          </a:bodyPr>
          <a:lstStyle/>
          <a:p>
            <a:r>
              <a:rPr lang="en-US" sz="3100" b="1" dirty="0">
                <a:effectLst>
                  <a:outerShdw blurRad="38100" dist="38100" dir="2700000" algn="tl">
                    <a:srgbClr val="000000">
                      <a:alpha val="43137"/>
                    </a:srgbClr>
                  </a:outerShdw>
                </a:effectLst>
              </a:rPr>
              <a:t>"We are living in a day of beauty parlor religion.  We are living in a day of bubble bath salvation instead of being plunged beneath the crimson flow that washes whiter than snow.  We have mouth wash conversions instead of a new creation in Christ Jesus.  We have a tooth paste smile instead of the joy of the Lord in our hearts.  We are talking more about halo shampoo than about the fullness of the Holy Spirit.  We have, today, a talcum </a:t>
            </a:r>
            <a:r>
              <a:rPr lang="en-US" sz="3100" b="1" dirty="0" smtClean="0">
                <a:effectLst>
                  <a:outerShdw blurRad="38100" dist="38100" dir="2700000" algn="tl">
                    <a:srgbClr val="000000">
                      <a:alpha val="43137"/>
                    </a:srgbClr>
                  </a:outerShdw>
                </a:effectLst>
              </a:rPr>
              <a:t>powder</a:t>
            </a:r>
          </a:p>
          <a:p>
            <a:r>
              <a:rPr lang="en-US" sz="3100" b="1" dirty="0">
                <a:effectLst>
                  <a:outerShdw blurRad="38100" dist="38100" dir="2700000" algn="tl">
                    <a:srgbClr val="000000">
                      <a:alpha val="43137"/>
                    </a:srgbClr>
                  </a:outerShdw>
                </a:effectLst>
              </a:rPr>
              <a:t>testimony rather than one of</a:t>
            </a:r>
          </a:p>
        </p:txBody>
      </p:sp>
      <p:sp>
        <p:nvSpPr>
          <p:cNvPr id="3" name="TextBox 2"/>
          <p:cNvSpPr txBox="1"/>
          <p:nvPr/>
        </p:nvSpPr>
        <p:spPr>
          <a:xfrm>
            <a:off x="457200" y="908477"/>
            <a:ext cx="8229600" cy="5339923"/>
          </a:xfrm>
          <a:prstGeom prst="rect">
            <a:avLst/>
          </a:prstGeom>
          <a:noFill/>
        </p:spPr>
        <p:txBody>
          <a:bodyPr wrap="square" rtlCol="0">
            <a:spAutoFit/>
          </a:bodyPr>
          <a:lstStyle/>
          <a:p>
            <a:r>
              <a:rPr lang="en-US" sz="3100" b="1" dirty="0" smtClean="0">
                <a:effectLst>
                  <a:outerShdw blurRad="38100" dist="38100" dir="2700000" algn="tl">
                    <a:srgbClr val="000000">
                      <a:alpha val="43137"/>
                    </a:srgbClr>
                  </a:outerShdw>
                </a:effectLst>
              </a:rPr>
              <a:t>the </a:t>
            </a:r>
            <a:r>
              <a:rPr lang="en-US" sz="3100" b="1" dirty="0">
                <a:effectLst>
                  <a:outerShdw blurRad="38100" dist="38100" dir="2700000" algn="tl">
                    <a:srgbClr val="000000">
                      <a:alpha val="43137"/>
                    </a:srgbClr>
                  </a:outerShdw>
                </a:effectLst>
              </a:rPr>
              <a:t>fragrance of Christ.  There is, in this age, the rosewater life rather than one manifesting the life of the Rose of Sharon.  We talk about daring perfume and fail to live courageously for God.  There is lipstick redemption instead of the precious blood of Christ.  Synthetic jewelry is being worn instead of adorning the Gospel of Grace.  And the glamour of Hollywood is being substituted for the glory of the holiness of God</a:t>
            </a:r>
            <a:r>
              <a:rPr lang="en-US" sz="3100" b="1" dirty="0" smtClean="0">
                <a:effectLst>
                  <a:outerShdw blurRad="38100" dist="38100" dir="2700000" algn="tl">
                    <a:srgbClr val="000000">
                      <a:alpha val="43137"/>
                    </a:srgbClr>
                  </a:outerShdw>
                </a:effectLst>
              </a:rPr>
              <a:t>."</a:t>
            </a:r>
            <a:endParaRPr lang="en-US" sz="3100"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57200" y="6096000"/>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 J. Vernon </a:t>
            </a:r>
            <a:r>
              <a:rPr lang="en-US" sz="3200" b="1" dirty="0" smtClean="0">
                <a:solidFill>
                  <a:srgbClr val="FFFF00"/>
                </a:solidFill>
                <a:effectLst>
                  <a:outerShdw blurRad="38100" dist="38100" dir="2700000" algn="tl">
                    <a:srgbClr val="000000">
                      <a:alpha val="43137"/>
                    </a:srgbClr>
                  </a:outerShdw>
                </a:effectLst>
              </a:rPr>
              <a:t>Magee, © 1953)</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81194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9" presetClass="emph" presetSubtype="0" grpId="1" nodeType="afterEffect">
                                  <p:stCondLst>
                                    <p:cond delay="0"/>
                                  </p:stCondLst>
                                  <p:childTnLst>
                                    <p:set>
                                      <p:cBhvr rctx="PPT">
                                        <p:cTn id="31" dur="indefinite"/>
                                        <p:tgtEl>
                                          <p:spTgt spid="3"/>
                                        </p:tgtEl>
                                        <p:attrNameLst>
                                          <p:attrName>style.opacity</p:attrName>
                                        </p:attrNameLst>
                                      </p:cBhvr>
                                      <p:to>
                                        <p:strVal val="0.5"/>
                                      </p:to>
                                    </p:set>
                                    <p:animEffect filter="image" prLst="opacity: 0.5">
                                      <p:cBhvr rctx="IE">
                                        <p:cTn id="32"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74639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1077218"/>
          </a:xfrm>
          <a:prstGeom prst="rect">
            <a:avLst/>
          </a:prstGeom>
          <a:noFill/>
        </p:spPr>
        <p:txBody>
          <a:bodyPr wrap="square" rtlCol="0">
            <a:spAutoFit/>
          </a:bodyPr>
          <a:lstStyle/>
          <a:p>
            <a:r>
              <a:rPr lang="en-US" sz="3200" b="1" dirty="0">
                <a:solidFill>
                  <a:srgbClr val="FFFF00"/>
                </a:solidFill>
              </a:rPr>
              <a:t>Conformed</a:t>
            </a:r>
            <a:r>
              <a:rPr lang="en-US" sz="3200" b="1" dirty="0"/>
              <a:t> ~ </a:t>
            </a:r>
            <a:r>
              <a:rPr lang="en-US" sz="3200" b="1" i="1" dirty="0" err="1">
                <a:solidFill>
                  <a:srgbClr val="FFFF00"/>
                </a:solidFill>
                <a:latin typeface="Times New Roman" panose="02020603050405020304" pitchFamily="18" charset="0"/>
                <a:cs typeface="Times New Roman" panose="02020603050405020304" pitchFamily="18" charset="0"/>
              </a:rPr>
              <a:t>suskēmatizō</a:t>
            </a:r>
            <a:r>
              <a:rPr lang="en-US" sz="3200" b="1" dirty="0"/>
              <a:t> – </a:t>
            </a:r>
            <a:r>
              <a:rPr lang="en-US" sz="3200" b="1" i="1" dirty="0"/>
              <a:t>with</a:t>
            </a:r>
            <a:r>
              <a:rPr lang="en-US" sz="3200" b="1" dirty="0"/>
              <a:t> + </a:t>
            </a:r>
            <a:r>
              <a:rPr lang="en-US" sz="3200" b="1" i="1" dirty="0"/>
              <a:t>scheme</a:t>
            </a:r>
            <a:r>
              <a:rPr lang="en-US" sz="3200" b="1" dirty="0"/>
              <a:t> (or schematic)</a:t>
            </a:r>
          </a:p>
        </p:txBody>
      </p:sp>
      <p:sp>
        <p:nvSpPr>
          <p:cNvPr id="10" name="TextBox 9"/>
          <p:cNvSpPr txBox="1"/>
          <p:nvPr/>
        </p:nvSpPr>
        <p:spPr>
          <a:xfrm>
            <a:off x="685800" y="1916289"/>
            <a:ext cx="8001000" cy="1569660"/>
          </a:xfrm>
          <a:prstGeom prst="rect">
            <a:avLst/>
          </a:prstGeom>
          <a:noFill/>
        </p:spPr>
        <p:txBody>
          <a:bodyPr wrap="square" rtlCol="0">
            <a:spAutoFit/>
          </a:bodyPr>
          <a:lstStyle/>
          <a:p>
            <a:pPr marL="457200" indent="-457200">
              <a:buFont typeface="Arial" panose="020B0604020202020204" pitchFamily="34" charset="0"/>
              <a:buChar char="•"/>
            </a:pPr>
            <a:r>
              <a:rPr lang="en-US" sz="3200" b="1" i="1" dirty="0" smtClean="0">
                <a:effectLst>
                  <a:outerShdw blurRad="38100" dist="38100" dir="2700000" algn="tl">
                    <a:srgbClr val="000000">
                      <a:alpha val="43137"/>
                    </a:srgbClr>
                  </a:outerShdw>
                </a:effectLst>
              </a:rPr>
              <a:t>To </a:t>
            </a:r>
            <a:r>
              <a:rPr lang="en-US" sz="3200" b="1" i="1" dirty="0">
                <a:effectLst>
                  <a:outerShdw blurRad="38100" dist="38100" dir="2700000" algn="tl">
                    <a:srgbClr val="000000">
                      <a:alpha val="43137"/>
                    </a:srgbClr>
                  </a:outerShdw>
                </a:effectLst>
              </a:rPr>
              <a:t>shape one thing like another </a:t>
            </a:r>
            <a:r>
              <a:rPr lang="en-US" sz="3200" b="1" dirty="0">
                <a:effectLst>
                  <a:outerShdw blurRad="38100" dist="38100" dir="2700000" algn="tl">
                    <a:srgbClr val="000000">
                      <a:alpha val="43137"/>
                    </a:srgbClr>
                  </a:outerShdw>
                </a:effectLst>
              </a:rPr>
              <a:t>and describes what is </a:t>
            </a:r>
            <a:r>
              <a:rPr lang="en-US" sz="3200" b="1" i="1" dirty="0">
                <a:effectLst>
                  <a:outerShdw blurRad="38100" dist="38100" dir="2700000" algn="tl">
                    <a:srgbClr val="000000">
                      <a:alpha val="43137"/>
                    </a:srgbClr>
                  </a:outerShdw>
                </a:effectLst>
              </a:rPr>
              <a:t>transitory, changeable, and unstable</a:t>
            </a:r>
          </a:p>
        </p:txBody>
      </p:sp>
      <p:sp>
        <p:nvSpPr>
          <p:cNvPr id="11" name="TextBox 10"/>
          <p:cNvSpPr txBox="1"/>
          <p:nvPr/>
        </p:nvSpPr>
        <p:spPr>
          <a:xfrm>
            <a:off x="685800" y="3494782"/>
            <a:ext cx="8001000" cy="1077218"/>
          </a:xfrm>
          <a:prstGeom prst="rect">
            <a:avLst/>
          </a:prstGeom>
          <a:noFill/>
        </p:spPr>
        <p:txBody>
          <a:bodyPr wrap="square" rtlCol="0">
            <a:spAutoFit/>
          </a:bodyPr>
          <a:lstStyle/>
          <a:p>
            <a:pPr marL="338138" indent="-338138">
              <a:buFont typeface="Arial" panose="020B0604020202020204" pitchFamily="34" charset="0"/>
              <a:buChar char="•"/>
            </a:pPr>
            <a:r>
              <a:rPr lang="en-US" sz="3200" b="1" dirty="0" smtClean="0">
                <a:effectLst>
                  <a:outerShdw blurRad="38100" dist="38100" dir="2700000" algn="tl">
                    <a:srgbClr val="000000">
                      <a:alpha val="43137"/>
                    </a:srgbClr>
                  </a:outerShdw>
                </a:effectLst>
              </a:rPr>
              <a:t>Present</a:t>
            </a:r>
            <a:r>
              <a:rPr lang="en-US" sz="3200" b="1" dirty="0">
                <a:effectLst>
                  <a:outerShdw blurRad="38100" dist="38100" dir="2700000" algn="tl">
                    <a:srgbClr val="000000">
                      <a:alpha val="43137"/>
                    </a:srgbClr>
                  </a:outerShdw>
                </a:effectLst>
              </a:rPr>
              <a:t>, passive imperative ~ </a:t>
            </a:r>
            <a:r>
              <a:rPr lang="en-US" sz="3200" b="1" i="1" dirty="0">
                <a:effectLst>
                  <a:outerShdw blurRad="38100" dist="38100" dir="2700000" algn="tl">
                    <a:srgbClr val="000000">
                      <a:alpha val="43137"/>
                    </a:srgbClr>
                  </a:outerShdw>
                </a:effectLst>
              </a:rPr>
              <a:t>stop being conformed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6725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0"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5677" r="15779" b="19672"/>
          <a:stretch/>
        </p:blipFill>
        <p:spPr>
          <a:xfrm rot="21253409">
            <a:off x="609600" y="929790"/>
            <a:ext cx="6629400" cy="5289706"/>
          </a:xfrm>
          <a:prstGeom prst="rect">
            <a:avLst/>
          </a:prstGeom>
          <a:effectLst>
            <a:outerShdw blurRad="127000" dist="495300" dir="2700000" algn="tl" rotWithShape="0">
              <a:prstClr val="black">
                <a:alpha val="30000"/>
              </a:prstClr>
            </a:outerShdw>
          </a:effectLst>
        </p:spPr>
      </p:pic>
      <p:sp>
        <p:nvSpPr>
          <p:cNvPr id="8" name="TextBox 7"/>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3309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3999" t="14720" r="4806" b="36920"/>
          <a:stretch/>
        </p:blipFill>
        <p:spPr>
          <a:xfrm rot="21174545">
            <a:off x="1249257" y="820588"/>
            <a:ext cx="5731653" cy="4545793"/>
          </a:xfrm>
          <a:prstGeom prst="rect">
            <a:avLst/>
          </a:prstGeom>
          <a:effectLst>
            <a:outerShdw blurRad="76200" dist="495300" dir="2700000" algn="tl" rotWithShape="0">
              <a:prstClr val="black">
                <a:alpha val="30000"/>
              </a:prstClr>
            </a:outerShdw>
          </a:effectLst>
        </p:spPr>
      </p:pic>
      <p:sp>
        <p:nvSpPr>
          <p:cNvPr id="5" name="TextBox 4"/>
          <p:cNvSpPr txBox="1"/>
          <p:nvPr/>
        </p:nvSpPr>
        <p:spPr>
          <a:xfrm>
            <a:off x="457200" y="4876800"/>
            <a:ext cx="80772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Brilliant Girl Scout Sells Cookies Outside Marijuana Dispensary</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61817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1569660"/>
          </a:xfrm>
          <a:prstGeom prst="rect">
            <a:avLst/>
          </a:prstGeom>
          <a:noFill/>
        </p:spPr>
        <p:txBody>
          <a:bodyPr wrap="square" rtlCol="0">
            <a:spAutoFit/>
          </a:bodyPr>
          <a:lstStyle/>
          <a:p>
            <a:r>
              <a:rPr lang="en-US" sz="3200" b="1" dirty="0">
                <a:solidFill>
                  <a:srgbClr val="FFFF00"/>
                </a:solidFill>
              </a:rPr>
              <a:t>World</a:t>
            </a:r>
            <a:r>
              <a:rPr lang="en-US" sz="3200" b="1" dirty="0"/>
              <a:t> ~ not </a:t>
            </a:r>
            <a:r>
              <a:rPr lang="en-US" sz="3200" b="1" i="1" dirty="0" err="1">
                <a:solidFill>
                  <a:srgbClr val="FFFF00"/>
                </a:solidFill>
                <a:latin typeface="Times New Roman" panose="02020603050405020304" pitchFamily="18" charset="0"/>
                <a:cs typeface="Times New Roman" panose="02020603050405020304" pitchFamily="18" charset="0"/>
              </a:rPr>
              <a:t>kosmos</a:t>
            </a:r>
            <a:r>
              <a:rPr lang="en-US" sz="3200" b="1" dirty="0"/>
              <a:t>, but </a:t>
            </a:r>
            <a:r>
              <a:rPr lang="en-US" sz="3200" b="1" i="1" dirty="0" err="1">
                <a:solidFill>
                  <a:srgbClr val="FFFF00"/>
                </a:solidFill>
                <a:latin typeface="Times New Roman" panose="02020603050405020304" pitchFamily="18" charset="0"/>
                <a:cs typeface="Times New Roman" panose="02020603050405020304" pitchFamily="18" charset="0"/>
              </a:rPr>
              <a:t>aeōn</a:t>
            </a:r>
            <a:r>
              <a:rPr lang="en-US" sz="3200" b="1" dirty="0">
                <a:solidFill>
                  <a:srgbClr val="FFFF00"/>
                </a:solidFill>
              </a:rPr>
              <a:t> </a:t>
            </a:r>
            <a:r>
              <a:rPr lang="en-US" sz="3200" b="1" dirty="0"/>
              <a:t>– </a:t>
            </a:r>
            <a:r>
              <a:rPr lang="en-US" sz="3200" b="1" i="1" dirty="0"/>
              <a:t>a period of time marked by the characteristics of that particular era</a:t>
            </a:r>
            <a:endParaRPr lang="en-US" sz="3200" b="1" dirty="0"/>
          </a:p>
        </p:txBody>
      </p:sp>
      <p:sp>
        <p:nvSpPr>
          <p:cNvPr id="6" name="TextBox 5"/>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52743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0466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1077218"/>
          </a:xfrm>
          <a:prstGeom prst="rect">
            <a:avLst/>
          </a:prstGeom>
          <a:noFill/>
        </p:spPr>
        <p:txBody>
          <a:bodyPr wrap="square" rtlCol="0">
            <a:spAutoFit/>
          </a:bodyPr>
          <a:lstStyle/>
          <a:p>
            <a:r>
              <a:rPr lang="en-US" sz="3100" b="1" dirty="0">
                <a:solidFill>
                  <a:srgbClr val="FFFF00"/>
                </a:solidFill>
                <a:effectLst>
                  <a:outerShdw blurRad="38100" dist="38100" dir="2700000" algn="tl">
                    <a:srgbClr val="000000">
                      <a:alpha val="43137"/>
                    </a:srgbClr>
                  </a:outerShdw>
                </a:effectLst>
              </a:rPr>
              <a:t>Transformed</a:t>
            </a:r>
            <a:r>
              <a:rPr lang="en-US" sz="3100" b="1" dirty="0">
                <a:effectLst>
                  <a:outerShdw blurRad="38100" dist="38100" dir="2700000" algn="tl">
                    <a:srgbClr val="000000">
                      <a:alpha val="43137"/>
                    </a:srgbClr>
                  </a:outerShdw>
                </a:effectLst>
              </a:rPr>
              <a:t> ~ </a:t>
            </a:r>
            <a:r>
              <a:rPr lang="en-US" sz="31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metamorphoō</a:t>
            </a:r>
            <a:r>
              <a:rPr lang="en-US" sz="3100" b="1" dirty="0">
                <a:solidFill>
                  <a:srgbClr val="FFFF00"/>
                </a:solidFill>
                <a:effectLst>
                  <a:outerShdw blurRad="38100" dist="38100" dir="2700000" algn="tl">
                    <a:srgbClr val="000000">
                      <a:alpha val="43137"/>
                    </a:srgbClr>
                  </a:outerShdw>
                </a:effectLst>
              </a:rPr>
              <a:t> </a:t>
            </a:r>
            <a:r>
              <a:rPr lang="en-US" sz="3100" b="1" dirty="0">
                <a:effectLst>
                  <a:outerShdw blurRad="38100" dist="38100" dir="2700000" algn="tl">
                    <a:srgbClr val="000000">
                      <a:alpha val="43137"/>
                    </a:srgbClr>
                  </a:outerShdw>
                </a:effectLst>
              </a:rPr>
              <a:t>– </a:t>
            </a:r>
            <a:r>
              <a:rPr lang="en-US" sz="3100" b="1" i="1" dirty="0">
                <a:effectLst>
                  <a:outerShdw blurRad="38100" dist="38100" dir="2700000" algn="tl">
                    <a:srgbClr val="000000">
                      <a:alpha val="43137"/>
                    </a:srgbClr>
                  </a:outerShdw>
                </a:effectLst>
              </a:rPr>
              <a:t>metamorphosis</a:t>
            </a:r>
            <a:endParaRPr lang="en-US" sz="3100" b="1" dirty="0">
              <a:effectLst>
                <a:outerShdw blurRad="38100" dist="38100" dir="2700000" algn="tl">
                  <a:srgbClr val="000000">
                    <a:alpha val="43137"/>
                  </a:srgbClr>
                </a:outerShdw>
              </a:effectLst>
            </a:endParaRPr>
          </a:p>
        </p:txBody>
      </p:sp>
      <p:sp>
        <p:nvSpPr>
          <p:cNvPr id="10" name="TextBox 9"/>
          <p:cNvSpPr txBox="1"/>
          <p:nvPr/>
        </p:nvSpPr>
        <p:spPr>
          <a:xfrm>
            <a:off x="685800" y="2929467"/>
            <a:ext cx="8001000" cy="1077218"/>
          </a:xfrm>
          <a:prstGeom prst="rect">
            <a:avLst/>
          </a:prstGeom>
          <a:noFill/>
        </p:spPr>
        <p:txBody>
          <a:bodyPr wrap="square" rtlCol="0">
            <a:spAutoFit/>
          </a:bodyPr>
          <a:lstStyle/>
          <a:p>
            <a:pPr marL="338138" indent="-338138">
              <a:buFont typeface="Arial" panose="020B0604020202020204" pitchFamily="34" charset="0"/>
              <a:buChar char="•"/>
            </a:pPr>
            <a:r>
              <a:rPr lang="en-US" sz="3100" b="1" dirty="0">
                <a:effectLst>
                  <a:outerShdw blurRad="38100" dist="38100" dir="2700000" algn="tl">
                    <a:srgbClr val="000000">
                      <a:alpha val="43137"/>
                    </a:srgbClr>
                  </a:outerShdw>
                </a:effectLst>
              </a:rPr>
              <a:t>Only here and in the Transfiguration (Matt. 17:2, Mk. 9:2) </a:t>
            </a:r>
            <a:r>
              <a:rPr lang="en-US" sz="3100" b="1" dirty="0" smtClean="0">
                <a:effectLst>
                  <a:outerShdw blurRad="38100" dist="38100" dir="2700000" algn="tl">
                    <a:srgbClr val="000000">
                      <a:alpha val="43137"/>
                    </a:srgbClr>
                  </a:outerShdw>
                </a:effectLst>
              </a:rPr>
              <a:t>and …</a:t>
            </a:r>
            <a:endParaRPr lang="en-US" sz="3100" b="1" dirty="0">
              <a:effectLst>
                <a:outerShdw blurRad="38100" dist="38100" dir="2700000" algn="tl">
                  <a:srgbClr val="000000">
                    <a:alpha val="43137"/>
                  </a:srgbClr>
                </a:outerShdw>
              </a:effectLst>
            </a:endParaRPr>
          </a:p>
        </p:txBody>
      </p:sp>
      <p:sp>
        <p:nvSpPr>
          <p:cNvPr id="11" name="TextBox 10"/>
          <p:cNvSpPr txBox="1"/>
          <p:nvPr/>
        </p:nvSpPr>
        <p:spPr>
          <a:xfrm>
            <a:off x="685800" y="1905000"/>
            <a:ext cx="8001000" cy="1077218"/>
          </a:xfrm>
          <a:prstGeom prst="rect">
            <a:avLst/>
          </a:prstGeom>
          <a:noFill/>
        </p:spPr>
        <p:txBody>
          <a:bodyPr wrap="square" rtlCol="0">
            <a:spAutoFit/>
          </a:bodyPr>
          <a:lstStyle/>
          <a:p>
            <a:pPr marL="338138" indent="-338138">
              <a:buFont typeface="Arial" panose="020B0604020202020204" pitchFamily="34" charset="0"/>
              <a:buChar char="•"/>
            </a:pPr>
            <a:r>
              <a:rPr lang="en-US" sz="3200" b="1" dirty="0">
                <a:effectLst>
                  <a:outerShdw blurRad="38100" dist="38100" dir="2700000" algn="tl">
                    <a:srgbClr val="000000">
                      <a:alpha val="43137"/>
                    </a:srgbClr>
                  </a:outerShdw>
                </a:effectLst>
              </a:rPr>
              <a:t>Refers to the permanent state to which a change takes </a:t>
            </a:r>
            <a:r>
              <a:rPr lang="en-US" sz="3200" b="1" dirty="0" smtClean="0">
                <a:effectLst>
                  <a:outerShdw blurRad="38100" dist="38100" dir="2700000" algn="tl">
                    <a:srgbClr val="000000">
                      <a:alpha val="43137"/>
                    </a:srgbClr>
                  </a:outerShdw>
                </a:effectLst>
              </a:rPr>
              <a:t>place</a:t>
            </a:r>
            <a:endParaRPr lang="en-US" sz="3200" b="1" dirty="0">
              <a:effectLst>
                <a:outerShdw blurRad="38100" dist="38100" dir="2700000" algn="tl">
                  <a:srgbClr val="000000">
                    <a:alpha val="43137"/>
                  </a:srgbClr>
                </a:outerShdw>
              </a:effectLst>
            </a:endParaRPr>
          </a:p>
        </p:txBody>
      </p:sp>
      <p:sp>
        <p:nvSpPr>
          <p:cNvPr id="6" name="TextBox 5"/>
          <p:cNvSpPr txBox="1"/>
          <p:nvPr/>
        </p:nvSpPr>
        <p:spPr>
          <a:xfrm>
            <a:off x="685800" y="3918115"/>
            <a:ext cx="8001000" cy="2477601"/>
          </a:xfrm>
          <a:prstGeom prst="rect">
            <a:avLst/>
          </a:prstGeom>
          <a:noFill/>
        </p:spPr>
        <p:txBody>
          <a:bodyPr wrap="square" rtlCol="0">
            <a:spAutoFit/>
          </a:bodyPr>
          <a:lstStyle/>
          <a:p>
            <a:pPr marL="338138" indent="-338138">
              <a:buFont typeface="Arial" panose="020B0604020202020204" pitchFamily="34" charset="0"/>
              <a:buChar char="•"/>
            </a:pPr>
            <a:r>
              <a:rPr lang="en-US" sz="3100" b="1" dirty="0" smtClean="0">
                <a:effectLst>
                  <a:outerShdw blurRad="38100" dist="38100" dir="2700000" algn="tl">
                    <a:srgbClr val="000000">
                      <a:alpha val="43137"/>
                    </a:srgbClr>
                  </a:outerShdw>
                </a:effectLst>
              </a:rPr>
              <a:t>2 Cor. 3:18 ~ </a:t>
            </a:r>
            <a:r>
              <a:rPr lang="en-US" sz="3100" b="1" dirty="0" smtClean="0">
                <a:solidFill>
                  <a:srgbClr val="FFFF00"/>
                </a:solidFill>
                <a:effectLst>
                  <a:outerShdw blurRad="38100" dist="38100" dir="2700000" algn="tl">
                    <a:srgbClr val="000000">
                      <a:alpha val="43137"/>
                    </a:srgbClr>
                  </a:outerShdw>
                </a:effectLst>
              </a:rPr>
              <a:t>But </a:t>
            </a:r>
            <a:r>
              <a:rPr lang="en-US" sz="3100" b="1" dirty="0">
                <a:solidFill>
                  <a:srgbClr val="FFFF00"/>
                </a:solidFill>
                <a:effectLst>
                  <a:outerShdw blurRad="38100" dist="38100" dir="2700000" algn="tl">
                    <a:srgbClr val="000000">
                      <a:alpha val="43137"/>
                    </a:srgbClr>
                  </a:outerShdw>
                </a:effectLst>
              </a:rPr>
              <a:t>we all, with unveiled face, beholding as in a mirror the glory of the Lord, are being transformed into the same image from glory to glory, just as by the Spirit of the Lord.</a:t>
            </a:r>
          </a:p>
        </p:txBody>
      </p:sp>
      <p:sp>
        <p:nvSpPr>
          <p:cNvPr id="7" name="TextBox 6"/>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84829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11"/>
                                        </p:tgtEl>
                                        <p:attrNameLst>
                                          <p:attrName>style.opacity</p:attrName>
                                        </p:attrNameLst>
                                      </p:cBhvr>
                                      <p:to>
                                        <p:strVal val="0.5"/>
                                      </p:to>
                                    </p:set>
                                    <p:animEffect filter="image" prLst="opacity: 0.5">
                                      <p:cBhvr rctx="IE">
                                        <p:cTn id="27" dur="indefinite"/>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10"/>
                                        </p:tgtEl>
                                        <p:attrNameLst>
                                          <p:attrName>style.opacity</p:attrName>
                                        </p:attrNameLst>
                                      </p:cBhvr>
                                      <p:to>
                                        <p:strVal val="0.5"/>
                                      </p:to>
                                    </p:set>
                                    <p:animEffect filter="image" prLst="opacity: 0.5">
                                      <p:cBhvr rctx="IE">
                                        <p:cTn id="38"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0" grpId="1"/>
      <p:bldP spid="11" grpId="0"/>
      <p:bldP spid="11" grpId="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71031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Prove</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dokimazō</a:t>
            </a:r>
            <a:endParaRPr lang="en-US" sz="31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685800" y="2971800"/>
            <a:ext cx="8001000" cy="1554272"/>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2) </a:t>
            </a:r>
            <a:r>
              <a:rPr lang="en-US" sz="3200" b="1" i="1" dirty="0">
                <a:effectLst>
                  <a:outerShdw blurRad="38100" dist="38100" dir="2700000" algn="tl">
                    <a:srgbClr val="000000">
                      <a:alpha val="43137"/>
                    </a:srgbClr>
                  </a:outerShdw>
                </a:effectLst>
              </a:rPr>
              <a:t>to recognize as genuine after examination, to approve, deem worthy</a:t>
            </a:r>
            <a:endParaRPr lang="en-US" sz="3200" b="1" dirty="0">
              <a:effectLst>
                <a:outerShdw blurRad="38100" dist="38100" dir="2700000" algn="tl">
                  <a:srgbClr val="000000">
                    <a:alpha val="43137"/>
                  </a:srgbClr>
                </a:outerShdw>
              </a:effectLst>
            </a:endParaRPr>
          </a:p>
          <a:p>
            <a:endParaRPr lang="en-US" sz="3100" b="1" dirty="0">
              <a:effectLst>
                <a:outerShdw blurRad="38100" dist="38100" dir="2700000" algn="tl">
                  <a:srgbClr val="000000">
                    <a:alpha val="43137"/>
                  </a:srgbClr>
                </a:outerShdw>
              </a:effectLst>
            </a:endParaRPr>
          </a:p>
        </p:txBody>
      </p:sp>
      <p:sp>
        <p:nvSpPr>
          <p:cNvPr id="11" name="TextBox 10"/>
          <p:cNvSpPr txBox="1"/>
          <p:nvPr/>
        </p:nvSpPr>
        <p:spPr>
          <a:xfrm>
            <a:off x="685800" y="1447800"/>
            <a:ext cx="8001000" cy="1569660"/>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1) </a:t>
            </a:r>
            <a:r>
              <a:rPr lang="en-US" sz="3200" b="1" i="1" dirty="0">
                <a:effectLst>
                  <a:outerShdw blurRad="38100" dist="38100" dir="2700000" algn="tl">
                    <a:srgbClr val="000000">
                      <a:alpha val="43137"/>
                    </a:srgbClr>
                  </a:outerShdw>
                </a:effectLst>
              </a:rPr>
              <a:t>to test, examine, prove, scrutinize</a:t>
            </a:r>
            <a:r>
              <a:rPr lang="en-US" sz="3200" b="1" dirty="0">
                <a:effectLst>
                  <a:outerShdw blurRad="38100" dist="38100" dir="2700000" algn="tl">
                    <a:srgbClr val="000000">
                      <a:alpha val="43137"/>
                    </a:srgbClr>
                  </a:outerShdw>
                </a:effectLst>
              </a:rPr>
              <a:t> (to see whether a thing is genuine or not), as metals</a:t>
            </a:r>
          </a:p>
        </p:txBody>
      </p:sp>
      <p:sp>
        <p:nvSpPr>
          <p:cNvPr id="7" name="TextBox 6"/>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2472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11"/>
                                        </p:tgtEl>
                                        <p:attrNameLst>
                                          <p:attrName>style.opacity</p:attrName>
                                        </p:attrNameLst>
                                      </p:cBhvr>
                                      <p:to>
                                        <p:strVal val="0.5"/>
                                      </p:to>
                                    </p:set>
                                    <p:animEffect filter="image" prLst="opacity: 0.5">
                                      <p:cBhvr rctx="IE">
                                        <p:cTn id="27"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1"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550920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Wuest ~ </a:t>
            </a:r>
            <a:r>
              <a:rPr lang="en-US" sz="3200" b="1" baseline="30000" dirty="0">
                <a:effectLst>
                  <a:outerShdw blurRad="38100" dist="38100" dir="2700000" algn="tl">
                    <a:srgbClr val="000000">
                      <a:alpha val="43137"/>
                    </a:srgbClr>
                  </a:outerShdw>
                </a:effectLst>
              </a:rPr>
              <a:t>1</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Therefore beg of you, please, brethren, through the instrumentality of the aforementioned mercies of God, by a once-for-all presentation to place your bodies at the disposal of God, a sacrifice, a living one, a holy one, well-pleasing, your rational, sacred service, [rational, in that this service is performed by the exercise of the mind].</a:t>
            </a:r>
            <a:r>
              <a:rPr lang="en-US" sz="3200" b="1" dirty="0">
                <a:effectLst>
                  <a:outerShdw blurRad="38100" dist="38100" dir="2700000" algn="tl">
                    <a:srgbClr val="000000">
                      <a:alpha val="43137"/>
                    </a:srgbClr>
                  </a:outerShdw>
                </a:effectLst>
              </a:rPr>
              <a:t> </a:t>
            </a:r>
            <a:r>
              <a:rPr lang="en-US" sz="3200" b="1" baseline="30000" dirty="0">
                <a:effectLst>
                  <a:outerShdw blurRad="38100" dist="38100" dir="2700000" algn="tl">
                    <a:srgbClr val="000000">
                      <a:alpha val="43137"/>
                    </a:srgbClr>
                  </a:outerShdw>
                </a:effectLst>
              </a:rPr>
              <a:t>2</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And stop assuming an outward expression that does not come from within </a:t>
            </a:r>
            <a:r>
              <a:rPr lang="en-US" sz="3200" b="1" dirty="0" smtClean="0">
                <a:solidFill>
                  <a:srgbClr val="FFFF00"/>
                </a:solidFill>
                <a:effectLst>
                  <a:outerShdw blurRad="38100" dist="38100" dir="2700000" algn="tl">
                    <a:srgbClr val="000000">
                      <a:alpha val="43137"/>
                    </a:srgbClr>
                  </a:outerShdw>
                </a:effectLst>
              </a:rPr>
              <a:t>you</a:t>
            </a:r>
            <a:endParaRPr lang="en-US" sz="3200" b="1"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457200" y="902889"/>
            <a:ext cx="8229600" cy="550920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and is not representative of what you are in your inner being but is patterned after this age; but change your outward expression to one that comes from within and is representative of your inner being, by the renewing of your mind, resulting in your putting to the test what is the will of God, the good and well-pleasing and complete will, and having found that it meets specifications, place your approval upon it</a:t>
            </a:r>
            <a:r>
              <a:rPr lang="en-US" sz="3200" b="1" dirty="0" smtClean="0">
                <a:solidFill>
                  <a:srgbClr val="FFFF00"/>
                </a:solidFill>
                <a:effectLst>
                  <a:outerShdw blurRad="38100" dist="38100" dir="2700000" algn="tl">
                    <a:srgbClr val="000000">
                      <a:alpha val="43137"/>
                    </a:srgbClr>
                  </a:outerShdw>
                </a:effectLst>
              </a:rPr>
              <a:t>.</a:t>
            </a:r>
            <a:endParaRPr lang="en-US" sz="32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18908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26162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5632311"/>
          </a:xfrm>
          <a:prstGeom prst="rect">
            <a:avLst/>
          </a:prstGeom>
          <a:noFill/>
        </p:spPr>
        <p:txBody>
          <a:bodyPr wrap="square" rtlCol="0">
            <a:spAutoFit/>
          </a:bodyPr>
          <a:lstStyle/>
          <a:p>
            <a:r>
              <a:rPr lang="en-US" sz="3000" b="1" dirty="0">
                <a:solidFill>
                  <a:srgbClr val="FFFF00"/>
                </a:solidFill>
                <a:effectLst>
                  <a:outerShdw blurRad="38100" dist="38100" dir="2700000" algn="tl">
                    <a:srgbClr val="000000">
                      <a:alpha val="43137"/>
                    </a:srgbClr>
                  </a:outerShdw>
                </a:effectLst>
              </a:rPr>
              <a:t>Warren Wiersbe ~ </a:t>
            </a:r>
            <a:r>
              <a:rPr lang="en-US" sz="3000" b="1" dirty="0">
                <a:effectLst>
                  <a:outerShdw blurRad="38100" dist="38100" dir="2700000" algn="tl">
                    <a:srgbClr val="000000">
                      <a:alpha val="43137"/>
                    </a:srgbClr>
                  </a:outerShdw>
                </a:effectLst>
              </a:rPr>
              <a:t>"God does not have three wills (good, acceptable, and perfect) for believers in the way that there are three choices for merchandise in the mail order catalogs (“good, better, best”). Rather, we grow in our appreciation of God’s will. Some Christians obey God because they know that obedience is good for them, and they fear chastening. Others obey because they find God’s will acceptable. But the deepest devotion is in those who love God’s will and find it perfect."</a:t>
            </a:r>
          </a:p>
        </p:txBody>
      </p:sp>
      <p:sp>
        <p:nvSpPr>
          <p:cNvPr id="6" name="TextBox 5"/>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95748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52600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5816977"/>
          </a:xfrm>
          <a:prstGeom prst="rect">
            <a:avLst/>
          </a:prstGeom>
          <a:noFill/>
        </p:spPr>
        <p:txBody>
          <a:bodyPr wrap="square" rtlCol="0">
            <a:spAutoFit/>
          </a:bodyPr>
          <a:lstStyle/>
          <a:p>
            <a:r>
              <a:rPr lang="en-US" sz="3000" b="1" dirty="0">
                <a:effectLst>
                  <a:outerShdw blurRad="38100" dist="38100" dir="2700000" algn="tl">
                    <a:srgbClr val="000000">
                      <a:alpha val="43137"/>
                    </a:srgbClr>
                  </a:outerShdw>
                </a:effectLst>
              </a:rPr>
              <a:t>Romans 11:33–36 ~ </a:t>
            </a:r>
            <a:r>
              <a:rPr lang="en-US" sz="3000" b="1" baseline="30000" dirty="0">
                <a:effectLst>
                  <a:outerShdw blurRad="38100" dist="38100" dir="2700000" algn="tl">
                    <a:srgbClr val="000000">
                      <a:alpha val="43137"/>
                    </a:srgbClr>
                  </a:outerShdw>
                </a:effectLst>
              </a:rPr>
              <a:t>33 </a:t>
            </a:r>
            <a:r>
              <a:rPr lang="en-US" sz="3000" b="1" dirty="0">
                <a:solidFill>
                  <a:srgbClr val="FFFF00"/>
                </a:solidFill>
                <a:effectLst>
                  <a:outerShdw blurRad="38100" dist="38100" dir="2700000" algn="tl">
                    <a:srgbClr val="000000">
                      <a:alpha val="43137"/>
                    </a:srgbClr>
                  </a:outerShdw>
                </a:effectLst>
              </a:rPr>
              <a:t>Oh, the depth of the riches both of the wisdom and knowledge of God! How unsearchable are His judgments and His ways past finding out! </a:t>
            </a:r>
          </a:p>
          <a:p>
            <a:r>
              <a:rPr lang="en-US" sz="3000" b="1" baseline="30000" dirty="0" smtClean="0">
                <a:effectLst>
                  <a:outerShdw blurRad="38100" dist="38100" dir="2700000" algn="tl">
                    <a:srgbClr val="000000">
                      <a:alpha val="43137"/>
                    </a:srgbClr>
                  </a:outerShdw>
                </a:effectLst>
              </a:rPr>
              <a:t>34</a:t>
            </a:r>
            <a:r>
              <a:rPr lang="en-US" sz="3000" b="1" dirty="0">
                <a:effectLst>
                  <a:outerShdw blurRad="38100" dist="38100" dir="2700000" algn="tl">
                    <a:srgbClr val="000000">
                      <a:alpha val="43137"/>
                    </a:srgbClr>
                  </a:outerShdw>
                </a:effectLst>
              </a:rPr>
              <a:t> </a:t>
            </a:r>
            <a:r>
              <a:rPr lang="en-US" sz="3000" b="1" i="1" dirty="0" smtClean="0">
                <a:solidFill>
                  <a:srgbClr val="FFFF00"/>
                </a:solidFill>
                <a:effectLst>
                  <a:outerShdw blurRad="38100" dist="38100" dir="2700000" algn="tl">
                    <a:srgbClr val="000000">
                      <a:alpha val="43137"/>
                    </a:srgbClr>
                  </a:outerShdw>
                </a:effectLst>
              </a:rPr>
              <a:t>"For </a:t>
            </a:r>
            <a:r>
              <a:rPr lang="en-US" sz="3000" b="1" i="1" dirty="0">
                <a:solidFill>
                  <a:srgbClr val="FFFF00"/>
                </a:solidFill>
                <a:effectLst>
                  <a:outerShdw blurRad="38100" dist="38100" dir="2700000" algn="tl">
                    <a:srgbClr val="000000">
                      <a:alpha val="43137"/>
                    </a:srgbClr>
                  </a:outerShdw>
                </a:effectLst>
              </a:rPr>
              <a:t>who has known the</a:t>
            </a:r>
            <a:r>
              <a:rPr lang="en-US" sz="3000" b="1" dirty="0">
                <a:solidFill>
                  <a:srgbClr val="FFFF00"/>
                </a:solidFill>
                <a:effectLst>
                  <a:outerShdw blurRad="38100" dist="38100" dir="2700000" algn="tl">
                    <a:srgbClr val="000000">
                      <a:alpha val="43137"/>
                    </a:srgbClr>
                  </a:outerShdw>
                </a:effectLst>
              </a:rPr>
              <a:t> </a:t>
            </a:r>
            <a:r>
              <a:rPr lang="en-US" sz="3000" b="1" i="1" dirty="0">
                <a:solidFill>
                  <a:srgbClr val="FFFF00"/>
                </a:solidFill>
                <a:effectLst>
                  <a:outerShdw blurRad="38100" dist="38100" dir="2700000" algn="tl">
                    <a:srgbClr val="000000">
                      <a:alpha val="43137"/>
                    </a:srgbClr>
                  </a:outerShdw>
                </a:effectLst>
              </a:rPr>
              <a:t>mind of the </a:t>
            </a:r>
            <a:r>
              <a:rPr lang="en-US" sz="3000" b="1" i="1" cap="small" dirty="0">
                <a:solidFill>
                  <a:srgbClr val="FFFF00"/>
                </a:solidFill>
                <a:effectLst>
                  <a:outerShdw blurRad="38100" dist="38100" dir="2700000" algn="tl">
                    <a:srgbClr val="000000">
                      <a:alpha val="43137"/>
                    </a:srgbClr>
                  </a:outerShdw>
                </a:effectLst>
              </a:rPr>
              <a:t>Lord</a:t>
            </a:r>
            <a:r>
              <a:rPr lang="en-US" sz="3000" b="1" i="1" dirty="0">
                <a:solidFill>
                  <a:srgbClr val="FFFF00"/>
                </a:solidFill>
                <a:effectLst>
                  <a:outerShdw blurRad="38100" dist="38100" dir="2700000" algn="tl">
                    <a:srgbClr val="000000">
                      <a:alpha val="43137"/>
                    </a:srgbClr>
                  </a:outerShdw>
                </a:effectLst>
              </a:rPr>
              <a:t>?</a:t>
            </a:r>
            <a:r>
              <a:rPr lang="en-US" sz="3000" b="1" dirty="0">
                <a:solidFill>
                  <a:srgbClr val="FFFF00"/>
                </a:solidFill>
                <a:effectLst>
                  <a:outerShdw blurRad="38100" dist="38100" dir="2700000" algn="tl">
                    <a:srgbClr val="000000">
                      <a:alpha val="43137"/>
                    </a:srgbClr>
                  </a:outerShdw>
                </a:effectLst>
              </a:rPr>
              <a:t> </a:t>
            </a:r>
          </a:p>
          <a:p>
            <a:r>
              <a:rPr lang="en-US" sz="3000" b="1" i="1" dirty="0">
                <a:solidFill>
                  <a:srgbClr val="FFFF00"/>
                </a:solidFill>
                <a:effectLst>
                  <a:outerShdw blurRad="38100" dist="38100" dir="2700000" algn="tl">
                    <a:srgbClr val="000000">
                      <a:alpha val="43137"/>
                    </a:srgbClr>
                  </a:outerShdw>
                </a:effectLst>
              </a:rPr>
              <a:t>Or</a:t>
            </a:r>
            <a:r>
              <a:rPr lang="en-US" sz="3000" b="1" dirty="0">
                <a:solidFill>
                  <a:srgbClr val="FFFF00"/>
                </a:solidFill>
                <a:effectLst>
                  <a:outerShdw blurRad="38100" dist="38100" dir="2700000" algn="tl">
                    <a:srgbClr val="000000">
                      <a:alpha val="43137"/>
                    </a:srgbClr>
                  </a:outerShdw>
                </a:effectLst>
              </a:rPr>
              <a:t> </a:t>
            </a:r>
            <a:r>
              <a:rPr lang="en-US" sz="3000" b="1" i="1" dirty="0">
                <a:solidFill>
                  <a:srgbClr val="FFFF00"/>
                </a:solidFill>
                <a:effectLst>
                  <a:outerShdw blurRad="38100" dist="38100" dir="2700000" algn="tl">
                    <a:srgbClr val="000000">
                      <a:alpha val="43137"/>
                    </a:srgbClr>
                  </a:outerShdw>
                </a:effectLst>
              </a:rPr>
              <a:t>who has become His counselor?"</a:t>
            </a:r>
            <a:r>
              <a:rPr lang="en-US" sz="3000" b="1" dirty="0">
                <a:effectLst>
                  <a:outerShdw blurRad="38100" dist="38100" dir="2700000" algn="tl">
                    <a:srgbClr val="000000">
                      <a:alpha val="43137"/>
                    </a:srgbClr>
                  </a:outerShdw>
                </a:effectLst>
              </a:rPr>
              <a:t> </a:t>
            </a:r>
          </a:p>
          <a:p>
            <a:r>
              <a:rPr lang="en-US" sz="3000" b="1" baseline="30000" dirty="0" smtClean="0">
                <a:effectLst>
                  <a:outerShdw blurRad="38100" dist="38100" dir="2700000" algn="tl">
                    <a:srgbClr val="000000">
                      <a:alpha val="43137"/>
                    </a:srgbClr>
                  </a:outerShdw>
                </a:effectLst>
              </a:rPr>
              <a:t>35</a:t>
            </a:r>
            <a:r>
              <a:rPr lang="en-US" sz="3000" b="1" dirty="0">
                <a:effectLst>
                  <a:outerShdw blurRad="38100" dist="38100" dir="2700000" algn="tl">
                    <a:srgbClr val="000000">
                      <a:alpha val="43137"/>
                    </a:srgbClr>
                  </a:outerShdw>
                </a:effectLst>
              </a:rPr>
              <a:t> </a:t>
            </a:r>
            <a:r>
              <a:rPr lang="en-US" sz="3000" b="1" i="1" dirty="0" smtClean="0">
                <a:solidFill>
                  <a:srgbClr val="FFFF00"/>
                </a:solidFill>
                <a:effectLst>
                  <a:outerShdw blurRad="38100" dist="38100" dir="2700000" algn="tl">
                    <a:srgbClr val="000000">
                      <a:alpha val="43137"/>
                    </a:srgbClr>
                  </a:outerShdw>
                </a:effectLst>
              </a:rPr>
              <a:t>"Or</a:t>
            </a:r>
            <a:r>
              <a:rPr lang="en-US" sz="3000" b="1" dirty="0" smtClean="0">
                <a:solidFill>
                  <a:srgbClr val="FFFF00"/>
                </a:solidFill>
                <a:effectLst>
                  <a:outerShdw blurRad="38100" dist="38100" dir="2700000" algn="tl">
                    <a:srgbClr val="000000">
                      <a:alpha val="43137"/>
                    </a:srgbClr>
                  </a:outerShdw>
                </a:effectLst>
              </a:rPr>
              <a:t> </a:t>
            </a:r>
            <a:r>
              <a:rPr lang="en-US" sz="3000" b="1" i="1" dirty="0">
                <a:solidFill>
                  <a:srgbClr val="FFFF00"/>
                </a:solidFill>
                <a:effectLst>
                  <a:outerShdw blurRad="38100" dist="38100" dir="2700000" algn="tl">
                    <a:srgbClr val="000000">
                      <a:alpha val="43137"/>
                    </a:srgbClr>
                  </a:outerShdw>
                </a:effectLst>
              </a:rPr>
              <a:t>who has first given to Him</a:t>
            </a:r>
            <a:r>
              <a:rPr lang="en-US" sz="3000" b="1" dirty="0">
                <a:solidFill>
                  <a:srgbClr val="FFFF00"/>
                </a:solidFill>
                <a:effectLst>
                  <a:outerShdw blurRad="38100" dist="38100" dir="2700000" algn="tl">
                    <a:srgbClr val="000000">
                      <a:alpha val="43137"/>
                    </a:srgbClr>
                  </a:outerShdw>
                </a:effectLst>
              </a:rPr>
              <a:t> </a:t>
            </a:r>
          </a:p>
          <a:p>
            <a:r>
              <a:rPr lang="en-US" sz="3000" b="1" i="1" dirty="0">
                <a:solidFill>
                  <a:srgbClr val="FFFF00"/>
                </a:solidFill>
                <a:effectLst>
                  <a:outerShdw blurRad="38100" dist="38100" dir="2700000" algn="tl">
                    <a:srgbClr val="000000">
                      <a:alpha val="43137"/>
                    </a:srgbClr>
                  </a:outerShdw>
                </a:effectLst>
              </a:rPr>
              <a:t>And it shall be repaid to him?"</a:t>
            </a:r>
            <a:endParaRPr lang="en-US" sz="3000" b="1" dirty="0">
              <a:solidFill>
                <a:srgbClr val="FFFF00"/>
              </a:solidFill>
              <a:effectLst>
                <a:outerShdw blurRad="38100" dist="38100" dir="2700000" algn="tl">
                  <a:srgbClr val="000000">
                    <a:alpha val="43137"/>
                  </a:srgbClr>
                </a:outerShdw>
              </a:effectLst>
            </a:endParaRPr>
          </a:p>
          <a:p>
            <a:r>
              <a:rPr lang="en-US" sz="3000" b="1" baseline="30000" dirty="0">
                <a:effectLst>
                  <a:outerShdw blurRad="38100" dist="38100" dir="2700000" algn="tl">
                    <a:srgbClr val="000000">
                      <a:alpha val="43137"/>
                    </a:srgbClr>
                  </a:outerShdw>
                </a:effectLst>
              </a:rPr>
              <a:t>36 </a:t>
            </a:r>
            <a:r>
              <a:rPr lang="en-US" sz="3000" b="1" dirty="0">
                <a:solidFill>
                  <a:srgbClr val="FFFF00"/>
                </a:solidFill>
                <a:effectLst>
                  <a:outerShdw blurRad="38100" dist="38100" dir="2700000" algn="tl">
                    <a:srgbClr val="000000">
                      <a:alpha val="43137"/>
                    </a:srgbClr>
                  </a:outerShdw>
                </a:effectLst>
              </a:rPr>
              <a:t>For of Him and through Him and to Him </a:t>
            </a:r>
            <a:r>
              <a:rPr lang="en-US" sz="3000" b="1" i="1" dirty="0">
                <a:solidFill>
                  <a:srgbClr val="FFFF00"/>
                </a:solidFill>
                <a:effectLst>
                  <a:outerShdw blurRad="38100" dist="38100" dir="2700000" algn="tl">
                    <a:srgbClr val="000000">
                      <a:alpha val="43137"/>
                    </a:srgbClr>
                  </a:outerShdw>
                </a:effectLst>
              </a:rPr>
              <a:t>are</a:t>
            </a:r>
            <a:r>
              <a:rPr lang="en-US" sz="3000" b="1" dirty="0">
                <a:solidFill>
                  <a:srgbClr val="FFFF00"/>
                </a:solidFill>
                <a:effectLst>
                  <a:outerShdw blurRad="38100" dist="38100" dir="2700000" algn="tl">
                    <a:srgbClr val="000000">
                      <a:alpha val="43137"/>
                    </a:srgbClr>
                  </a:outerShdw>
                </a:effectLst>
              </a:rPr>
              <a:t> all things, to whom </a:t>
            </a:r>
            <a:r>
              <a:rPr lang="en-US" sz="3000" b="1" i="1" dirty="0">
                <a:solidFill>
                  <a:srgbClr val="FFFF00"/>
                </a:solidFill>
                <a:effectLst>
                  <a:outerShdw blurRad="38100" dist="38100" dir="2700000" algn="tl">
                    <a:srgbClr val="000000">
                      <a:alpha val="43137"/>
                    </a:srgbClr>
                  </a:outerShdw>
                </a:effectLst>
              </a:rPr>
              <a:t>be</a:t>
            </a:r>
            <a:r>
              <a:rPr lang="en-US" sz="3000" b="1" dirty="0">
                <a:solidFill>
                  <a:srgbClr val="FFFF00"/>
                </a:solidFill>
                <a:effectLst>
                  <a:outerShdw blurRad="38100" dist="38100" dir="2700000" algn="tl">
                    <a:srgbClr val="000000">
                      <a:alpha val="43137"/>
                    </a:srgbClr>
                  </a:outerShdw>
                </a:effectLst>
              </a:rPr>
              <a:t> glory forever. Amen. </a:t>
            </a:r>
          </a:p>
        </p:txBody>
      </p:sp>
      <p:sp>
        <p:nvSpPr>
          <p:cNvPr id="10" name="TextBox 9"/>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07339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501675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NIV ~ </a:t>
            </a:r>
            <a:r>
              <a:rPr lang="en-US" sz="3200" b="1" baseline="30000" dirty="0">
                <a:effectLst>
                  <a:outerShdw blurRad="38100" dist="38100" dir="2700000" algn="tl">
                    <a:srgbClr val="000000">
                      <a:alpha val="43137"/>
                    </a:srgbClr>
                  </a:outerShdw>
                </a:effectLst>
              </a:rPr>
              <a:t>1</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Therefore, I urge you, brothers, in view of God’s mercy, to offer your bodies as living sacrifices, holy and pleasing to God—this is your spiritual act of worship. </a:t>
            </a:r>
            <a:r>
              <a:rPr lang="en-US" sz="3200" b="1" baseline="30000" dirty="0">
                <a:effectLst>
                  <a:outerShdw blurRad="38100" dist="38100" dir="2700000" algn="tl">
                    <a:srgbClr val="000000">
                      <a:alpha val="43137"/>
                    </a:srgbClr>
                  </a:outerShdw>
                </a:effectLst>
              </a:rPr>
              <a:t>2 </a:t>
            </a:r>
            <a:r>
              <a:rPr lang="en-US" sz="3200" b="1" dirty="0">
                <a:solidFill>
                  <a:srgbClr val="FFFF00"/>
                </a:solidFill>
                <a:effectLst>
                  <a:outerShdw blurRad="38100" dist="38100" dir="2700000" algn="tl">
                    <a:srgbClr val="000000">
                      <a:alpha val="43137"/>
                    </a:srgbClr>
                  </a:outerShdw>
                </a:effectLst>
              </a:rPr>
              <a:t>Do not conform any longer to the pattern of this world, but be transformed by the renewing of your mind. Then you will be able to test and approve what God’s will is—his good, pleasing and perfect will. </a:t>
            </a:r>
          </a:p>
        </p:txBody>
      </p:sp>
      <p:sp>
        <p:nvSpPr>
          <p:cNvPr id="6" name="TextBox 5"/>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77513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501675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NASB ~ </a:t>
            </a:r>
            <a:r>
              <a:rPr lang="en-US" sz="3200" b="1" baseline="30000" dirty="0">
                <a:effectLst>
                  <a:outerShdw blurRad="38100" dist="38100" dir="2700000" algn="tl">
                    <a:srgbClr val="000000">
                      <a:alpha val="43137"/>
                    </a:srgbClr>
                  </a:outerShdw>
                </a:effectLst>
              </a:rPr>
              <a:t>1</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Therefore I urge you, brethren, by the mercies of God, to present your bodies a living and holy sacrifice, acceptable to God, which is your spiritual service of worship. </a:t>
            </a:r>
            <a:r>
              <a:rPr lang="en-US" sz="3200" b="1" baseline="30000" dirty="0">
                <a:effectLst>
                  <a:outerShdw blurRad="38100" dist="38100" dir="2700000" algn="tl">
                    <a:srgbClr val="000000">
                      <a:alpha val="43137"/>
                    </a:srgbClr>
                  </a:outerShdw>
                </a:effectLst>
              </a:rPr>
              <a:t>2</a:t>
            </a:r>
            <a:r>
              <a:rPr lang="en-US" sz="3200" b="1" dirty="0">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And do not be conformed to this world, but be transformed by the renewing of your mind, so that you may prove what the will of God is, that which is good and acceptable and perfect.</a:t>
            </a:r>
            <a:endParaRPr lang="en-US" sz="32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85007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6001643"/>
          </a:xfrm>
          <a:prstGeom prst="rect">
            <a:avLst/>
          </a:prstGeom>
          <a:noFill/>
        </p:spPr>
        <p:txBody>
          <a:bodyPr wrap="square" rtlCol="0">
            <a:spAutoFit/>
          </a:bodyPr>
          <a:lstStyle/>
          <a:p>
            <a:r>
              <a:rPr lang="en-US" sz="3100" b="1" dirty="0">
                <a:effectLst>
                  <a:outerShdw blurRad="38100" dist="38100" dir="2700000" algn="tl">
                    <a:srgbClr val="000000">
                      <a:alpha val="43137"/>
                    </a:srgbClr>
                  </a:outerShdw>
                </a:effectLst>
              </a:rPr>
              <a:t>NLT ~ </a:t>
            </a:r>
            <a:r>
              <a:rPr lang="en-US" sz="3100" b="1" baseline="30000" dirty="0">
                <a:effectLst>
                  <a:outerShdw blurRad="38100" dist="38100" dir="2700000" algn="tl">
                    <a:srgbClr val="000000">
                      <a:alpha val="43137"/>
                    </a:srgbClr>
                  </a:outerShdw>
                </a:effectLst>
              </a:rPr>
              <a:t>1 </a:t>
            </a:r>
            <a:r>
              <a:rPr lang="en-US" sz="3100" b="1" dirty="0">
                <a:solidFill>
                  <a:srgbClr val="FFFF00"/>
                </a:solidFill>
                <a:effectLst>
                  <a:outerShdw blurRad="38100" dist="38100" dir="2700000" algn="tl">
                    <a:srgbClr val="000000">
                      <a:alpha val="43137"/>
                    </a:srgbClr>
                  </a:outerShdw>
                </a:effectLst>
              </a:rPr>
              <a:t>And so, dear brothers and sisters, I plead with you to give your bodies to God. Let them be a living and holy sacrifice—the kind he will accept. When you think of what he has done for you, is this too much to ask? </a:t>
            </a:r>
            <a:r>
              <a:rPr lang="en-US" sz="3100" b="1" baseline="30000" dirty="0">
                <a:effectLst>
                  <a:outerShdw blurRad="38100" dist="38100" dir="2700000" algn="tl">
                    <a:srgbClr val="000000">
                      <a:alpha val="43137"/>
                    </a:srgbClr>
                  </a:outerShdw>
                </a:effectLst>
              </a:rPr>
              <a:t>2</a:t>
            </a:r>
            <a:r>
              <a:rPr lang="en-US" sz="3100" b="1" dirty="0">
                <a:effectLst>
                  <a:outerShdw blurRad="38100" dist="38100" dir="2700000" algn="tl">
                    <a:srgbClr val="000000">
                      <a:alpha val="43137"/>
                    </a:srgbClr>
                  </a:outerShdw>
                </a:effectLst>
              </a:rPr>
              <a:t> </a:t>
            </a:r>
            <a:r>
              <a:rPr lang="en-US" sz="3100" b="1" dirty="0">
                <a:solidFill>
                  <a:srgbClr val="FFFF00"/>
                </a:solidFill>
                <a:effectLst>
                  <a:outerShdw blurRad="38100" dist="38100" dir="2700000" algn="tl">
                    <a:srgbClr val="000000">
                      <a:alpha val="43137"/>
                    </a:srgbClr>
                  </a:outerShdw>
                </a:effectLst>
              </a:rPr>
              <a:t>Don’t copy the behavior and customs of this world, but let God transform you into a new person by changing the way you think. Then you will know what God wants you to do, and you will know how good and pleasing and perfect his will really is.</a:t>
            </a:r>
          </a:p>
        </p:txBody>
      </p:sp>
      <p:sp>
        <p:nvSpPr>
          <p:cNvPr id="6" name="TextBox 5"/>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69792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6001643"/>
          </a:xfrm>
          <a:prstGeom prst="rect">
            <a:avLst/>
          </a:prstGeom>
          <a:noFill/>
        </p:spPr>
        <p:txBody>
          <a:bodyPr wrap="square" rtlCol="0">
            <a:spAutoFit/>
          </a:bodyPr>
          <a:lstStyle/>
          <a:p>
            <a:r>
              <a:rPr lang="en-US" sz="3100" b="1" dirty="0">
                <a:effectLst>
                  <a:outerShdw blurRad="38100" dist="38100" dir="2700000" algn="tl">
                    <a:srgbClr val="000000">
                      <a:alpha val="43137"/>
                    </a:srgbClr>
                  </a:outerShdw>
                </a:effectLst>
              </a:rPr>
              <a:t>J. B. Phillips ~ </a:t>
            </a:r>
            <a:r>
              <a:rPr lang="en-US" sz="3100" b="1" baseline="30000" dirty="0">
                <a:effectLst>
                  <a:outerShdw blurRad="38100" dist="38100" dir="2700000" algn="tl">
                    <a:srgbClr val="000000">
                      <a:alpha val="43137"/>
                    </a:srgbClr>
                  </a:outerShdw>
                </a:effectLst>
              </a:rPr>
              <a:t>1 </a:t>
            </a:r>
            <a:r>
              <a:rPr lang="en-US" sz="3100" b="1" dirty="0">
                <a:solidFill>
                  <a:srgbClr val="FFFF00"/>
                </a:solidFill>
                <a:effectLst>
                  <a:outerShdw blurRad="38100" dist="38100" dir="2700000" algn="tl">
                    <a:srgbClr val="000000">
                      <a:alpha val="43137"/>
                    </a:srgbClr>
                  </a:outerShdw>
                </a:effectLst>
              </a:rPr>
              <a:t>With eyes wide open to the mercies of God, I beg you, my brothers, as an act of intelligent worship, to give Him your bodies, as a living sacrifice, consecrated to Him and acceptable by Him. </a:t>
            </a:r>
            <a:r>
              <a:rPr lang="en-US" sz="3100" b="1" baseline="30000" dirty="0">
                <a:effectLst>
                  <a:outerShdw blurRad="38100" dist="38100" dir="2700000" algn="tl">
                    <a:srgbClr val="000000">
                      <a:alpha val="43137"/>
                    </a:srgbClr>
                  </a:outerShdw>
                </a:effectLst>
              </a:rPr>
              <a:t>2</a:t>
            </a:r>
            <a:r>
              <a:rPr lang="en-US" sz="3100" b="1" dirty="0">
                <a:effectLst>
                  <a:outerShdw blurRad="38100" dist="38100" dir="2700000" algn="tl">
                    <a:srgbClr val="000000">
                      <a:alpha val="43137"/>
                    </a:srgbClr>
                  </a:outerShdw>
                </a:effectLst>
              </a:rPr>
              <a:t> </a:t>
            </a:r>
            <a:r>
              <a:rPr lang="en-US" sz="3100" b="1" dirty="0">
                <a:solidFill>
                  <a:srgbClr val="FFFF00"/>
                </a:solidFill>
                <a:effectLst>
                  <a:outerShdw blurRad="38100" dist="38100" dir="2700000" algn="tl">
                    <a:srgbClr val="000000">
                      <a:alpha val="43137"/>
                    </a:srgbClr>
                  </a:outerShdw>
                </a:effectLst>
              </a:rPr>
              <a:t>Don't let the world squeeze you into its mold, but let God remold your minds from within, so that you may prove in practice that the plan of God for you is good, meet all His demands and move toward the goal of spiritual maturity.</a:t>
            </a:r>
          </a:p>
        </p:txBody>
      </p:sp>
      <p:sp>
        <p:nvSpPr>
          <p:cNvPr id="6" name="TextBox 5"/>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9410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206210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Williams ~ </a:t>
            </a:r>
            <a:r>
              <a:rPr lang="en-US" sz="3200" b="1" dirty="0">
                <a:solidFill>
                  <a:srgbClr val="FFFF00"/>
                </a:solidFill>
                <a:effectLst>
                  <a:outerShdw blurRad="38100" dist="38100" dir="2700000" algn="tl">
                    <a:srgbClr val="000000">
                      <a:alpha val="43137"/>
                    </a:srgbClr>
                  </a:outerShdw>
                </a:effectLst>
              </a:rPr>
              <a:t>…to make a decisive dedication of your bodies as a living sacrifice… </a:t>
            </a:r>
            <a:r>
              <a:rPr lang="en-US" sz="3200" b="1" dirty="0">
                <a:effectLst>
                  <a:outerShdw blurRad="38100" dist="38100" dir="2700000" algn="tl">
                    <a:srgbClr val="000000">
                      <a:alpha val="43137"/>
                    </a:srgbClr>
                  </a:outerShdw>
                </a:effectLst>
              </a:rPr>
              <a:t>(aorist infinitive; once for all offer)</a:t>
            </a:r>
          </a:p>
        </p:txBody>
      </p:sp>
      <p:sp>
        <p:nvSpPr>
          <p:cNvPr id="6" name="TextBox 5"/>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73924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extLst>
    <a:ext uri="{05A4C25C-085E-4340-85A3-A5531E510DB2}">
      <thm15:themeFamily xmlns:thm15="http://schemas.microsoft.com/office/thememl/2012/main" xmlns="" name="Presentation1" id="{F19A1ABF-49B5-4991-A313-9E979E23B7B7}" vid="{13C37AB8-BF00-42AC-B12B-D854D5491BA8}"/>
    </a:ext>
  </a:extLst>
</a:theme>
</file>

<file path=docProps/app.xml><?xml version="1.0" encoding="utf-8"?>
<Properties xmlns="http://schemas.openxmlformats.org/officeDocument/2006/extended-properties" xmlns:vt="http://schemas.openxmlformats.org/officeDocument/2006/docPropsVTypes">
  <Template>Romans</Template>
  <TotalTime>1769</TotalTime>
  <Words>1080</Words>
  <Application>Microsoft Office PowerPoint</Application>
  <PresentationFormat>On-screen Show (4:3)</PresentationFormat>
  <Paragraphs>80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Castellar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22</cp:revision>
  <dcterms:created xsi:type="dcterms:W3CDTF">2014-02-20T17:49:33Z</dcterms:created>
  <dcterms:modified xsi:type="dcterms:W3CDTF">2014-02-24T19:40:38Z</dcterms:modified>
</cp:coreProperties>
</file>