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7" r:id="rId5"/>
    <p:sldId id="268" r:id="rId6"/>
    <p:sldId id="269" r:id="rId7"/>
    <p:sldId id="262" r:id="rId8"/>
    <p:sldId id="261" r:id="rId9"/>
    <p:sldId id="271" r:id="rId10"/>
    <p:sldId id="270" r:id="rId11"/>
    <p:sldId id="272" r:id="rId12"/>
    <p:sldId id="273" r:id="rId13"/>
    <p:sldId id="263" r:id="rId14"/>
    <p:sldId id="264" r:id="rId15"/>
    <p:sldId id="276" r:id="rId16"/>
    <p:sldId id="277" r:id="rId17"/>
    <p:sldId id="274" r:id="rId18"/>
    <p:sldId id="275" r:id="rId19"/>
    <p:sldId id="278" r:id="rId20"/>
    <p:sldId id="279" r:id="rId21"/>
    <p:sldId id="265" r:id="rId22"/>
    <p:sldId id="266" r:id="rId23"/>
    <p:sldId id="259" r:id="rId24"/>
    <p:sldId id="260" r:id="rId25"/>
  </p:sldIdLst>
  <p:sldSz cx="9144000" cy="6858000" type="screen4x3"/>
  <p:notesSz cx="6858000" cy="9144000"/>
  <p:embeddedFontLst>
    <p:embeddedFont>
      <p:font typeface="Castellar" panose="020A0402060406010301" pitchFamily="18" charset="0"/>
      <p:regular r:id="rId26"/>
    </p:embeddedFont>
    <p:embeddedFont>
      <p:font typeface="Caligula" panose="020B0604020202020204"/>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180B"/>
    <a:srgbClr val="A31409"/>
    <a:srgbClr val="000000"/>
    <a:srgbClr val="77521B"/>
    <a:srgbClr val="800000"/>
    <a:srgbClr val="8D5E1F"/>
    <a:srgbClr val="CC6600"/>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878" y="-666"/>
      </p:cViewPr>
      <p:guideLst>
        <p:guide orient="horz" pos="2160"/>
        <p:guide pos="2880"/>
      </p:guideLst>
    </p:cSldViewPr>
  </p:slideViewPr>
  <p:notesTextViewPr>
    <p:cViewPr>
      <p:scale>
        <a:sx n="1" d="1"/>
        <a:sy n="1" d="1"/>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6457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42200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3023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57664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313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9359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t>11/18/2013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1853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t>11/18/2013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103056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t>11/18/2013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7967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64883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72908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t>11/18/2013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t>‹#›</a:t>
            </a:fld>
            <a:endParaRPr lang="en-US"/>
          </a:p>
        </p:txBody>
      </p:sp>
    </p:spTree>
    <p:extLst>
      <p:ext uri="{BB962C8B-B14F-4D97-AF65-F5344CB8AC3E}">
        <p14:creationId xmlns:p14="http://schemas.microsoft.com/office/powerpoint/2010/main"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1"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14600"/>
            <a:ext cx="7848600" cy="1754326"/>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6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66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8"/>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42" y="5137746"/>
            <a:ext cx="1187096" cy="1187096"/>
          </a:xfrm>
          <a:prstGeom prst="rect">
            <a:avLst/>
          </a:prstGeom>
          <a:noFill/>
          <a:extLst>
            <a:ext uri="{909E8E84-426E-40DD-AFC4-6F175D3DCCD1}">
              <a14:hiddenFill xmlns:a14="http://schemas.microsoft.com/office/drawing/2010/main">
                <a:solidFill>
                  <a:srgbClr val="FFFFFF"/>
                </a:solidFill>
              </a14:hiddenFill>
            </a:ext>
          </a:extLst>
        </p:spPr>
      </p:pic>
      <p:sp>
        <p:nvSpPr>
          <p:cNvPr id="1045" name="TextBox 1044"/>
          <p:cNvSpPr txBox="1"/>
          <p:nvPr/>
        </p:nvSpPr>
        <p:spPr>
          <a:xfrm>
            <a:off x="1752600" y="4449518"/>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271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89967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Instruments</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hoplon</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tool</a:t>
            </a:r>
            <a:r>
              <a:rPr lang="en-US" sz="3200" b="1" dirty="0">
                <a:effectLst>
                  <a:outerShdw blurRad="38100" dist="38100" dir="2700000" algn="tl">
                    <a:srgbClr val="000000">
                      <a:alpha val="43137"/>
                    </a:srgbClr>
                  </a:outerShdw>
                </a:effectLst>
              </a:rPr>
              <a:t>, usually associated with warfare </a:t>
            </a:r>
            <a:r>
              <a:rPr lang="en-US" sz="3200" b="1" dirty="0" smtClean="0">
                <a:effectLst>
                  <a:outerShdw blurRad="38100" dist="38100" dir="2700000" algn="tl">
                    <a:srgbClr val="000000">
                      <a:alpha val="43137"/>
                    </a:srgbClr>
                  </a:outerShdw>
                </a:effectLst>
              </a:rPr>
              <a:t>(</a:t>
            </a:r>
            <a:r>
              <a:rPr lang="en-US" sz="3200" b="1" dirty="0" smtClean="0">
                <a:solidFill>
                  <a:srgbClr val="FFFF00"/>
                </a:solidFill>
                <a:effectLst>
                  <a:outerShdw blurRad="38100" dist="38100" dir="2700000" algn="tl">
                    <a:srgbClr val="000000">
                      <a:alpha val="43137"/>
                    </a:srgbClr>
                  </a:outerShdw>
                </a:effectLst>
              </a:rPr>
              <a:t>weapon</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armor</a:t>
            </a:r>
            <a:r>
              <a:rPr lang="en-US" sz="3200" b="1" dirty="0">
                <a:effectLst>
                  <a:outerShdw blurRad="38100" dist="38100" dir="2700000" algn="tl">
                    <a:srgbClr val="000000">
                      <a:alpha val="43137"/>
                    </a:srgbClr>
                  </a:outerShdw>
                </a:effectLst>
              </a:rPr>
              <a:t>)</a:t>
            </a:r>
          </a:p>
        </p:txBody>
      </p:sp>
      <p:sp>
        <p:nvSpPr>
          <p:cNvPr id="10" name="TextBox 9"/>
          <p:cNvSpPr txBox="1"/>
          <p:nvPr/>
        </p:nvSpPr>
        <p:spPr>
          <a:xfrm>
            <a:off x="457200" y="1981200"/>
            <a:ext cx="8229600" cy="452431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Phillips ~ </a:t>
            </a:r>
            <a:r>
              <a:rPr lang="en-US" sz="3200" b="1" baseline="30000" dirty="0">
                <a:effectLst>
                  <a:outerShdw blurRad="38100" dist="38100" dir="2700000" algn="tl">
                    <a:srgbClr val="000000">
                      <a:alpha val="43137"/>
                    </a:srgbClr>
                  </a:outerShdw>
                </a:effectLst>
              </a:rPr>
              <a:t>12</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Do not, then, allow sin to establish any power over your mortal bodies in making you give way to its lusts. </a:t>
            </a:r>
            <a:r>
              <a:rPr lang="en-US" sz="3200" b="1" baseline="30000" dirty="0">
                <a:effectLst>
                  <a:outerShdw blurRad="38100" dist="38100" dir="2700000" algn="tl">
                    <a:srgbClr val="000000">
                      <a:alpha val="43137"/>
                    </a:srgbClr>
                  </a:outerShdw>
                </a:effectLst>
              </a:rPr>
              <a:t>13</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Nor hand over your bodily parts to be, as it were, weapons of evil for the devil’s purposes. But, like men rescued from certain death, put yourselves in God’s hands as weapons of good for his own purposes.</a:t>
            </a:r>
          </a:p>
        </p:txBody>
      </p:sp>
    </p:spTree>
    <p:extLst>
      <p:ext uri="{BB962C8B-B14F-4D97-AF65-F5344CB8AC3E}">
        <p14:creationId xmlns:p14="http://schemas.microsoft.com/office/powerpoint/2010/main" val="371154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68083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Dominion</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kurieuō</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same word as v. 9 (verb form of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kurios</a:t>
            </a:r>
            <a:r>
              <a:rPr lang="en-US" sz="32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56362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02336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304698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Jude 1:4 ~ </a:t>
            </a:r>
            <a:r>
              <a:rPr lang="en-US" sz="3200" b="1" dirty="0">
                <a:solidFill>
                  <a:srgbClr val="FFFF00"/>
                </a:solidFill>
                <a:effectLst>
                  <a:outerShdw blurRad="38100" dist="38100" dir="2700000" algn="tl">
                    <a:srgbClr val="000000">
                      <a:alpha val="43137"/>
                    </a:srgbClr>
                  </a:outerShdw>
                </a:effectLst>
              </a:rPr>
              <a:t>For certain men have crept in unnoticed, who long ago were marked out for this condemnation, ungodly men, who turn the grace of our God into lewdness and deny the only Lord God and our Lord Jesus Christ.</a:t>
            </a:r>
          </a:p>
        </p:txBody>
      </p:sp>
    </p:spTree>
    <p:extLst>
      <p:ext uri="{BB962C8B-B14F-4D97-AF65-F5344CB8AC3E}">
        <p14:creationId xmlns:p14="http://schemas.microsoft.com/office/powerpoint/2010/main" val="220814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82192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56966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F. F. Bruce ~ </a:t>
            </a:r>
            <a:r>
              <a:rPr lang="en-US" sz="3200" b="1" dirty="0">
                <a:effectLst>
                  <a:outerShdw blurRad="38100" dist="38100" dir="2700000" algn="tl">
                    <a:srgbClr val="000000">
                      <a:alpha val="43137"/>
                    </a:srgbClr>
                  </a:outerShdw>
                </a:effectLst>
              </a:rPr>
              <a:t>"To treat being </a:t>
            </a:r>
            <a:r>
              <a:rPr lang="en-US" sz="3200" b="1" i="1" dirty="0">
                <a:effectLst>
                  <a:outerShdw blurRad="38100" dist="38100" dir="2700000" algn="tl">
                    <a:srgbClr val="000000">
                      <a:alpha val="43137"/>
                    </a:srgbClr>
                  </a:outerShdw>
                </a:effectLst>
              </a:rPr>
              <a:t>under grace</a:t>
            </a:r>
            <a:r>
              <a:rPr lang="en-US" sz="3200" b="1" dirty="0">
                <a:effectLst>
                  <a:outerShdw blurRad="38100" dist="38100" dir="2700000" algn="tl">
                    <a:srgbClr val="000000">
                      <a:alpha val="43137"/>
                    </a:srgbClr>
                  </a:outerShdw>
                </a:effectLst>
              </a:rPr>
              <a:t> as an excuse for sinning is a sign that one is not really </a:t>
            </a:r>
            <a:r>
              <a:rPr lang="en-US" sz="3200" b="1" i="1" dirty="0">
                <a:effectLst>
                  <a:outerShdw blurRad="38100" dist="38100" dir="2700000" algn="tl">
                    <a:srgbClr val="000000">
                      <a:alpha val="43137"/>
                    </a:srgbClr>
                  </a:outerShdw>
                </a:effectLst>
              </a:rPr>
              <a:t>under grace</a:t>
            </a:r>
            <a:r>
              <a:rPr lang="en-US" sz="3200" b="1" dirty="0">
                <a:effectLst>
                  <a:outerShdw blurRad="38100" dist="38100" dir="2700000" algn="tl">
                    <a:srgbClr val="000000">
                      <a:alpha val="43137"/>
                    </a:srgbClr>
                  </a:outerShdw>
                </a:effectLst>
              </a:rPr>
              <a:t> at all."</a:t>
            </a:r>
          </a:p>
        </p:txBody>
      </p:sp>
    </p:spTree>
    <p:extLst>
      <p:ext uri="{BB962C8B-B14F-4D97-AF65-F5344CB8AC3E}">
        <p14:creationId xmlns:p14="http://schemas.microsoft.com/office/powerpoint/2010/main" val="232829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62770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pic>
        <p:nvPicPr>
          <p:cNvPr id="3074" name="Picture 2" descr="http://media.curse.com/Curse.Core.CurseImageFileViewer/CommunityServer/Components/UserFiles/00/00/45/07/29/Drunk%20in%20Gutter.jpg-400x300.jpg"/>
          <p:cNvPicPr>
            <a:picLocks noChangeAspect="1" noChangeArrowheads="1"/>
          </p:cNvPicPr>
          <p:nvPr/>
        </p:nvPicPr>
        <p:blipFill rotWithShape="1">
          <a:blip r:embed="rId3">
            <a:extLst>
              <a:ext uri="{28A0092B-C50C-407E-A947-70E740481C1C}">
                <a14:useLocalDpi xmlns:a14="http://schemas.microsoft.com/office/drawing/2010/main" val="0"/>
              </a:ext>
            </a:extLst>
          </a:blip>
          <a:srcRect l="6992" t="3262" r="3587" b="13812"/>
          <a:stretch/>
        </p:blipFill>
        <p:spPr bwMode="auto">
          <a:xfrm rot="379706">
            <a:off x="294386" y="844226"/>
            <a:ext cx="7303096" cy="507945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200400" y="990600"/>
            <a:ext cx="4953000" cy="1098826"/>
            <a:chOff x="2133600" y="2040095"/>
            <a:chExt cx="4953000" cy="1251226"/>
          </a:xfrm>
        </p:grpSpPr>
        <p:sp>
          <p:nvSpPr>
            <p:cNvPr id="5" name="Rounded Rectangle 4"/>
            <p:cNvSpPr/>
            <p:nvPr/>
          </p:nvSpPr>
          <p:spPr>
            <a:xfrm>
              <a:off x="2133600" y="2040095"/>
              <a:ext cx="4953000" cy="1251226"/>
            </a:xfrm>
            <a:prstGeom prst="roundRect">
              <a:avLst>
                <a:gd name="adj" fmla="val 10867"/>
              </a:avLst>
            </a:prstGeom>
            <a:solidFill>
              <a:srgbClr val="C5180B">
                <a:alpha val="80000"/>
              </a:srgbClr>
            </a:solidFill>
            <a:scene3d>
              <a:camera prst="orthographicFront"/>
              <a:lightRig rig="threePt" dir="t"/>
            </a:scene3d>
            <a:sp3d extrusionH="76200" contourW="12700" prstMaterial="plastic">
              <a:bevelT w="139700" prst="relaxedInset"/>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17650" y="2300630"/>
              <a:ext cx="4252686" cy="637405"/>
            </a:xfrm>
            <a:prstGeom prst="rect">
              <a:avLst/>
            </a:prstGeom>
            <a:noFill/>
          </p:spPr>
          <p:txBody>
            <a:bodyPr wrap="square" rtlCol="0" anchor="ctr" anchorCtr="0">
              <a:prstTxWarp prst="textPlain">
                <a:avLst/>
              </a:prstTxWarp>
              <a:spAutoFit/>
            </a:bodyPr>
            <a:lstStyle/>
            <a:p>
              <a:pPr algn="ctr"/>
              <a:r>
                <a:rPr lang="en-US" sz="3200" b="1" dirty="0" smtClean="0">
                  <a:ln>
                    <a:solidFill>
                      <a:schemeClr val="bg1"/>
                    </a:solidFill>
                  </a:ln>
                  <a:solidFill>
                    <a:schemeClr val="accent1">
                      <a:lumMod val="75000"/>
                    </a:schemeClr>
                  </a:solidFill>
                  <a:effectLst>
                    <a:outerShdw blurRad="12700" dist="76200" dir="2700000" algn="tl">
                      <a:schemeClr val="bg1">
                        <a:alpha val="71000"/>
                      </a:schemeClr>
                    </a:outerShdw>
                  </a:effectLst>
                  <a:latin typeface="+mj-lt"/>
                  <a:cs typeface="Arial" pitchFamily="34" charset="0"/>
                </a:rPr>
                <a:t>FOR ALL YOU DO …</a:t>
              </a:r>
              <a:endParaRPr lang="en-US" sz="3200" b="1" dirty="0">
                <a:ln>
                  <a:solidFill>
                    <a:schemeClr val="bg1"/>
                  </a:solidFill>
                </a:ln>
                <a:solidFill>
                  <a:schemeClr val="accent1">
                    <a:lumMod val="75000"/>
                  </a:schemeClr>
                </a:solidFill>
                <a:effectLst>
                  <a:outerShdw blurRad="12700" dist="76200" dir="2700000" algn="tl">
                    <a:schemeClr val="bg1">
                      <a:alpha val="71000"/>
                    </a:schemeClr>
                  </a:outerShdw>
                </a:effectLst>
                <a:latin typeface="+mj-lt"/>
                <a:cs typeface="Arial" pitchFamily="34" charset="0"/>
              </a:endParaRPr>
            </a:p>
          </p:txBody>
        </p:sp>
      </p:grpSp>
      <p:grpSp>
        <p:nvGrpSpPr>
          <p:cNvPr id="8" name="Group 7"/>
          <p:cNvGrpSpPr/>
          <p:nvPr/>
        </p:nvGrpSpPr>
        <p:grpSpPr>
          <a:xfrm>
            <a:off x="355627" y="4911436"/>
            <a:ext cx="5329740" cy="1108364"/>
            <a:chOff x="2133600" y="2040095"/>
            <a:chExt cx="4953000" cy="1251226"/>
          </a:xfrm>
        </p:grpSpPr>
        <p:sp>
          <p:nvSpPr>
            <p:cNvPr id="9" name="Rounded Rectangle 8"/>
            <p:cNvSpPr/>
            <p:nvPr/>
          </p:nvSpPr>
          <p:spPr>
            <a:xfrm>
              <a:off x="2133600" y="2040095"/>
              <a:ext cx="4953000" cy="1251226"/>
            </a:xfrm>
            <a:prstGeom prst="roundRect">
              <a:avLst>
                <a:gd name="adj" fmla="val 10867"/>
              </a:avLst>
            </a:prstGeom>
            <a:solidFill>
              <a:srgbClr val="C5180B">
                <a:alpha val="80000"/>
              </a:srgbClr>
            </a:solidFill>
            <a:scene3d>
              <a:camera prst="orthographicFront"/>
              <a:lightRig rig="threePt" dir="t"/>
            </a:scene3d>
            <a:sp3d extrusionH="76200" contourW="12700" prstMaterial="plastic">
              <a:bevelT w="139700" prst="relaxedInset"/>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17650" y="2300630"/>
              <a:ext cx="4252686" cy="637405"/>
            </a:xfrm>
            <a:prstGeom prst="rect">
              <a:avLst/>
            </a:prstGeom>
            <a:noFill/>
          </p:spPr>
          <p:txBody>
            <a:bodyPr wrap="square" rtlCol="0" anchor="ctr" anchorCtr="0">
              <a:prstTxWarp prst="textPlain">
                <a:avLst/>
              </a:prstTxWarp>
              <a:spAutoFit/>
            </a:bodyPr>
            <a:lstStyle/>
            <a:p>
              <a:pPr algn="ctr"/>
              <a:r>
                <a:rPr lang="en-US" sz="3200" b="1" dirty="0" smtClean="0">
                  <a:ln>
                    <a:solidFill>
                      <a:schemeClr val="bg1"/>
                    </a:solidFill>
                  </a:ln>
                  <a:solidFill>
                    <a:schemeClr val="accent1">
                      <a:lumMod val="75000"/>
                    </a:schemeClr>
                  </a:solidFill>
                  <a:effectLst>
                    <a:outerShdw blurRad="12700" dist="76200" dir="2700000" algn="tl">
                      <a:schemeClr val="bg1">
                        <a:alpha val="71000"/>
                      </a:schemeClr>
                    </a:outerShdw>
                  </a:effectLst>
                  <a:latin typeface="+mj-lt"/>
                  <a:cs typeface="Arial" pitchFamily="34" charset="0"/>
                </a:rPr>
                <a:t>THIS BUD'S FOR YOU</a:t>
              </a:r>
              <a:endParaRPr lang="en-US" sz="3200" b="1" dirty="0">
                <a:ln>
                  <a:solidFill>
                    <a:schemeClr val="bg1"/>
                  </a:solidFill>
                </a:ln>
                <a:solidFill>
                  <a:schemeClr val="accent1">
                    <a:lumMod val="75000"/>
                  </a:schemeClr>
                </a:solidFill>
                <a:effectLst>
                  <a:outerShdw blurRad="12700" dist="76200" dir="2700000" algn="tl">
                    <a:schemeClr val="bg1">
                      <a:alpha val="71000"/>
                    </a:schemeClr>
                  </a:outerShdw>
                </a:effectLst>
                <a:latin typeface="+mj-lt"/>
                <a:cs typeface="Arial" pitchFamily="34" charset="0"/>
              </a:endParaRPr>
            </a:p>
          </p:txBody>
        </p:sp>
      </p:grpSp>
    </p:spTree>
    <p:extLst>
      <p:ext uri="{BB962C8B-B14F-4D97-AF65-F5344CB8AC3E}">
        <p14:creationId xmlns:p14="http://schemas.microsoft.com/office/powerpoint/2010/main" val="330418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style.rotation</p:attrName>
                                        </p:attrNameLst>
                                      </p:cBhvr>
                                      <p:tavLst>
                                        <p:tav tm="0">
                                          <p:val>
                                            <p:fltVal val="720"/>
                                          </p:val>
                                        </p:tav>
                                        <p:tav tm="100000">
                                          <p:val>
                                            <p:fltVal val="0"/>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ppt_w</p:attrName>
                                        </p:attrNameLst>
                                      </p:cBhvr>
                                      <p:tavLst>
                                        <p:tav tm="0">
                                          <p:val>
                                            <p:fltVal val="0"/>
                                          </p:val>
                                        </p:tav>
                                        <p:tav tm="100000">
                                          <p:val>
                                            <p:strVal val="#ppt_w"/>
                                          </p:val>
                                        </p:tav>
                                      </p:tavLst>
                                    </p:anim>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fltVal val="0"/>
                                          </p:val>
                                        </p:tav>
                                        <p:tav tm="100000">
                                          <p:val>
                                            <p:strVal val="#ppt_h"/>
                                          </p:val>
                                        </p:tav>
                                      </p:tavLst>
                                    </p:anim>
                                    <p:animEffect transition="in" filter="fade">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2062103"/>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A. W. Pink ~ </a:t>
            </a:r>
            <a:r>
              <a:rPr lang="en-US" sz="3200" b="1" dirty="0">
                <a:effectLst>
                  <a:outerShdw blurRad="38100" dist="38100" dir="2700000" algn="tl">
                    <a:srgbClr val="000000">
                      <a:alpha val="43137"/>
                    </a:srgbClr>
                  </a:outerShdw>
                </a:effectLst>
              </a:rPr>
              <a:t>"An ineffably holy God, who has the utmost abhorrence of sin, was never invented by any of Adam's descendants</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55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79314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pPr algn="ctr"/>
            <a:r>
              <a:rPr lang="en-US" sz="3200" b="1" dirty="0">
                <a:solidFill>
                  <a:srgbClr val="FFFF00"/>
                </a:solidFill>
                <a:effectLst>
                  <a:outerShdw blurRad="38100" dist="38100" dir="2700000" algn="tl">
                    <a:srgbClr val="000000">
                      <a:alpha val="43137"/>
                    </a:srgbClr>
                  </a:outerShdw>
                </a:effectLst>
              </a:rPr>
              <a:t>Feeling Faith and Fact</a:t>
            </a:r>
          </a:p>
        </p:txBody>
      </p:sp>
      <p:sp>
        <p:nvSpPr>
          <p:cNvPr id="5" name="TextBox 4"/>
          <p:cNvSpPr txBox="1"/>
          <p:nvPr/>
        </p:nvSpPr>
        <p:spPr>
          <a:xfrm>
            <a:off x="457200" y="1458111"/>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Three men were walking on a wall,</a:t>
            </a:r>
          </a:p>
        </p:txBody>
      </p:sp>
      <p:sp>
        <p:nvSpPr>
          <p:cNvPr id="6" name="TextBox 5"/>
          <p:cNvSpPr txBox="1"/>
          <p:nvPr/>
        </p:nvSpPr>
        <p:spPr>
          <a:xfrm>
            <a:off x="457200" y="1997393"/>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Feeling, Faith, and Fact,</a:t>
            </a:r>
          </a:p>
        </p:txBody>
      </p:sp>
      <p:sp>
        <p:nvSpPr>
          <p:cNvPr id="7" name="TextBox 6"/>
          <p:cNvSpPr txBox="1"/>
          <p:nvPr/>
        </p:nvSpPr>
        <p:spPr>
          <a:xfrm>
            <a:off x="457200" y="2536675"/>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When Feeling got an awful fall,</a:t>
            </a:r>
          </a:p>
        </p:txBody>
      </p:sp>
      <p:sp>
        <p:nvSpPr>
          <p:cNvPr id="8" name="TextBox 7"/>
          <p:cNvSpPr txBox="1"/>
          <p:nvPr/>
        </p:nvSpPr>
        <p:spPr>
          <a:xfrm>
            <a:off x="457200" y="3075957"/>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And Faith was taken back</a:t>
            </a:r>
          </a:p>
        </p:txBody>
      </p:sp>
      <p:sp>
        <p:nvSpPr>
          <p:cNvPr id="9" name="TextBox 8"/>
          <p:cNvSpPr txBox="1"/>
          <p:nvPr/>
        </p:nvSpPr>
        <p:spPr>
          <a:xfrm>
            <a:off x="457200" y="3615239"/>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So close was Faith to Feeling,</a:t>
            </a:r>
          </a:p>
        </p:txBody>
      </p:sp>
      <p:sp>
        <p:nvSpPr>
          <p:cNvPr id="10" name="TextBox 9"/>
          <p:cNvSpPr txBox="1"/>
          <p:nvPr/>
        </p:nvSpPr>
        <p:spPr>
          <a:xfrm>
            <a:off x="457200" y="4154521"/>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He stumbled and fell too,</a:t>
            </a:r>
          </a:p>
        </p:txBody>
      </p:sp>
      <p:sp>
        <p:nvSpPr>
          <p:cNvPr id="11" name="TextBox 10"/>
          <p:cNvSpPr txBox="1"/>
          <p:nvPr/>
        </p:nvSpPr>
        <p:spPr>
          <a:xfrm>
            <a:off x="457200" y="4693803"/>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But Fact remained,</a:t>
            </a:r>
          </a:p>
        </p:txBody>
      </p:sp>
      <p:sp>
        <p:nvSpPr>
          <p:cNvPr id="12" name="TextBox 11"/>
          <p:cNvSpPr txBox="1"/>
          <p:nvPr/>
        </p:nvSpPr>
        <p:spPr>
          <a:xfrm>
            <a:off x="457200" y="5235453"/>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And pulled </a:t>
            </a:r>
            <a:r>
              <a:rPr lang="en-US" sz="3200" b="1" dirty="0" smtClean="0">
                <a:effectLst>
                  <a:outerShdw blurRad="38100" dist="38100" dir="2700000" algn="tl">
                    <a:srgbClr val="000000">
                      <a:alpha val="43137"/>
                    </a:srgbClr>
                  </a:outerShdw>
                </a:effectLst>
              </a:rPr>
              <a:t>Faith </a:t>
            </a:r>
            <a:r>
              <a:rPr lang="en-US" sz="3200" b="1" dirty="0">
                <a:effectLst>
                  <a:outerShdw blurRad="38100" dist="38100" dir="2700000" algn="tl">
                    <a:srgbClr val="000000">
                      <a:alpha val="43137"/>
                    </a:srgbClr>
                  </a:outerShdw>
                </a:effectLst>
              </a:rPr>
              <a:t>back,</a:t>
            </a:r>
          </a:p>
        </p:txBody>
      </p:sp>
      <p:sp>
        <p:nvSpPr>
          <p:cNvPr id="13" name="TextBox 12"/>
          <p:cNvSpPr txBox="1"/>
          <p:nvPr/>
        </p:nvSpPr>
        <p:spPr>
          <a:xfrm>
            <a:off x="457200" y="5777103"/>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And </a:t>
            </a:r>
            <a:r>
              <a:rPr lang="en-US" sz="3200" b="1" dirty="0" smtClean="0">
                <a:effectLst>
                  <a:outerShdw blurRad="38100" dist="38100" dir="2700000" algn="tl">
                    <a:srgbClr val="000000">
                      <a:alpha val="43137"/>
                    </a:srgbClr>
                  </a:outerShdw>
                </a:effectLst>
              </a:rPr>
              <a:t>Faith brought Feeling too.</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039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74801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7" name="Group 6"/>
          <p:cNvGrpSpPr/>
          <p:nvPr/>
        </p:nvGrpSpPr>
        <p:grpSpPr>
          <a:xfrm>
            <a:off x="1013460" y="1007745"/>
            <a:ext cx="6761480" cy="5071110"/>
            <a:chOff x="1013460" y="1007745"/>
            <a:chExt cx="6761480" cy="5071110"/>
          </a:xfrm>
          <a:effectLst>
            <a:outerShdw blurRad="165100" dist="711200" dir="2700000" algn="tl" rotWithShape="0">
              <a:prstClr val="black">
                <a:alpha val="50000"/>
              </a:prstClr>
            </a:outerShdw>
          </a:effectLst>
          <a:scene3d>
            <a:camera prst="perspectiveHeroicExtremeRightFacing" fov="3300000">
              <a:rot lat="21427740" lon="20387008" rev="293239"/>
            </a:camera>
            <a:lightRig rig="threePt" dir="t"/>
          </a:scene3d>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60" y="1007745"/>
              <a:ext cx="6761480" cy="5071110"/>
            </a:xfrm>
            <a:prstGeom prst="rect">
              <a:avLst/>
            </a:prstGeom>
          </p:spPr>
        </p:pic>
        <p:sp>
          <p:nvSpPr>
            <p:cNvPr id="5" name="TextBox 4"/>
            <p:cNvSpPr txBox="1"/>
            <p:nvPr/>
          </p:nvSpPr>
          <p:spPr>
            <a:xfrm>
              <a:off x="1295400" y="1918874"/>
              <a:ext cx="6172200" cy="3970318"/>
            </a:xfrm>
            <a:prstGeom prst="rect">
              <a:avLst/>
            </a:prstGeom>
            <a:noFill/>
          </p:spPr>
          <p:txBody>
            <a:bodyPr wrap="square" rtlCol="0">
              <a:spAutoFit/>
            </a:bodyPr>
            <a:lstStyle/>
            <a:p>
              <a:r>
                <a:rPr lang="en-US" sz="2800" b="1" dirty="0" smtClean="0">
                  <a:solidFill>
                    <a:srgbClr val="000000"/>
                  </a:solidFill>
                  <a:latin typeface="Caligula" pitchFamily="2" charset="0"/>
                  <a:cs typeface="Arial" pitchFamily="34" charset="0"/>
                </a:rPr>
                <a:t>Section 1. Neither slavery nor involuntary servitude, except as a punishment for crime whereof the party shall have been duly convicted, shall exist within the United States, or any place subject to their jurisdiction.</a:t>
              </a:r>
            </a:p>
            <a:p>
              <a:r>
                <a:rPr lang="en-US" sz="2800" b="1" dirty="0" smtClean="0">
                  <a:solidFill>
                    <a:srgbClr val="000000"/>
                  </a:solidFill>
                  <a:latin typeface="Caligula" pitchFamily="2" charset="0"/>
                  <a:cs typeface="Arial" pitchFamily="34" charset="0"/>
                </a:rPr>
                <a:t>Section 2. Congress shall have power to enforce this article by appropriate legislation.</a:t>
              </a:r>
              <a:endParaRPr lang="en-US" sz="2800" b="1" dirty="0">
                <a:solidFill>
                  <a:srgbClr val="000000"/>
                </a:solidFill>
                <a:latin typeface="Caligula" pitchFamily="2" charset="0"/>
                <a:cs typeface="Arial" pitchFamily="34" charset="0"/>
              </a:endParaRPr>
            </a:p>
          </p:txBody>
        </p:sp>
        <p:sp>
          <p:nvSpPr>
            <p:cNvPr id="6" name="TextBox 5"/>
            <p:cNvSpPr txBox="1"/>
            <p:nvPr/>
          </p:nvSpPr>
          <p:spPr>
            <a:xfrm>
              <a:off x="2590800" y="1187174"/>
              <a:ext cx="3733800" cy="707886"/>
            </a:xfrm>
            <a:prstGeom prst="rect">
              <a:avLst/>
            </a:prstGeom>
            <a:noFill/>
          </p:spPr>
          <p:txBody>
            <a:bodyPr wrap="square" rtlCol="0">
              <a:spAutoFit/>
            </a:bodyPr>
            <a:lstStyle/>
            <a:p>
              <a:pPr algn="ctr"/>
              <a:r>
                <a:rPr lang="en-US" sz="4000" b="1" dirty="0" smtClean="0">
                  <a:solidFill>
                    <a:srgbClr val="000000"/>
                  </a:solidFill>
                  <a:latin typeface="Caligula" pitchFamily="2" charset="0"/>
                  <a:cs typeface="Arial" pitchFamily="34" charset="0"/>
                </a:rPr>
                <a:t>13</a:t>
              </a:r>
              <a:r>
                <a:rPr lang="en-US" sz="4000" b="1" baseline="30000" dirty="0" smtClean="0">
                  <a:solidFill>
                    <a:srgbClr val="000000"/>
                  </a:solidFill>
                  <a:latin typeface="Caligula" pitchFamily="2" charset="0"/>
                  <a:cs typeface="Arial" pitchFamily="34" charset="0"/>
                </a:rPr>
                <a:t>th</a:t>
              </a:r>
              <a:r>
                <a:rPr lang="en-US" sz="4000" b="1" dirty="0" smtClean="0">
                  <a:solidFill>
                    <a:srgbClr val="000000"/>
                  </a:solidFill>
                  <a:latin typeface="Caligula" pitchFamily="2" charset="0"/>
                  <a:cs typeface="Arial" pitchFamily="34" charset="0"/>
                </a:rPr>
                <a:t> Amendment</a:t>
              </a:r>
              <a:endParaRPr lang="en-US" sz="4000" b="1" dirty="0">
                <a:solidFill>
                  <a:srgbClr val="000000"/>
                </a:solidFill>
                <a:latin typeface="Caligula" pitchFamily="2" charset="0"/>
                <a:cs typeface="Arial" pitchFamily="34" charset="0"/>
              </a:endParaRPr>
            </a:p>
          </p:txBody>
        </p:sp>
      </p:grpSp>
    </p:spTree>
    <p:extLst>
      <p:ext uri="{BB962C8B-B14F-4D97-AF65-F5344CB8AC3E}">
        <p14:creationId xmlns:p14="http://schemas.microsoft.com/office/powerpoint/2010/main" val="318077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99860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6246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pic>
        <p:nvPicPr>
          <p:cNvPr id="1030" name="Picture 6" descr="http://3.bp.blogspot.com/_FfetiF7C9vo/R21Lwk9FlGI/AAAAAAAAA4U/UoEKHn2_D-s/S600/1922+HENNEY+HEA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6933" y="1289066"/>
            <a:ext cx="8363445" cy="44362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6" name="Picture 12" descr="http://images.fineartamerica.com/images-medium-large/vintage-luxor-taxi-padre-art.jpg"/>
          <p:cNvPicPr>
            <a:picLocks noChangeAspect="1" noChangeArrowheads="1"/>
          </p:cNvPicPr>
          <p:nvPr/>
        </p:nvPicPr>
        <p:blipFill rotWithShape="1">
          <a:blip r:embed="rId4">
            <a:extLst>
              <a:ext uri="{28A0092B-C50C-407E-A947-70E740481C1C}">
                <a14:useLocalDpi xmlns:a14="http://schemas.microsoft.com/office/drawing/2010/main" val="0"/>
              </a:ext>
            </a:extLst>
          </a:blip>
          <a:srcRect r="2439" b="14069"/>
          <a:stretch/>
        </p:blipFill>
        <p:spPr bwMode="auto">
          <a:xfrm>
            <a:off x="376931" y="1289066"/>
            <a:ext cx="8363447" cy="443620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14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36"/>
                                        </p:tgtEl>
                                        <p:attrNameLst>
                                          <p:attrName>style.visibility</p:attrName>
                                        </p:attrNameLst>
                                      </p:cBhvr>
                                      <p:to>
                                        <p:strVal val="visible"/>
                                      </p:to>
                                    </p:set>
                                    <p:anim calcmode="lin" valueType="num">
                                      <p:cBhvr>
                                        <p:cTn id="7" dur="500" fill="hold"/>
                                        <p:tgtEl>
                                          <p:spTgt spid="1036"/>
                                        </p:tgtEl>
                                        <p:attrNameLst>
                                          <p:attrName>ppt_w</p:attrName>
                                        </p:attrNameLst>
                                      </p:cBhvr>
                                      <p:tavLst>
                                        <p:tav tm="0">
                                          <p:val>
                                            <p:fltVal val="0"/>
                                          </p:val>
                                        </p:tav>
                                        <p:tav tm="100000">
                                          <p:val>
                                            <p:strVal val="#ppt_w"/>
                                          </p:val>
                                        </p:tav>
                                      </p:tavLst>
                                    </p:anim>
                                    <p:anim calcmode="lin" valueType="num">
                                      <p:cBhvr>
                                        <p:cTn id="8" dur="500" fill="hold"/>
                                        <p:tgtEl>
                                          <p:spTgt spid="1036"/>
                                        </p:tgtEl>
                                        <p:attrNameLst>
                                          <p:attrName>ppt_h</p:attrName>
                                        </p:attrNameLst>
                                      </p:cBhvr>
                                      <p:tavLst>
                                        <p:tav tm="0">
                                          <p:val>
                                            <p:fltVal val="0"/>
                                          </p:val>
                                        </p:tav>
                                        <p:tav tm="100000">
                                          <p:val>
                                            <p:strVal val="#ppt_h"/>
                                          </p:val>
                                        </p:tav>
                                      </p:tavLst>
                                    </p:anim>
                                    <p:animEffect transition="in" filter="fade">
                                      <p:cBhvr>
                                        <p:cTn id="9" dur="500"/>
                                        <p:tgtEl>
                                          <p:spTgt spid="103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p:cTn id="13" dur="500" fill="hold"/>
                                        <p:tgtEl>
                                          <p:spTgt spid="1030"/>
                                        </p:tgtEl>
                                        <p:attrNameLst>
                                          <p:attrName>ppt_w</p:attrName>
                                        </p:attrNameLst>
                                      </p:cBhvr>
                                      <p:tavLst>
                                        <p:tav tm="0">
                                          <p:val>
                                            <p:fltVal val="0"/>
                                          </p:val>
                                        </p:tav>
                                        <p:tav tm="100000">
                                          <p:val>
                                            <p:strVal val="#ppt_w"/>
                                          </p:val>
                                        </p:tav>
                                      </p:tavLst>
                                    </p:anim>
                                    <p:anim calcmode="lin" valueType="num">
                                      <p:cBhvr>
                                        <p:cTn id="14" dur="500" fill="hold"/>
                                        <p:tgtEl>
                                          <p:spTgt spid="1030"/>
                                        </p:tgtEl>
                                        <p:attrNameLst>
                                          <p:attrName>ppt_h</p:attrName>
                                        </p:attrNameLst>
                                      </p:cBhvr>
                                      <p:tavLst>
                                        <p:tav tm="0">
                                          <p:val>
                                            <p:fltVal val="0"/>
                                          </p:val>
                                        </p:tav>
                                        <p:tav tm="100000">
                                          <p:val>
                                            <p:strVal val="#ppt_h"/>
                                          </p:val>
                                        </p:tav>
                                      </p:tavLst>
                                    </p:anim>
                                    <p:animEffect transition="in" filter="fade">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36"/>
                                        </p:tgtEl>
                                      </p:cBhvr>
                                    </p:animEffect>
                                    <p:set>
                                      <p:cBhvr>
                                        <p:cTn id="20" dur="1" fill="hold">
                                          <p:stCondLst>
                                            <p:cond delay="499"/>
                                          </p:stCondLst>
                                        </p:cTn>
                                        <p:tgtEl>
                                          <p:spTgt spid="1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82697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6" name="TextBox 5"/>
          <p:cNvSpPr txBox="1"/>
          <p:nvPr/>
        </p:nvSpPr>
        <p:spPr>
          <a:xfrm>
            <a:off x="457200" y="918829"/>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RECOGNIZE THE DATA (vv. 3-10)</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457200" y="1447800"/>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RECKON THE DEATH (vv. 11-12)</a:t>
            </a:r>
          </a:p>
        </p:txBody>
      </p:sp>
      <p:sp>
        <p:nvSpPr>
          <p:cNvPr id="8" name="TextBox 7"/>
          <p:cNvSpPr txBox="1"/>
          <p:nvPr/>
        </p:nvSpPr>
        <p:spPr>
          <a:xfrm>
            <a:off x="457200" y="1981200"/>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REMIT OUR DEVICES (vv. 13-23)</a:t>
            </a:r>
          </a:p>
        </p:txBody>
      </p:sp>
    </p:spTree>
    <p:extLst>
      <p:ext uri="{BB962C8B-B14F-4D97-AF65-F5344CB8AC3E}">
        <p14:creationId xmlns:p14="http://schemas.microsoft.com/office/powerpoint/2010/main" val="224712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grpId="1" nodeType="clickEffect">
                                  <p:stCondLst>
                                    <p:cond delay="0"/>
                                  </p:stCondLst>
                                  <p:childTnLst>
                                    <p:set>
                                      <p:cBhvr rctx="PPT">
                                        <p:cTn id="25" dur="indefinite"/>
                                        <p:tgtEl>
                                          <p:spTgt spid="6"/>
                                        </p:tgtEl>
                                        <p:attrNameLst>
                                          <p:attrName>style.opacity</p:attrName>
                                        </p:attrNameLst>
                                      </p:cBhvr>
                                      <p:to>
                                        <p:strVal val="0.5"/>
                                      </p:to>
                                    </p:set>
                                    <p:animEffect filter="image" prLst="opacity: 0.5">
                                      <p:cBhvr rctx="IE">
                                        <p:cTn id="26"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13224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Chap. 5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a:t>
            </a:r>
            <a:r>
              <a:rPr lang="en-US" sz="3200" b="1" dirty="0">
                <a:solidFill>
                  <a:srgbClr val="FFFF00"/>
                </a:solidFill>
                <a:effectLst>
                  <a:outerShdw blurRad="38100" dist="38100" dir="2700000" algn="tl">
                    <a:srgbClr val="000000">
                      <a:alpha val="43137"/>
                    </a:srgbClr>
                  </a:outerShdw>
                </a:effectLst>
              </a:rPr>
              <a:t>through Christ</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by faith</a:t>
            </a:r>
            <a:r>
              <a:rPr lang="en-US" sz="3200" b="1" dirty="0">
                <a:effectLst>
                  <a:outerShdw blurRad="38100" dist="38100" dir="2700000" algn="tl">
                    <a:srgbClr val="000000">
                      <a:alpha val="43137"/>
                    </a:srgbClr>
                  </a:outerShdw>
                </a:effectLst>
              </a:rPr>
              <a:t>, etc.)</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685800" y="1948542"/>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Chap</a:t>
            </a:r>
            <a:r>
              <a:rPr lang="en-US" sz="3200" b="1" dirty="0">
                <a:effectLst>
                  <a:outerShdw blurRad="38100" dist="38100" dir="2700000" algn="tl">
                    <a:srgbClr val="000000">
                      <a:alpha val="43137"/>
                    </a:srgbClr>
                  </a:outerShdw>
                </a:effectLst>
              </a:rPr>
              <a:t>. 6 ~ </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a:t>
            </a:r>
            <a:r>
              <a:rPr lang="en-US" sz="3200" b="1" dirty="0">
                <a:solidFill>
                  <a:srgbClr val="FFFF00"/>
                </a:solidFill>
                <a:effectLst>
                  <a:outerShdw blurRad="38100" dist="38100" dir="2700000" algn="tl">
                    <a:srgbClr val="000000">
                      <a:alpha val="43137"/>
                    </a:srgbClr>
                  </a:outerShdw>
                </a:effectLst>
              </a:rPr>
              <a:t>in Christ</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5" name="TextBox 4"/>
          <p:cNvSpPr txBox="1"/>
          <p:nvPr/>
        </p:nvSpPr>
        <p:spPr>
          <a:xfrm>
            <a:off x="457200" y="2507812"/>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Reckon</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logizomai</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to take an inventory, conclude, </a:t>
            </a:r>
            <a:r>
              <a:rPr lang="en-US" sz="3200" b="1" i="1" dirty="0" smtClean="0">
                <a:effectLst>
                  <a:outerShdw blurRad="38100" dist="38100" dir="2700000" algn="tl">
                    <a:srgbClr val="000000">
                      <a:alpha val="43137"/>
                    </a:srgbClr>
                  </a:outerShdw>
                </a:effectLst>
              </a:rPr>
              <a:t>compute</a:t>
            </a:r>
            <a:endParaRPr lang="en-US" sz="3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032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2"/>
                                        </p:tgtEl>
                                        <p:attrNameLst>
                                          <p:attrName>style.opacity</p:attrName>
                                        </p:attrNameLst>
                                      </p:cBhvr>
                                      <p:to>
                                        <p:strVal val="0.5"/>
                                      </p:to>
                                    </p:set>
                                    <p:animEffect filter="image" prLst="opacity: 0.5">
                                      <p:cBhvr rctx="IE">
                                        <p:cTn id="27" dur="indefinite"/>
                                        <p:tgtEl>
                                          <p:spTgt spid="2"/>
                                        </p:tgtEl>
                                      </p:cBhvr>
                                    </p:animEffect>
                                  </p:childTnLst>
                                </p:cTn>
                              </p:par>
                              <p:par>
                                <p:cTn id="28" presetID="9" presetClass="emph" presetSubtype="0" grpId="1" nodeType="withEffect">
                                  <p:stCondLst>
                                    <p:cond delay="0"/>
                                  </p:stCondLst>
                                  <p:childTnLst>
                                    <p:set>
                                      <p:cBhvr rctx="PPT">
                                        <p:cTn id="29" dur="indefinite"/>
                                        <p:tgtEl>
                                          <p:spTgt spid="36"/>
                                        </p:tgtEl>
                                        <p:attrNameLst>
                                          <p:attrName>style.opacity</p:attrName>
                                        </p:attrNameLst>
                                      </p:cBhvr>
                                      <p:to>
                                        <p:strVal val="0.5"/>
                                      </p:to>
                                    </p:set>
                                    <p:animEffect filter="image" prLst="opacity: 0.5">
                                      <p:cBhvr rctx="IE">
                                        <p:cTn id="30" dur="indefinite"/>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6" grpId="0"/>
      <p:bldP spid="36" grpId="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6:11-23</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69387"/>
          </a:xfrm>
          <a:prstGeom prst="rect">
            <a:avLst/>
          </a:prstGeom>
          <a:noFill/>
        </p:spPr>
        <p:txBody>
          <a:bodyPr wrap="square" rtlCol="0">
            <a:spAutoFit/>
          </a:bodyPr>
          <a:lstStyle/>
          <a:p>
            <a:r>
              <a:rPr lang="en-US" sz="3000" b="1" dirty="0">
                <a:solidFill>
                  <a:srgbClr val="FFFF00"/>
                </a:solidFill>
                <a:effectLst>
                  <a:outerShdw blurRad="38100" dist="38100" dir="2700000" algn="tl">
                    <a:srgbClr val="000000">
                      <a:alpha val="43137"/>
                    </a:srgbClr>
                  </a:outerShdw>
                </a:effectLst>
              </a:rPr>
              <a:t>1</a:t>
            </a:r>
            <a:r>
              <a:rPr lang="en-US" sz="3000" b="1" baseline="30000" dirty="0">
                <a:solidFill>
                  <a:srgbClr val="FFFF00"/>
                </a:solidFill>
                <a:effectLst>
                  <a:outerShdw blurRad="38100" dist="38100" dir="2700000" algn="tl">
                    <a:srgbClr val="000000">
                      <a:alpha val="43137"/>
                    </a:srgbClr>
                  </a:outerShdw>
                </a:effectLst>
              </a:rPr>
              <a:t>st</a:t>
            </a:r>
            <a:r>
              <a:rPr lang="en-US" sz="3000" b="1" dirty="0">
                <a:solidFill>
                  <a:srgbClr val="FFFF00"/>
                </a:solidFill>
                <a:effectLst>
                  <a:outerShdw blurRad="38100" dist="38100" dir="2700000" algn="tl">
                    <a:srgbClr val="000000">
                      <a:alpha val="43137"/>
                    </a:srgbClr>
                  </a:outerShdw>
                </a:effectLst>
              </a:rPr>
              <a:t> fact: </a:t>
            </a:r>
            <a:r>
              <a:rPr lang="en-US" sz="3000" b="1" dirty="0">
                <a:effectLst>
                  <a:outerShdw blurRad="38100" dist="38100" dir="2700000" algn="tl">
                    <a:srgbClr val="000000">
                      <a:alpha val="43137"/>
                    </a:srgbClr>
                  </a:outerShdw>
                </a:effectLst>
              </a:rPr>
              <a:t>We are identified into Jesus death</a:t>
            </a:r>
            <a:endParaRPr lang="en-US" sz="3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457200" y="1418772"/>
            <a:ext cx="8229600" cy="1015663"/>
          </a:xfrm>
          <a:prstGeom prst="rect">
            <a:avLst/>
          </a:prstGeom>
          <a:noFill/>
        </p:spPr>
        <p:txBody>
          <a:bodyPr wrap="square" rtlCol="0">
            <a:spAutoFit/>
          </a:bodyPr>
          <a:lstStyle/>
          <a:p>
            <a:r>
              <a:rPr lang="en-US" sz="3000" b="1" dirty="0">
                <a:solidFill>
                  <a:srgbClr val="FFFF00"/>
                </a:solidFill>
                <a:effectLst>
                  <a:outerShdw blurRad="38100" dist="38100" dir="2700000" algn="tl">
                    <a:srgbClr val="000000">
                      <a:alpha val="43137"/>
                    </a:srgbClr>
                  </a:outerShdw>
                </a:effectLst>
              </a:rPr>
              <a:t>2</a:t>
            </a:r>
            <a:r>
              <a:rPr lang="en-US" sz="3000" b="1" baseline="30000" dirty="0">
                <a:solidFill>
                  <a:srgbClr val="FFFF00"/>
                </a:solidFill>
                <a:effectLst>
                  <a:outerShdw blurRad="38100" dist="38100" dir="2700000" algn="tl">
                    <a:srgbClr val="000000">
                      <a:alpha val="43137"/>
                    </a:srgbClr>
                  </a:outerShdw>
                </a:effectLst>
              </a:rPr>
              <a:t>nd</a:t>
            </a:r>
            <a:r>
              <a:rPr lang="en-US" sz="3000" b="1" dirty="0">
                <a:solidFill>
                  <a:srgbClr val="FFFF00"/>
                </a:solidFill>
                <a:effectLst>
                  <a:outerShdw blurRad="38100" dist="38100" dir="2700000" algn="tl">
                    <a:srgbClr val="000000">
                      <a:alpha val="43137"/>
                    </a:srgbClr>
                  </a:outerShdw>
                </a:effectLst>
              </a:rPr>
              <a:t> fact: </a:t>
            </a:r>
            <a:r>
              <a:rPr lang="en-US" sz="3000" b="1" dirty="0">
                <a:effectLst>
                  <a:outerShdw blurRad="38100" dist="38100" dir="2700000" algn="tl">
                    <a:srgbClr val="000000">
                      <a:alpha val="43137"/>
                    </a:srgbClr>
                  </a:outerShdw>
                </a:effectLst>
              </a:rPr>
              <a:t>This identification allows me to be "grafted" into Him </a:t>
            </a:r>
          </a:p>
        </p:txBody>
      </p:sp>
      <p:sp>
        <p:nvSpPr>
          <p:cNvPr id="6" name="TextBox 5"/>
          <p:cNvSpPr txBox="1"/>
          <p:nvPr/>
        </p:nvSpPr>
        <p:spPr>
          <a:xfrm>
            <a:off x="457200" y="2373556"/>
            <a:ext cx="8229600" cy="553998"/>
          </a:xfrm>
          <a:prstGeom prst="rect">
            <a:avLst/>
          </a:prstGeom>
          <a:noFill/>
        </p:spPr>
        <p:txBody>
          <a:bodyPr wrap="square" rtlCol="0">
            <a:spAutoFit/>
          </a:bodyPr>
          <a:lstStyle/>
          <a:p>
            <a:r>
              <a:rPr lang="en-US" sz="3000" b="1" dirty="0">
                <a:solidFill>
                  <a:srgbClr val="FFFF00"/>
                </a:solidFill>
                <a:effectLst>
                  <a:outerShdw blurRad="38100" dist="38100" dir="2700000" algn="tl">
                    <a:srgbClr val="000000">
                      <a:alpha val="43137"/>
                    </a:srgbClr>
                  </a:outerShdw>
                </a:effectLst>
              </a:rPr>
              <a:t>3</a:t>
            </a:r>
            <a:r>
              <a:rPr lang="en-US" sz="3000" b="1" baseline="30000" dirty="0">
                <a:solidFill>
                  <a:srgbClr val="FFFF00"/>
                </a:solidFill>
                <a:effectLst>
                  <a:outerShdw blurRad="38100" dist="38100" dir="2700000" algn="tl">
                    <a:srgbClr val="000000">
                      <a:alpha val="43137"/>
                    </a:srgbClr>
                  </a:outerShdw>
                </a:effectLst>
              </a:rPr>
              <a:t>rd</a:t>
            </a:r>
            <a:r>
              <a:rPr lang="en-US" sz="3000" b="1" dirty="0">
                <a:solidFill>
                  <a:srgbClr val="FFFF00"/>
                </a:solidFill>
                <a:effectLst>
                  <a:outerShdw blurRad="38100" dist="38100" dir="2700000" algn="tl">
                    <a:srgbClr val="000000">
                      <a:alpha val="43137"/>
                    </a:srgbClr>
                  </a:outerShdw>
                </a:effectLst>
              </a:rPr>
              <a:t> fact: </a:t>
            </a:r>
            <a:r>
              <a:rPr lang="en-US" sz="3000" b="1" dirty="0">
                <a:effectLst>
                  <a:outerShdw blurRad="38100" dist="38100" dir="2700000" algn="tl">
                    <a:srgbClr val="000000">
                      <a:alpha val="43137"/>
                    </a:srgbClr>
                  </a:outerShdw>
                </a:effectLst>
              </a:rPr>
              <a:t>This engrafting is past tense</a:t>
            </a:r>
          </a:p>
        </p:txBody>
      </p:sp>
      <p:sp>
        <p:nvSpPr>
          <p:cNvPr id="7" name="TextBox 6"/>
          <p:cNvSpPr txBox="1"/>
          <p:nvPr/>
        </p:nvSpPr>
        <p:spPr>
          <a:xfrm>
            <a:off x="460829" y="2885761"/>
            <a:ext cx="8229600" cy="1015663"/>
          </a:xfrm>
          <a:prstGeom prst="rect">
            <a:avLst/>
          </a:prstGeom>
          <a:noFill/>
        </p:spPr>
        <p:txBody>
          <a:bodyPr wrap="square" rtlCol="0">
            <a:spAutoFit/>
          </a:bodyPr>
          <a:lstStyle/>
          <a:p>
            <a:r>
              <a:rPr lang="en-US" sz="3000" b="1" dirty="0">
                <a:solidFill>
                  <a:srgbClr val="FFFF00"/>
                </a:solidFill>
                <a:effectLst>
                  <a:outerShdw blurRad="38100" dist="38100" dir="2700000" algn="tl">
                    <a:srgbClr val="000000">
                      <a:alpha val="43137"/>
                    </a:srgbClr>
                  </a:outerShdw>
                </a:effectLst>
              </a:rPr>
              <a:t>4</a:t>
            </a:r>
            <a:r>
              <a:rPr lang="en-US" sz="3000" b="1" baseline="30000" dirty="0">
                <a:solidFill>
                  <a:srgbClr val="FFFF00"/>
                </a:solidFill>
                <a:effectLst>
                  <a:outerShdw blurRad="38100" dist="38100" dir="2700000" algn="tl">
                    <a:srgbClr val="000000">
                      <a:alpha val="43137"/>
                    </a:srgbClr>
                  </a:outerShdw>
                </a:effectLst>
              </a:rPr>
              <a:t>th</a:t>
            </a:r>
            <a:r>
              <a:rPr lang="en-US" sz="3000" b="1" dirty="0">
                <a:solidFill>
                  <a:srgbClr val="FFFF00"/>
                </a:solidFill>
                <a:effectLst>
                  <a:outerShdw blurRad="38100" dist="38100" dir="2700000" algn="tl">
                    <a:srgbClr val="000000">
                      <a:alpha val="43137"/>
                    </a:srgbClr>
                  </a:outerShdw>
                </a:effectLst>
              </a:rPr>
              <a:t> fact: </a:t>
            </a:r>
            <a:r>
              <a:rPr lang="en-US" sz="3000" b="1" dirty="0">
                <a:effectLst>
                  <a:outerShdw blurRad="38100" dist="38100" dir="2700000" algn="tl">
                    <a:srgbClr val="000000">
                      <a:alpha val="43137"/>
                    </a:srgbClr>
                  </a:outerShdw>
                </a:effectLst>
              </a:rPr>
              <a:t>This past tense death renders my "old man" "inactive"</a:t>
            </a:r>
          </a:p>
        </p:txBody>
      </p:sp>
      <p:sp>
        <p:nvSpPr>
          <p:cNvPr id="8" name="TextBox 7"/>
          <p:cNvSpPr txBox="1"/>
          <p:nvPr/>
        </p:nvSpPr>
        <p:spPr>
          <a:xfrm>
            <a:off x="457200" y="3843130"/>
            <a:ext cx="8229600" cy="553998"/>
          </a:xfrm>
          <a:prstGeom prst="rect">
            <a:avLst/>
          </a:prstGeom>
          <a:noFill/>
        </p:spPr>
        <p:txBody>
          <a:bodyPr wrap="square" rtlCol="0">
            <a:spAutoFit/>
          </a:bodyPr>
          <a:lstStyle/>
          <a:p>
            <a:r>
              <a:rPr lang="en-US" sz="3000" b="1" dirty="0">
                <a:solidFill>
                  <a:srgbClr val="FFFF00"/>
                </a:solidFill>
                <a:effectLst>
                  <a:outerShdw blurRad="38100" dist="38100" dir="2700000" algn="tl">
                    <a:srgbClr val="000000">
                      <a:alpha val="43137"/>
                    </a:srgbClr>
                  </a:outerShdw>
                </a:effectLst>
              </a:rPr>
              <a:t>5</a:t>
            </a:r>
            <a:r>
              <a:rPr lang="en-US" sz="3000" b="1" baseline="30000" dirty="0">
                <a:solidFill>
                  <a:srgbClr val="FFFF00"/>
                </a:solidFill>
                <a:effectLst>
                  <a:outerShdw blurRad="38100" dist="38100" dir="2700000" algn="tl">
                    <a:srgbClr val="000000">
                      <a:alpha val="43137"/>
                    </a:srgbClr>
                  </a:outerShdw>
                </a:effectLst>
              </a:rPr>
              <a:t>th</a:t>
            </a:r>
            <a:r>
              <a:rPr lang="en-US" sz="3000" b="1" dirty="0">
                <a:solidFill>
                  <a:srgbClr val="FFFF00"/>
                </a:solidFill>
                <a:effectLst>
                  <a:outerShdw blurRad="38100" dist="38100" dir="2700000" algn="tl">
                    <a:srgbClr val="000000">
                      <a:alpha val="43137"/>
                    </a:srgbClr>
                  </a:outerShdw>
                </a:effectLst>
              </a:rPr>
              <a:t> fact: </a:t>
            </a:r>
            <a:r>
              <a:rPr lang="en-US" sz="3000" b="1" dirty="0">
                <a:effectLst>
                  <a:outerShdw blurRad="38100" dist="38100" dir="2700000" algn="tl">
                    <a:srgbClr val="000000">
                      <a:alpha val="43137"/>
                    </a:srgbClr>
                  </a:outerShdw>
                </a:effectLst>
              </a:rPr>
              <a:t>My inactive old man is free from sin</a:t>
            </a:r>
          </a:p>
        </p:txBody>
      </p:sp>
      <p:sp>
        <p:nvSpPr>
          <p:cNvPr id="9" name="TextBox 8"/>
          <p:cNvSpPr txBox="1"/>
          <p:nvPr/>
        </p:nvSpPr>
        <p:spPr>
          <a:xfrm>
            <a:off x="453571" y="4361544"/>
            <a:ext cx="8229600" cy="1015663"/>
          </a:xfrm>
          <a:prstGeom prst="rect">
            <a:avLst/>
          </a:prstGeom>
          <a:noFill/>
        </p:spPr>
        <p:txBody>
          <a:bodyPr wrap="square" rtlCol="0">
            <a:spAutoFit/>
          </a:bodyPr>
          <a:lstStyle/>
          <a:p>
            <a:r>
              <a:rPr lang="en-US" sz="3000" b="1" dirty="0">
                <a:solidFill>
                  <a:srgbClr val="FFFF00"/>
                </a:solidFill>
                <a:effectLst>
                  <a:outerShdw blurRad="38100" dist="38100" dir="2700000" algn="tl">
                    <a:srgbClr val="000000">
                      <a:alpha val="43137"/>
                    </a:srgbClr>
                  </a:outerShdw>
                </a:effectLst>
              </a:rPr>
              <a:t>6</a:t>
            </a:r>
            <a:r>
              <a:rPr lang="en-US" sz="3000" b="1" baseline="30000" dirty="0">
                <a:solidFill>
                  <a:srgbClr val="FFFF00"/>
                </a:solidFill>
                <a:effectLst>
                  <a:outerShdw blurRad="38100" dist="38100" dir="2700000" algn="tl">
                    <a:srgbClr val="000000">
                      <a:alpha val="43137"/>
                    </a:srgbClr>
                  </a:outerShdw>
                </a:effectLst>
              </a:rPr>
              <a:t>th</a:t>
            </a:r>
            <a:r>
              <a:rPr lang="en-US" sz="3000" b="1" dirty="0">
                <a:solidFill>
                  <a:srgbClr val="FFFF00"/>
                </a:solidFill>
                <a:effectLst>
                  <a:outerShdw blurRad="38100" dist="38100" dir="2700000" algn="tl">
                    <a:srgbClr val="000000">
                      <a:alpha val="43137"/>
                    </a:srgbClr>
                  </a:outerShdw>
                </a:effectLst>
              </a:rPr>
              <a:t> fact: </a:t>
            </a:r>
            <a:r>
              <a:rPr lang="en-US" sz="3000" b="1" dirty="0">
                <a:effectLst>
                  <a:outerShdw blurRad="38100" dist="38100" dir="2700000" algn="tl">
                    <a:srgbClr val="000000">
                      <a:alpha val="43137"/>
                    </a:srgbClr>
                  </a:outerShdw>
                </a:effectLst>
              </a:rPr>
              <a:t>My identification with Jesus brings me life</a:t>
            </a:r>
          </a:p>
        </p:txBody>
      </p:sp>
    </p:spTree>
    <p:extLst>
      <p:ext uri="{BB962C8B-B14F-4D97-AF65-F5344CB8AC3E}">
        <p14:creationId xmlns:p14="http://schemas.microsoft.com/office/powerpoint/2010/main" val="46503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theme/theme1.xml><?xml version="1.0" encoding="utf-8"?>
<a:theme xmlns:a="http://schemas.openxmlformats.org/drawingml/2006/main" name="Romans">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Romans</Template>
  <TotalTime>2006</TotalTime>
  <Words>526</Words>
  <Application>Microsoft Office PowerPoint</Application>
  <PresentationFormat>On-screen Show (4:3)</PresentationFormat>
  <Paragraphs>60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Times New Roman</vt:lpstr>
      <vt:lpstr>Castellar</vt:lpstr>
      <vt:lpstr>Caligula</vt:lpstr>
      <vt:lpstr>Romans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18</cp:revision>
  <dcterms:created xsi:type="dcterms:W3CDTF">2013-11-14T16:34:01Z</dcterms:created>
  <dcterms:modified xsi:type="dcterms:W3CDTF">2013-11-18T16:40:28Z</dcterms:modified>
</cp:coreProperties>
</file>