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5" r:id="rId5"/>
    <p:sldId id="263" r:id="rId6"/>
    <p:sldId id="276" r:id="rId7"/>
    <p:sldId id="267" r:id="rId8"/>
    <p:sldId id="259" r:id="rId9"/>
    <p:sldId id="277" r:id="rId10"/>
    <p:sldId id="268" r:id="rId11"/>
    <p:sldId id="269" r:id="rId12"/>
    <p:sldId id="272" r:id="rId13"/>
    <p:sldId id="273" r:id="rId14"/>
    <p:sldId id="270" r:id="rId15"/>
    <p:sldId id="271" r:id="rId16"/>
    <p:sldId id="274" r:id="rId17"/>
    <p:sldId id="275" r:id="rId18"/>
    <p:sldId id="266" r:id="rId19"/>
    <p:sldId id="260" r:id="rId20"/>
    <p:sldId id="261"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66" y="-936"/>
      </p:cViewPr>
      <p:guideLst>
        <p:guide orient="horz" pos="2160"/>
        <p:guide pos="2880"/>
      </p:guideLst>
    </p:cSldViewPr>
  </p:slideViewPr>
  <p:notesTextViewPr>
    <p:cViewPr>
      <p:scale>
        <a:sx n="1" d="1"/>
        <a:sy n="1" d="1"/>
      </p:scale>
      <p:origin x="0" y="0"/>
    </p:cViewPr>
  </p:notesTextViewPr>
  <p:sorterViewPr>
    <p:cViewPr>
      <p:scale>
        <a:sx n="100" d="100"/>
        <a:sy n="100" d="100"/>
      </p:scale>
      <p:origin x="0" y="3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6 . 5 – 1 7</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524315"/>
          </a:xfrm>
          <a:prstGeom prst="rect">
            <a:avLst/>
          </a:prstGeom>
          <a:noFill/>
        </p:spPr>
        <p:txBody>
          <a:bodyPr wrap="square" rtlCol="0">
            <a:spAutoFit/>
          </a:bodyPr>
          <a:lstStyle/>
          <a:p>
            <a:r>
              <a:rPr lang="en-US" sz="3200" dirty="0"/>
              <a:t>1 Thess. </a:t>
            </a:r>
            <a:r>
              <a:rPr lang="en-US" sz="3200" dirty="0" smtClean="0"/>
              <a:t>4.16-17 </a:t>
            </a:r>
            <a:r>
              <a:rPr lang="en-US" sz="3200" dirty="0"/>
              <a:t>~ </a:t>
            </a:r>
            <a:r>
              <a:rPr lang="en-US" sz="3200" baseline="30000" dirty="0"/>
              <a:t>16</a:t>
            </a:r>
            <a:r>
              <a:rPr lang="en-US" sz="3200" dirty="0"/>
              <a:t> </a:t>
            </a:r>
            <a:r>
              <a:rPr lang="en-US" sz="3200" dirty="0">
                <a:solidFill>
                  <a:srgbClr val="FFC000"/>
                </a:solidFill>
              </a:rPr>
              <a:t>For the Lord Himself will descend from heaven with a shout, with the voice of an archangel, and with the trumpet of God. And the dead in Christ will rise first. </a:t>
            </a:r>
            <a:r>
              <a:rPr lang="en-US" sz="3200" baseline="30000" dirty="0"/>
              <a:t>17</a:t>
            </a:r>
            <a:r>
              <a:rPr lang="en-US" sz="3200" dirty="0"/>
              <a:t> </a:t>
            </a:r>
            <a:r>
              <a:rPr lang="en-US" sz="3200" dirty="0">
                <a:solidFill>
                  <a:srgbClr val="FFC000"/>
                </a:solidFill>
              </a:rPr>
              <a:t>Then we who are alive and remain shall be caught up together with them in the clouds to meet the Lord in the air. And thus we shall always be with the Lord.</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70388476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15208894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Lord</a:t>
            </a:r>
            <a:r>
              <a:rPr lang="en-US" sz="3200" dirty="0"/>
              <a:t> ~ not </a:t>
            </a:r>
            <a:r>
              <a:rPr lang="en-US" sz="3200" b="1" i="1" dirty="0" err="1">
                <a:solidFill>
                  <a:srgbClr val="FFC000"/>
                </a:solidFill>
                <a:latin typeface="Times New Roman" pitchFamily="18" charset="0"/>
                <a:cs typeface="Times New Roman" pitchFamily="18" charset="0"/>
              </a:rPr>
              <a:t>kurios</a:t>
            </a:r>
            <a:r>
              <a:rPr lang="en-US" sz="3200" dirty="0"/>
              <a:t> but </a:t>
            </a:r>
            <a:r>
              <a:rPr lang="en-US" sz="3200" b="1" i="1" dirty="0" err="1">
                <a:solidFill>
                  <a:srgbClr val="FFC000"/>
                </a:solidFill>
                <a:latin typeface="Times New Roman" pitchFamily="18" charset="0"/>
                <a:cs typeface="Times New Roman" pitchFamily="18" charset="0"/>
              </a:rPr>
              <a:t>despotēs</a:t>
            </a:r>
            <a:r>
              <a:rPr lang="en-US" sz="3200" b="1" dirty="0">
                <a:solidFill>
                  <a:srgbClr val="FFC000"/>
                </a:solidFill>
                <a:latin typeface="Times New Roman" pitchFamily="18" charset="0"/>
                <a:cs typeface="Times New Roman" pitchFamily="18" charset="0"/>
              </a:rPr>
              <a:t> </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2929247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01779968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t>Matt. </a:t>
            </a:r>
            <a:r>
              <a:rPr lang="en-US" sz="3200" dirty="0" smtClean="0"/>
              <a:t>24.9 </a:t>
            </a:r>
            <a:r>
              <a:rPr lang="en-US" sz="3200" dirty="0"/>
              <a:t>~ </a:t>
            </a:r>
            <a:r>
              <a:rPr lang="en-US" sz="3200" dirty="0">
                <a:solidFill>
                  <a:srgbClr val="FFC000"/>
                </a:solidFill>
              </a:rPr>
              <a:t>Then they will deliver you up to tribulation and kill you, and you will be hated by all nations for My name's sake.</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32868807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4196055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Matt</a:t>
            </a:r>
            <a:r>
              <a:rPr lang="en-US" sz="3200" dirty="0" smtClean="0"/>
              <a:t>. 4.8c </a:t>
            </a:r>
            <a:r>
              <a:rPr lang="en-US" sz="3200" dirty="0"/>
              <a:t>~ </a:t>
            </a:r>
            <a:r>
              <a:rPr lang="en-US" sz="3200" dirty="0">
                <a:solidFill>
                  <a:srgbClr val="FFC000"/>
                </a:solidFill>
              </a:rPr>
              <a:t>And there will be … earthquakes in various places.</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3837570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817769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8" name="Group 47"/>
          <p:cNvGrpSpPr/>
          <p:nvPr/>
        </p:nvGrpSpPr>
        <p:grpSpPr>
          <a:xfrm>
            <a:off x="444884" y="1676400"/>
            <a:ext cx="8280688" cy="4267200"/>
            <a:chOff x="444884" y="1676400"/>
            <a:chExt cx="8280688" cy="4267200"/>
          </a:xfrm>
        </p:grpSpPr>
        <p:cxnSp>
          <p:nvCxnSpPr>
            <p:cNvPr id="23" name="Straight Connector 22"/>
            <p:cNvCxnSpPr/>
            <p:nvPr/>
          </p:nvCxnSpPr>
          <p:spPr>
            <a:xfrm>
              <a:off x="6926249" y="1676400"/>
              <a:ext cx="0" cy="426720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444884" y="1676400"/>
              <a:ext cx="8280688" cy="4267200"/>
              <a:chOff x="444884" y="1676400"/>
              <a:chExt cx="8280688" cy="3200400"/>
            </a:xfrm>
          </p:grpSpPr>
          <p:sp>
            <p:nvSpPr>
              <p:cNvPr id="2" name="Rectangle 1"/>
              <p:cNvSpPr/>
              <p:nvPr/>
            </p:nvSpPr>
            <p:spPr>
              <a:xfrm>
                <a:off x="447456" y="1676400"/>
                <a:ext cx="8268372" cy="3200400"/>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447456" y="2209800"/>
                <a:ext cx="826837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7200" y="2743200"/>
                <a:ext cx="826837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1042" y="3276600"/>
                <a:ext cx="826837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4884" y="3810000"/>
                <a:ext cx="826837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7200" y="4343400"/>
                <a:ext cx="826837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nvCxnSpPr>
          <p:spPr>
            <a:xfrm>
              <a:off x="2606702" y="1676400"/>
              <a:ext cx="0" cy="426720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59599" y="1676400"/>
              <a:ext cx="0" cy="426720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7044310" y="1760551"/>
            <a:ext cx="872539" cy="584775"/>
          </a:xfrm>
          <a:prstGeom prst="rect">
            <a:avLst/>
          </a:prstGeom>
          <a:noFill/>
        </p:spPr>
        <p:txBody>
          <a:bodyPr wrap="square" rtlCol="0">
            <a:spAutoFit/>
          </a:bodyPr>
          <a:lstStyle/>
          <a:p>
            <a:r>
              <a:rPr lang="en-US" sz="3200" dirty="0" smtClean="0">
                <a:solidFill>
                  <a:schemeClr val="bg1"/>
                </a:solidFill>
                <a:latin typeface="Eras Demi ITC" pitchFamily="34" charset="0"/>
              </a:rPr>
              <a:t>= 3</a:t>
            </a:r>
          </a:p>
        </p:txBody>
      </p:sp>
      <p:sp>
        <p:nvSpPr>
          <p:cNvPr id="43" name="TextBox 42"/>
          <p:cNvSpPr txBox="1"/>
          <p:nvPr/>
        </p:nvSpPr>
        <p:spPr>
          <a:xfrm>
            <a:off x="7057873" y="2482796"/>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2</a:t>
            </a:r>
          </a:p>
        </p:txBody>
      </p:sp>
      <p:sp>
        <p:nvSpPr>
          <p:cNvPr id="44" name="TextBox 43"/>
          <p:cNvSpPr txBox="1"/>
          <p:nvPr/>
        </p:nvSpPr>
        <p:spPr>
          <a:xfrm>
            <a:off x="7058106" y="3177519"/>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4</a:t>
            </a:r>
          </a:p>
        </p:txBody>
      </p:sp>
      <p:sp>
        <p:nvSpPr>
          <p:cNvPr id="45" name="TextBox 44"/>
          <p:cNvSpPr txBox="1"/>
          <p:nvPr/>
        </p:nvSpPr>
        <p:spPr>
          <a:xfrm>
            <a:off x="7058339" y="3872242"/>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13</a:t>
            </a:r>
          </a:p>
        </p:txBody>
      </p:sp>
      <p:sp>
        <p:nvSpPr>
          <p:cNvPr id="46" name="TextBox 45"/>
          <p:cNvSpPr txBox="1"/>
          <p:nvPr/>
        </p:nvSpPr>
        <p:spPr>
          <a:xfrm>
            <a:off x="7054796" y="4604776"/>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86</a:t>
            </a:r>
          </a:p>
        </p:txBody>
      </p:sp>
      <p:sp>
        <p:nvSpPr>
          <p:cNvPr id="47" name="TextBox 46"/>
          <p:cNvSpPr txBox="1"/>
          <p:nvPr/>
        </p:nvSpPr>
        <p:spPr>
          <a:xfrm>
            <a:off x="7064845" y="5313457"/>
            <a:ext cx="1545755" cy="584775"/>
          </a:xfrm>
          <a:prstGeom prst="rect">
            <a:avLst/>
          </a:prstGeom>
          <a:noFill/>
        </p:spPr>
        <p:txBody>
          <a:bodyPr wrap="square" rtlCol="0">
            <a:spAutoFit/>
          </a:bodyPr>
          <a:lstStyle/>
          <a:p>
            <a:r>
              <a:rPr lang="en-US" sz="3200" dirty="0" smtClean="0">
                <a:solidFill>
                  <a:schemeClr val="bg1"/>
                </a:solidFill>
                <a:latin typeface="Eras Demi ITC" pitchFamily="34" charset="0"/>
              </a:rPr>
              <a:t>= 1591</a:t>
            </a:r>
          </a:p>
        </p:txBody>
      </p:sp>
      <p:sp>
        <p:nvSpPr>
          <p:cNvPr id="4" name="TextBox 3"/>
          <p:cNvSpPr txBox="1"/>
          <p:nvPr/>
        </p:nvSpPr>
        <p:spPr>
          <a:xfrm>
            <a:off x="447456" y="901370"/>
            <a:ext cx="8001000"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USGS ~ magnitude of 6.0 or greater</a:t>
            </a:r>
            <a:endParaRPr lang="en-US" sz="3200" dirty="0">
              <a:solidFill>
                <a:schemeClr val="bg1"/>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
        <p:nvSpPr>
          <p:cNvPr id="24" name="TextBox 23"/>
          <p:cNvSpPr txBox="1"/>
          <p:nvPr/>
        </p:nvSpPr>
        <p:spPr>
          <a:xfrm>
            <a:off x="607143" y="1744649"/>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1890-99</a:t>
            </a:r>
          </a:p>
        </p:txBody>
      </p:sp>
      <p:sp>
        <p:nvSpPr>
          <p:cNvPr id="25" name="TextBox 24"/>
          <p:cNvSpPr txBox="1"/>
          <p:nvPr/>
        </p:nvSpPr>
        <p:spPr>
          <a:xfrm>
            <a:off x="604396" y="2463225"/>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1910-19</a:t>
            </a:r>
          </a:p>
        </p:txBody>
      </p:sp>
      <p:sp>
        <p:nvSpPr>
          <p:cNvPr id="26" name="TextBox 25"/>
          <p:cNvSpPr txBox="1"/>
          <p:nvPr/>
        </p:nvSpPr>
        <p:spPr>
          <a:xfrm>
            <a:off x="601649" y="3181801"/>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1930-39</a:t>
            </a:r>
          </a:p>
        </p:txBody>
      </p:sp>
      <p:sp>
        <p:nvSpPr>
          <p:cNvPr id="27" name="TextBox 26"/>
          <p:cNvSpPr txBox="1"/>
          <p:nvPr/>
        </p:nvSpPr>
        <p:spPr>
          <a:xfrm>
            <a:off x="609037" y="3911025"/>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1950-59</a:t>
            </a:r>
          </a:p>
        </p:txBody>
      </p:sp>
      <p:sp>
        <p:nvSpPr>
          <p:cNvPr id="28" name="TextBox 27"/>
          <p:cNvSpPr txBox="1"/>
          <p:nvPr/>
        </p:nvSpPr>
        <p:spPr>
          <a:xfrm>
            <a:off x="609037" y="4580923"/>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1970-79</a:t>
            </a:r>
          </a:p>
        </p:txBody>
      </p:sp>
      <p:sp>
        <p:nvSpPr>
          <p:cNvPr id="29" name="TextBox 28"/>
          <p:cNvSpPr txBox="1"/>
          <p:nvPr/>
        </p:nvSpPr>
        <p:spPr>
          <a:xfrm>
            <a:off x="609037" y="5298527"/>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1990-99</a:t>
            </a:r>
          </a:p>
        </p:txBody>
      </p:sp>
      <p:sp>
        <p:nvSpPr>
          <p:cNvPr id="30" name="TextBox 29"/>
          <p:cNvSpPr txBox="1"/>
          <p:nvPr/>
        </p:nvSpPr>
        <p:spPr>
          <a:xfrm>
            <a:off x="2700910" y="1752600"/>
            <a:ext cx="872539" cy="584775"/>
          </a:xfrm>
          <a:prstGeom prst="rect">
            <a:avLst/>
          </a:prstGeom>
          <a:noFill/>
        </p:spPr>
        <p:txBody>
          <a:bodyPr wrap="square" rtlCol="0">
            <a:spAutoFit/>
          </a:bodyPr>
          <a:lstStyle/>
          <a:p>
            <a:r>
              <a:rPr lang="en-US" sz="3200" dirty="0" smtClean="0">
                <a:solidFill>
                  <a:schemeClr val="bg1"/>
                </a:solidFill>
                <a:latin typeface="Eras Demi ITC" pitchFamily="34" charset="0"/>
              </a:rPr>
              <a:t>= 1</a:t>
            </a:r>
          </a:p>
        </p:txBody>
      </p:sp>
      <p:sp>
        <p:nvSpPr>
          <p:cNvPr id="31" name="TextBox 30"/>
          <p:cNvSpPr txBox="1"/>
          <p:nvPr/>
        </p:nvSpPr>
        <p:spPr>
          <a:xfrm>
            <a:off x="2714473" y="2474845"/>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2</a:t>
            </a:r>
          </a:p>
        </p:txBody>
      </p:sp>
      <p:sp>
        <p:nvSpPr>
          <p:cNvPr id="32" name="TextBox 31"/>
          <p:cNvSpPr txBox="1"/>
          <p:nvPr/>
        </p:nvSpPr>
        <p:spPr>
          <a:xfrm>
            <a:off x="2714706" y="3169568"/>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5</a:t>
            </a:r>
          </a:p>
        </p:txBody>
      </p:sp>
      <p:sp>
        <p:nvSpPr>
          <p:cNvPr id="33" name="TextBox 32"/>
          <p:cNvSpPr txBox="1"/>
          <p:nvPr/>
        </p:nvSpPr>
        <p:spPr>
          <a:xfrm>
            <a:off x="2714939" y="3864291"/>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9</a:t>
            </a:r>
          </a:p>
        </p:txBody>
      </p:sp>
      <p:sp>
        <p:nvSpPr>
          <p:cNvPr id="34" name="TextBox 33"/>
          <p:cNvSpPr txBox="1"/>
          <p:nvPr/>
        </p:nvSpPr>
        <p:spPr>
          <a:xfrm>
            <a:off x="2711396" y="4596825"/>
            <a:ext cx="1055772" cy="584775"/>
          </a:xfrm>
          <a:prstGeom prst="rect">
            <a:avLst/>
          </a:prstGeom>
          <a:noFill/>
        </p:spPr>
        <p:txBody>
          <a:bodyPr wrap="square" rtlCol="0">
            <a:spAutoFit/>
          </a:bodyPr>
          <a:lstStyle/>
          <a:p>
            <a:r>
              <a:rPr lang="en-US" sz="3200" dirty="0" smtClean="0">
                <a:solidFill>
                  <a:schemeClr val="bg1"/>
                </a:solidFill>
                <a:latin typeface="Eras Demi ITC" pitchFamily="34" charset="0"/>
              </a:rPr>
              <a:t>= 51</a:t>
            </a:r>
          </a:p>
        </p:txBody>
      </p:sp>
      <p:sp>
        <p:nvSpPr>
          <p:cNvPr id="35" name="TextBox 34"/>
          <p:cNvSpPr txBox="1"/>
          <p:nvPr/>
        </p:nvSpPr>
        <p:spPr>
          <a:xfrm>
            <a:off x="2721445" y="5305506"/>
            <a:ext cx="1545755" cy="584775"/>
          </a:xfrm>
          <a:prstGeom prst="rect">
            <a:avLst/>
          </a:prstGeom>
          <a:noFill/>
        </p:spPr>
        <p:txBody>
          <a:bodyPr wrap="square" rtlCol="0">
            <a:spAutoFit/>
          </a:bodyPr>
          <a:lstStyle/>
          <a:p>
            <a:r>
              <a:rPr lang="en-US" sz="3200" dirty="0" smtClean="0">
                <a:solidFill>
                  <a:schemeClr val="bg1"/>
                </a:solidFill>
                <a:latin typeface="Eras Demi ITC" pitchFamily="34" charset="0"/>
              </a:rPr>
              <a:t>= 1365</a:t>
            </a:r>
          </a:p>
        </p:txBody>
      </p:sp>
      <p:sp>
        <p:nvSpPr>
          <p:cNvPr id="36" name="TextBox 35"/>
          <p:cNvSpPr txBox="1"/>
          <p:nvPr/>
        </p:nvSpPr>
        <p:spPr>
          <a:xfrm>
            <a:off x="4909542" y="1752600"/>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1900-09</a:t>
            </a:r>
          </a:p>
        </p:txBody>
      </p:sp>
      <p:sp>
        <p:nvSpPr>
          <p:cNvPr id="37" name="TextBox 36"/>
          <p:cNvSpPr txBox="1"/>
          <p:nvPr/>
        </p:nvSpPr>
        <p:spPr>
          <a:xfrm>
            <a:off x="4906795" y="2471176"/>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1920-29</a:t>
            </a:r>
          </a:p>
        </p:txBody>
      </p:sp>
      <p:sp>
        <p:nvSpPr>
          <p:cNvPr id="38" name="TextBox 37"/>
          <p:cNvSpPr txBox="1"/>
          <p:nvPr/>
        </p:nvSpPr>
        <p:spPr>
          <a:xfrm>
            <a:off x="4904048" y="3189752"/>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1940-49</a:t>
            </a:r>
          </a:p>
        </p:txBody>
      </p:sp>
      <p:sp>
        <p:nvSpPr>
          <p:cNvPr id="39" name="TextBox 38"/>
          <p:cNvSpPr txBox="1"/>
          <p:nvPr/>
        </p:nvSpPr>
        <p:spPr>
          <a:xfrm>
            <a:off x="4911436" y="3918976"/>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1960-69</a:t>
            </a:r>
          </a:p>
        </p:txBody>
      </p:sp>
      <p:sp>
        <p:nvSpPr>
          <p:cNvPr id="40" name="TextBox 39"/>
          <p:cNvSpPr txBox="1"/>
          <p:nvPr/>
        </p:nvSpPr>
        <p:spPr>
          <a:xfrm>
            <a:off x="4911436" y="4588874"/>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1980-89</a:t>
            </a:r>
          </a:p>
        </p:txBody>
      </p:sp>
      <p:sp>
        <p:nvSpPr>
          <p:cNvPr id="41" name="TextBox 40"/>
          <p:cNvSpPr txBox="1"/>
          <p:nvPr/>
        </p:nvSpPr>
        <p:spPr>
          <a:xfrm>
            <a:off x="4911436" y="5314429"/>
            <a:ext cx="1870364" cy="584775"/>
          </a:xfrm>
          <a:prstGeom prst="rect">
            <a:avLst/>
          </a:prstGeom>
          <a:noFill/>
        </p:spPr>
        <p:txBody>
          <a:bodyPr wrap="square" rtlCol="0">
            <a:spAutoFit/>
          </a:bodyPr>
          <a:lstStyle/>
          <a:p>
            <a:r>
              <a:rPr lang="en-US" sz="3200" dirty="0" smtClean="0">
                <a:solidFill>
                  <a:schemeClr val="bg1"/>
                </a:solidFill>
                <a:latin typeface="Eras Demi ITC" pitchFamily="34" charset="0"/>
              </a:rPr>
              <a:t>2000-09</a:t>
            </a:r>
          </a:p>
        </p:txBody>
      </p:sp>
    </p:spTree>
    <p:extLst>
      <p:ext uri="{BB962C8B-B14F-4D97-AF65-F5344CB8AC3E}">
        <p14:creationId xmlns:p14="http://schemas.microsoft.com/office/powerpoint/2010/main" xmlns="" val="380958147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fade">
                                      <p:cBhvr>
                                        <p:cTn id="67" dur="500"/>
                                        <p:tgtEl>
                                          <p:spTgt spid="4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500"/>
                                        <p:tgtEl>
                                          <p:spTgt spid="3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500"/>
                                        <p:tgtEl>
                                          <p:spTgt spid="4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fade">
                                      <p:cBhvr>
                                        <p:cTn id="92" dur="5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fade">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fade">
                                      <p:cBhvr>
                                        <p:cTn id="107" dur="500"/>
                                        <p:tgtEl>
                                          <p:spTgt spid="4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9"/>
                                        </p:tgtEl>
                                        <p:attrNameLst>
                                          <p:attrName>style.visibility</p:attrName>
                                        </p:attrNameLst>
                                      </p:cBhvr>
                                      <p:to>
                                        <p:strVal val="visible"/>
                                      </p:to>
                                    </p:set>
                                    <p:animEffect transition="in" filter="fade">
                                      <p:cBhvr>
                                        <p:cTn id="112" dur="500"/>
                                        <p:tgtEl>
                                          <p:spTgt spid="29"/>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fade">
                                      <p:cBhvr>
                                        <p:cTn id="117" dur="500"/>
                                        <p:tgtEl>
                                          <p:spTgt spid="35"/>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fade">
                                      <p:cBhvr>
                                        <p:cTn id="122" dur="500"/>
                                        <p:tgtEl>
                                          <p:spTgt spid="41"/>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47"/>
                                        </p:tgtEl>
                                        <p:attrNameLst>
                                          <p:attrName>style.visibility</p:attrName>
                                        </p:attrNameLst>
                                      </p:cBhvr>
                                      <p:to>
                                        <p:strVal val="visible"/>
                                      </p:to>
                                    </p:set>
                                    <p:animEffect transition="in" filter="fade">
                                      <p:cBhvr>
                                        <p:cTn id="12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46" grpId="0"/>
      <p:bldP spid="47"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smtClean="0"/>
              <a:t>Matt. 24.7a </a:t>
            </a:r>
            <a:r>
              <a:rPr lang="en-US" sz="3200" dirty="0"/>
              <a:t>~ </a:t>
            </a:r>
            <a:r>
              <a:rPr lang="en-US" sz="3200" dirty="0">
                <a:solidFill>
                  <a:srgbClr val="FFC000"/>
                </a:solidFill>
              </a:rPr>
              <a:t>For nation will rise against nation, and kingdom against kingdom. And there will be famines,</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685800" y="2438400"/>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Rats ~ 35 diseases, 200 million people</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Babylonians used a base 6 system</a:t>
            </a:r>
            <a:endParaRPr lang="en-US" sz="3200" dirty="0">
              <a:solidFill>
                <a:srgbClr val="FFC000"/>
              </a:solidFill>
              <a:latin typeface="Eras Demi ITC" pitchFamily="34" charset="0"/>
            </a:endParaRPr>
          </a:p>
        </p:txBody>
      </p:sp>
      <p:sp>
        <p:nvSpPr>
          <p:cNvPr id="4" name="TextBox 3"/>
          <p:cNvSpPr txBox="1"/>
          <p:nvPr/>
        </p:nvSpPr>
        <p:spPr>
          <a:xfrm>
            <a:off x="458026" y="1472625"/>
            <a:ext cx="8457374" cy="3046988"/>
          </a:xfrm>
          <a:prstGeom prst="rect">
            <a:avLst/>
          </a:prstGeom>
          <a:noFill/>
        </p:spPr>
        <p:txBody>
          <a:bodyPr wrap="square" rtlCol="0">
            <a:spAutoFit/>
          </a:bodyPr>
          <a:lstStyle/>
          <a:p>
            <a:r>
              <a:rPr lang="en-US" sz="3200" dirty="0"/>
              <a:t>A	</a:t>
            </a:r>
            <a:r>
              <a:rPr lang="en-US" sz="3200" dirty="0" smtClean="0"/>
              <a:t>B</a:t>
            </a:r>
            <a:r>
              <a:rPr lang="en-US" sz="3200" dirty="0"/>
              <a:t>	</a:t>
            </a:r>
            <a:r>
              <a:rPr lang="en-US" sz="3200" dirty="0" smtClean="0"/>
              <a:t>C</a:t>
            </a:r>
            <a:r>
              <a:rPr lang="en-US" sz="3200" dirty="0"/>
              <a:t>	</a:t>
            </a:r>
            <a:r>
              <a:rPr lang="en-US" sz="3200" dirty="0" smtClean="0"/>
              <a:t>D</a:t>
            </a:r>
            <a:r>
              <a:rPr lang="en-US" sz="3200" dirty="0"/>
              <a:t>	</a:t>
            </a:r>
            <a:r>
              <a:rPr lang="en-US" sz="3200" dirty="0" smtClean="0"/>
              <a:t>E</a:t>
            </a:r>
            <a:r>
              <a:rPr lang="en-US" sz="3200" dirty="0"/>
              <a:t>	</a:t>
            </a:r>
            <a:r>
              <a:rPr lang="en-US" sz="3200" dirty="0" smtClean="0"/>
              <a:t>F</a:t>
            </a:r>
            <a:r>
              <a:rPr lang="en-US" sz="3200" dirty="0"/>
              <a:t>	</a:t>
            </a:r>
            <a:r>
              <a:rPr lang="en-US" sz="3200" dirty="0" smtClean="0"/>
              <a:t>G</a:t>
            </a:r>
            <a:r>
              <a:rPr lang="en-US" sz="3200" dirty="0"/>
              <a:t>	</a:t>
            </a:r>
            <a:r>
              <a:rPr lang="en-US" sz="3200" dirty="0" smtClean="0"/>
              <a:t>H</a:t>
            </a:r>
            <a:r>
              <a:rPr lang="en-US" sz="3200" dirty="0"/>
              <a:t>	</a:t>
            </a:r>
            <a:r>
              <a:rPr lang="en-US" sz="3200" dirty="0" smtClean="0"/>
              <a:t>I</a:t>
            </a:r>
            <a:endParaRPr lang="en-US" sz="3200" dirty="0"/>
          </a:p>
          <a:p>
            <a:r>
              <a:rPr lang="en-US" sz="3200" dirty="0">
                <a:solidFill>
                  <a:srgbClr val="FFC000"/>
                </a:solidFill>
              </a:rPr>
              <a:t>6	</a:t>
            </a:r>
            <a:r>
              <a:rPr lang="en-US" sz="3200" dirty="0" smtClean="0">
                <a:solidFill>
                  <a:srgbClr val="FFC000"/>
                </a:solidFill>
              </a:rPr>
              <a:t>9</a:t>
            </a:r>
            <a:r>
              <a:rPr lang="en-US" sz="3200" dirty="0">
                <a:solidFill>
                  <a:srgbClr val="FFC000"/>
                </a:solidFill>
              </a:rPr>
              <a:t>	</a:t>
            </a:r>
            <a:r>
              <a:rPr lang="en-US" sz="3200" dirty="0" smtClean="0">
                <a:solidFill>
                  <a:srgbClr val="FFC000"/>
                </a:solidFill>
              </a:rPr>
              <a:t>18</a:t>
            </a:r>
            <a:r>
              <a:rPr lang="en-US" sz="3200" dirty="0">
                <a:solidFill>
                  <a:srgbClr val="FFC000"/>
                </a:solidFill>
              </a:rPr>
              <a:t>	</a:t>
            </a:r>
            <a:r>
              <a:rPr lang="en-US" sz="3200" dirty="0" smtClean="0">
                <a:solidFill>
                  <a:srgbClr val="FFC000"/>
                </a:solidFill>
              </a:rPr>
              <a:t>24</a:t>
            </a:r>
            <a:r>
              <a:rPr lang="en-US" sz="3200" dirty="0">
                <a:solidFill>
                  <a:srgbClr val="FFC000"/>
                </a:solidFill>
              </a:rPr>
              <a:t>	</a:t>
            </a:r>
            <a:r>
              <a:rPr lang="en-US" sz="3200" dirty="0" smtClean="0">
                <a:solidFill>
                  <a:srgbClr val="FFC000"/>
                </a:solidFill>
              </a:rPr>
              <a:t>30</a:t>
            </a:r>
            <a:r>
              <a:rPr lang="en-US" sz="3200" dirty="0">
                <a:solidFill>
                  <a:srgbClr val="FFC000"/>
                </a:solidFill>
              </a:rPr>
              <a:t>	</a:t>
            </a:r>
            <a:r>
              <a:rPr lang="en-US" sz="3200" dirty="0" smtClean="0">
                <a:solidFill>
                  <a:srgbClr val="FFC000"/>
                </a:solidFill>
              </a:rPr>
              <a:t>36</a:t>
            </a:r>
            <a:r>
              <a:rPr lang="en-US" sz="3200" dirty="0">
                <a:solidFill>
                  <a:srgbClr val="FFC000"/>
                </a:solidFill>
              </a:rPr>
              <a:t>	</a:t>
            </a:r>
            <a:r>
              <a:rPr lang="en-US" sz="3200" dirty="0" smtClean="0">
                <a:solidFill>
                  <a:srgbClr val="FFC000"/>
                </a:solidFill>
              </a:rPr>
              <a:t>42</a:t>
            </a:r>
            <a:r>
              <a:rPr lang="en-US" sz="3200" dirty="0">
                <a:solidFill>
                  <a:srgbClr val="FFC000"/>
                </a:solidFill>
              </a:rPr>
              <a:t>	</a:t>
            </a:r>
            <a:r>
              <a:rPr lang="en-US" sz="3200" dirty="0" smtClean="0">
                <a:solidFill>
                  <a:srgbClr val="FFC000"/>
                </a:solidFill>
              </a:rPr>
              <a:t>48</a:t>
            </a:r>
            <a:r>
              <a:rPr lang="en-US" sz="3200" dirty="0">
                <a:solidFill>
                  <a:srgbClr val="FFC000"/>
                </a:solidFill>
              </a:rPr>
              <a:t>	</a:t>
            </a:r>
            <a:r>
              <a:rPr lang="en-US" sz="3200" dirty="0" smtClean="0">
                <a:solidFill>
                  <a:srgbClr val="FFC000"/>
                </a:solidFill>
              </a:rPr>
              <a:t>54</a:t>
            </a:r>
            <a:endParaRPr lang="en-US" sz="3200" dirty="0">
              <a:solidFill>
                <a:srgbClr val="FFC000"/>
              </a:solidFill>
            </a:endParaRPr>
          </a:p>
          <a:p>
            <a:r>
              <a:rPr lang="en-US" sz="3200" dirty="0" smtClean="0"/>
              <a:t>J</a:t>
            </a:r>
            <a:r>
              <a:rPr lang="en-US" sz="3200" dirty="0"/>
              <a:t>	</a:t>
            </a:r>
            <a:r>
              <a:rPr lang="en-US" sz="3200" dirty="0" smtClean="0"/>
              <a:t>K</a:t>
            </a:r>
            <a:r>
              <a:rPr lang="en-US" sz="3200" dirty="0"/>
              <a:t>	</a:t>
            </a:r>
            <a:r>
              <a:rPr lang="en-US" sz="3200" dirty="0" smtClean="0"/>
              <a:t>L</a:t>
            </a:r>
            <a:r>
              <a:rPr lang="en-US" sz="3200" dirty="0"/>
              <a:t>	M	</a:t>
            </a:r>
            <a:r>
              <a:rPr lang="en-US" sz="3200" dirty="0" smtClean="0"/>
              <a:t>N</a:t>
            </a:r>
            <a:r>
              <a:rPr lang="en-US" sz="3200" dirty="0"/>
              <a:t>	</a:t>
            </a:r>
            <a:r>
              <a:rPr lang="en-US" sz="3200" dirty="0" smtClean="0"/>
              <a:t>O</a:t>
            </a:r>
            <a:r>
              <a:rPr lang="en-US" sz="3200" dirty="0"/>
              <a:t>	</a:t>
            </a:r>
            <a:r>
              <a:rPr lang="en-US" sz="3200" dirty="0" smtClean="0"/>
              <a:t>P</a:t>
            </a:r>
            <a:r>
              <a:rPr lang="en-US" sz="3200" dirty="0"/>
              <a:t>	</a:t>
            </a:r>
            <a:r>
              <a:rPr lang="en-US" sz="3200" dirty="0" smtClean="0"/>
              <a:t>Q</a:t>
            </a:r>
            <a:r>
              <a:rPr lang="en-US" sz="3200" dirty="0"/>
              <a:t>	</a:t>
            </a:r>
            <a:r>
              <a:rPr lang="en-US" sz="3200" dirty="0" smtClean="0"/>
              <a:t>R</a:t>
            </a:r>
            <a:r>
              <a:rPr lang="en-US" sz="3200" dirty="0"/>
              <a:t> </a:t>
            </a:r>
            <a:endParaRPr lang="en-US" sz="3200" dirty="0" smtClean="0"/>
          </a:p>
          <a:p>
            <a:r>
              <a:rPr lang="en-US" sz="3200" dirty="0" smtClean="0">
                <a:solidFill>
                  <a:srgbClr val="FFC000"/>
                </a:solidFill>
              </a:rPr>
              <a:t>60</a:t>
            </a:r>
            <a:r>
              <a:rPr lang="en-US" sz="3200" dirty="0">
                <a:solidFill>
                  <a:srgbClr val="FFC000"/>
                </a:solidFill>
              </a:rPr>
              <a:t>	</a:t>
            </a:r>
            <a:r>
              <a:rPr lang="en-US" sz="3200" dirty="0" smtClean="0">
                <a:solidFill>
                  <a:srgbClr val="FFC000"/>
                </a:solidFill>
              </a:rPr>
              <a:t>66</a:t>
            </a:r>
            <a:r>
              <a:rPr lang="en-US" sz="3200" dirty="0">
                <a:solidFill>
                  <a:srgbClr val="FFC000"/>
                </a:solidFill>
              </a:rPr>
              <a:t>	</a:t>
            </a:r>
            <a:r>
              <a:rPr lang="en-US" sz="3200" dirty="0" smtClean="0">
                <a:solidFill>
                  <a:srgbClr val="FFC000"/>
                </a:solidFill>
              </a:rPr>
              <a:t>72</a:t>
            </a:r>
            <a:r>
              <a:rPr lang="en-US" sz="3200" dirty="0">
                <a:solidFill>
                  <a:srgbClr val="FFC000"/>
                </a:solidFill>
              </a:rPr>
              <a:t>	</a:t>
            </a:r>
            <a:r>
              <a:rPr lang="en-US" sz="3200" dirty="0" smtClean="0">
                <a:solidFill>
                  <a:srgbClr val="FFC000"/>
                </a:solidFill>
              </a:rPr>
              <a:t>78</a:t>
            </a:r>
            <a:r>
              <a:rPr lang="en-US" sz="3200" dirty="0">
                <a:solidFill>
                  <a:srgbClr val="FFC000"/>
                </a:solidFill>
              </a:rPr>
              <a:t>	</a:t>
            </a:r>
            <a:r>
              <a:rPr lang="en-US" sz="3200" dirty="0" smtClean="0">
                <a:solidFill>
                  <a:srgbClr val="FFC000"/>
                </a:solidFill>
              </a:rPr>
              <a:t>84</a:t>
            </a:r>
            <a:r>
              <a:rPr lang="en-US" sz="3200" dirty="0">
                <a:solidFill>
                  <a:srgbClr val="FFC000"/>
                </a:solidFill>
              </a:rPr>
              <a:t>	</a:t>
            </a:r>
            <a:r>
              <a:rPr lang="en-US" sz="3200" dirty="0" smtClean="0">
                <a:solidFill>
                  <a:srgbClr val="FFC000"/>
                </a:solidFill>
              </a:rPr>
              <a:t>90</a:t>
            </a:r>
            <a:r>
              <a:rPr lang="en-US" sz="3200" dirty="0">
                <a:solidFill>
                  <a:srgbClr val="FFC000"/>
                </a:solidFill>
              </a:rPr>
              <a:t>	</a:t>
            </a:r>
            <a:r>
              <a:rPr lang="en-US" sz="3200" dirty="0" smtClean="0">
                <a:solidFill>
                  <a:srgbClr val="FFC000"/>
                </a:solidFill>
              </a:rPr>
              <a:t>96</a:t>
            </a:r>
            <a:r>
              <a:rPr lang="en-US" sz="3200" dirty="0">
                <a:solidFill>
                  <a:srgbClr val="FFC000"/>
                </a:solidFill>
              </a:rPr>
              <a:t>	</a:t>
            </a:r>
            <a:r>
              <a:rPr lang="en-US" sz="3200" dirty="0" smtClean="0">
                <a:solidFill>
                  <a:srgbClr val="FFC000"/>
                </a:solidFill>
              </a:rPr>
              <a:t>102	108</a:t>
            </a:r>
            <a:endParaRPr lang="en-US" sz="3200" dirty="0">
              <a:solidFill>
                <a:srgbClr val="FFC000"/>
              </a:solidFill>
            </a:endParaRPr>
          </a:p>
          <a:p>
            <a:r>
              <a:rPr lang="en-US" sz="3200" dirty="0" smtClean="0"/>
              <a:t>S</a:t>
            </a:r>
            <a:r>
              <a:rPr lang="en-US" sz="3200" dirty="0"/>
              <a:t>	</a:t>
            </a:r>
            <a:r>
              <a:rPr lang="en-US" sz="3200" dirty="0" smtClean="0"/>
              <a:t>T</a:t>
            </a:r>
            <a:r>
              <a:rPr lang="en-US" sz="3200" dirty="0"/>
              <a:t>	U	</a:t>
            </a:r>
            <a:r>
              <a:rPr lang="en-US" sz="3200" dirty="0" smtClean="0"/>
              <a:t>V</a:t>
            </a:r>
            <a:r>
              <a:rPr lang="en-US" sz="3200" dirty="0"/>
              <a:t>	</a:t>
            </a:r>
            <a:r>
              <a:rPr lang="en-US" sz="3200" dirty="0" smtClean="0"/>
              <a:t>W</a:t>
            </a:r>
            <a:r>
              <a:rPr lang="en-US" sz="3200" dirty="0"/>
              <a:t>	</a:t>
            </a:r>
            <a:r>
              <a:rPr lang="en-US" sz="3200" dirty="0" smtClean="0"/>
              <a:t>X</a:t>
            </a:r>
            <a:r>
              <a:rPr lang="en-US" sz="3200" dirty="0"/>
              <a:t>	</a:t>
            </a:r>
            <a:r>
              <a:rPr lang="en-US" sz="3200" dirty="0" smtClean="0"/>
              <a:t>Y</a:t>
            </a:r>
            <a:r>
              <a:rPr lang="en-US" sz="3200" dirty="0"/>
              <a:t>	</a:t>
            </a:r>
            <a:r>
              <a:rPr lang="en-US" sz="3200" dirty="0" smtClean="0"/>
              <a:t>Z</a:t>
            </a:r>
            <a:endParaRPr lang="en-US" sz="3200" dirty="0"/>
          </a:p>
          <a:p>
            <a:r>
              <a:rPr lang="en-US" sz="3200" dirty="0">
                <a:solidFill>
                  <a:srgbClr val="FFC000"/>
                </a:solidFill>
              </a:rPr>
              <a:t>114	120	126	132	138	144	150	</a:t>
            </a:r>
            <a:r>
              <a:rPr lang="en-US" sz="3200" dirty="0" smtClean="0">
                <a:solidFill>
                  <a:srgbClr val="FFC000"/>
                </a:solidFill>
              </a:rPr>
              <a:t>154</a:t>
            </a:r>
            <a:endParaRPr lang="en-US" sz="3200" dirty="0">
              <a:solidFill>
                <a:srgbClr val="FFC000"/>
              </a:solidFill>
              <a:latin typeface="Eras Demi ITC" pitchFamily="34" charset="0"/>
            </a:endParaRPr>
          </a:p>
        </p:txBody>
      </p:sp>
      <p:sp>
        <p:nvSpPr>
          <p:cNvPr id="5" name="TextBox 4"/>
          <p:cNvSpPr txBox="1"/>
          <p:nvPr/>
        </p:nvSpPr>
        <p:spPr>
          <a:xfrm>
            <a:off x="458026" y="4495800"/>
            <a:ext cx="8457374" cy="584775"/>
          </a:xfrm>
          <a:prstGeom prst="rect">
            <a:avLst/>
          </a:prstGeom>
          <a:noFill/>
        </p:spPr>
        <p:txBody>
          <a:bodyPr wrap="square" rtlCol="0">
            <a:spAutoFit/>
          </a:bodyPr>
          <a:lstStyle/>
          <a:p>
            <a:r>
              <a:rPr lang="en-US" sz="3200" dirty="0"/>
              <a:t>K	</a:t>
            </a:r>
            <a:r>
              <a:rPr lang="en-US" sz="3200" dirty="0" smtClean="0"/>
              <a:t>I</a:t>
            </a:r>
            <a:r>
              <a:rPr lang="en-US" sz="3200" dirty="0"/>
              <a:t>	</a:t>
            </a:r>
            <a:r>
              <a:rPr lang="en-US" sz="3200" dirty="0" smtClean="0"/>
              <a:t>S</a:t>
            </a:r>
            <a:r>
              <a:rPr lang="en-US" sz="3200" dirty="0"/>
              <a:t>	</a:t>
            </a:r>
            <a:r>
              <a:rPr lang="en-US" sz="3200" dirty="0" smtClean="0"/>
              <a:t>S</a:t>
            </a:r>
            <a:r>
              <a:rPr lang="en-US" sz="3200" dirty="0"/>
              <a:t>	</a:t>
            </a:r>
            <a:r>
              <a:rPr lang="en-US" sz="3200" dirty="0" smtClean="0"/>
              <a:t>I</a:t>
            </a:r>
            <a:r>
              <a:rPr lang="en-US" sz="3200" dirty="0"/>
              <a:t>	</a:t>
            </a:r>
            <a:r>
              <a:rPr lang="en-US" sz="3200" dirty="0" smtClean="0"/>
              <a:t>N</a:t>
            </a:r>
            <a:r>
              <a:rPr lang="en-US" sz="3200" dirty="0"/>
              <a:t>	</a:t>
            </a:r>
            <a:r>
              <a:rPr lang="en-US" sz="3200" dirty="0" smtClean="0"/>
              <a:t>G</a:t>
            </a:r>
            <a:r>
              <a:rPr lang="en-US" sz="3200" dirty="0"/>
              <a:t>	</a:t>
            </a:r>
            <a:r>
              <a:rPr lang="en-US" sz="3200" dirty="0" smtClean="0"/>
              <a:t>E</a:t>
            </a:r>
            <a:r>
              <a:rPr lang="en-US" sz="3200" dirty="0"/>
              <a:t>	</a:t>
            </a:r>
            <a:r>
              <a:rPr lang="en-US" sz="3200" dirty="0" smtClean="0"/>
              <a:t>R</a:t>
            </a:r>
            <a:endParaRPr lang="en-US" sz="3200" dirty="0"/>
          </a:p>
        </p:txBody>
      </p:sp>
      <p:sp>
        <p:nvSpPr>
          <p:cNvPr id="8" name="TextBox 7"/>
          <p:cNvSpPr txBox="1"/>
          <p:nvPr/>
        </p:nvSpPr>
        <p:spPr>
          <a:xfrm>
            <a:off x="457200" y="5126595"/>
            <a:ext cx="8457374" cy="1077218"/>
          </a:xfrm>
          <a:prstGeom prst="rect">
            <a:avLst/>
          </a:prstGeom>
          <a:noFill/>
        </p:spPr>
        <p:txBody>
          <a:bodyPr wrap="square" rtlCol="0">
            <a:spAutoFit/>
          </a:bodyPr>
          <a:lstStyle/>
          <a:p>
            <a:r>
              <a:rPr lang="en-US" sz="3200" dirty="0">
                <a:solidFill>
                  <a:srgbClr val="FFC000"/>
                </a:solidFill>
              </a:rPr>
              <a:t>66	54	114 114	54	84	42	30	108</a:t>
            </a:r>
            <a:r>
              <a:rPr lang="en-US" sz="3200" dirty="0"/>
              <a:t> </a:t>
            </a:r>
          </a:p>
          <a:p>
            <a:r>
              <a:rPr lang="en-US" sz="3200" dirty="0"/>
              <a:t>= </a:t>
            </a:r>
            <a:r>
              <a:rPr lang="en-US" sz="3200" dirty="0">
                <a:solidFill>
                  <a:srgbClr val="FFC000"/>
                </a:solidFill>
              </a:rPr>
              <a:t>666</a:t>
            </a:r>
          </a:p>
        </p:txBody>
      </p:sp>
      <p:sp>
        <p:nvSpPr>
          <p:cNvPr id="7" name="Rounded Rectangle 6"/>
          <p:cNvSpPr/>
          <p:nvPr/>
        </p:nvSpPr>
        <p:spPr>
          <a:xfrm>
            <a:off x="441399" y="4158695"/>
            <a:ext cx="2210351"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2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2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1300"/>
                            </p:stCondLst>
                            <p:childTnLst>
                              <p:par>
                                <p:cTn id="14" presetID="9" presetClass="emph" presetSubtype="0" grpId="1" nodeType="afterEffect">
                                  <p:stCondLst>
                                    <p:cond delay="0"/>
                                  </p:stCondLst>
                                  <p:iterate type="wd">
                                    <p:tmAbs val="0"/>
                                  </p:iterate>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iterate type="wd">
                                    <p:tmPct val="20000"/>
                                  </p:iterate>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000"/>
                            </p:stCondLst>
                            <p:childTnLst>
                              <p:par>
                                <p:cTn id="27" presetID="22" presetClass="exit" presetSubtype="8" fill="hold" grpId="1" nodeType="afterEffect">
                                  <p:stCondLst>
                                    <p:cond delay="0"/>
                                  </p:stCondLst>
                                  <p:childTnLst>
                                    <p:animEffect transition="out" filter="wipe(left)">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8" grpId="0"/>
      <p:bldP spid="7" grpId="0" animBg="1"/>
      <p:bldP spid="7"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05522638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0928388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7" name="Picture 3" descr="http://24.media.tumblr.com/tumblr_ltcsjbkGE51qgutswo1_128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315410">
            <a:off x="762000" y="1944693"/>
            <a:ext cx="7620000" cy="4124325"/>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Pale horse </a:t>
            </a:r>
            <a:r>
              <a:rPr lang="en-US" sz="3200" dirty="0"/>
              <a:t>~ </a:t>
            </a:r>
            <a:r>
              <a:rPr lang="en-US" sz="3200" dirty="0" smtClean="0"/>
              <a:t>NASB</a:t>
            </a:r>
            <a:r>
              <a:rPr lang="en-US" sz="3200" dirty="0"/>
              <a:t>, </a:t>
            </a:r>
            <a:r>
              <a:rPr lang="en-US" sz="3200" dirty="0">
                <a:solidFill>
                  <a:srgbClr val="FFC000"/>
                </a:solidFill>
              </a:rPr>
              <a:t>ashen</a:t>
            </a:r>
            <a:r>
              <a:rPr lang="en-US" sz="3200" dirty="0"/>
              <a:t>;   NLT, </a:t>
            </a:r>
            <a:r>
              <a:rPr lang="en-US" sz="3200" dirty="0">
                <a:solidFill>
                  <a:srgbClr val="FFC000"/>
                </a:solidFill>
              </a:rPr>
              <a:t>whose color was pale green like a corpse</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685800" y="1940976"/>
            <a:ext cx="8001000" cy="584775"/>
          </a:xfrm>
          <a:prstGeom prst="rect">
            <a:avLst/>
          </a:prstGeom>
          <a:noFill/>
        </p:spPr>
        <p:txBody>
          <a:bodyPr wrap="square" rtlCol="0">
            <a:spAutoFit/>
          </a:bodyPr>
          <a:lstStyle/>
          <a:p>
            <a:pPr marL="228600" indent="-228600">
              <a:buFont typeface="Arial" pitchFamily="34" charset="0"/>
              <a:buChar char="•"/>
            </a:pPr>
            <a:r>
              <a:rPr lang="en-US" sz="3200" dirty="0" smtClean="0">
                <a:solidFill>
                  <a:schemeClr val="bg1"/>
                </a:solidFill>
                <a:latin typeface="Eras Demi ITC" pitchFamily="34" charset="0"/>
              </a:rPr>
              <a:t> </a:t>
            </a:r>
            <a:r>
              <a:rPr lang="en-US" sz="3200" dirty="0" smtClean="0"/>
              <a:t> </a:t>
            </a:r>
            <a:r>
              <a:rPr lang="en-US" sz="3200" b="1" i="1" dirty="0" err="1" smtClean="0">
                <a:solidFill>
                  <a:srgbClr val="FFC000"/>
                </a:solidFill>
                <a:latin typeface="Times New Roman" pitchFamily="18" charset="0"/>
                <a:cs typeface="Times New Roman" pitchFamily="18" charset="0"/>
              </a:rPr>
              <a:t>chloros</a:t>
            </a:r>
            <a:r>
              <a:rPr lang="en-US" sz="3200" b="1" i="1" dirty="0" smtClean="0">
                <a:solidFill>
                  <a:srgbClr val="FFC000"/>
                </a:solidFill>
                <a:latin typeface="Times New Roman" pitchFamily="18" charset="0"/>
                <a:cs typeface="Times New Roman" pitchFamily="18" charset="0"/>
              </a:rPr>
              <a:t> </a:t>
            </a:r>
            <a:r>
              <a:rPr lang="en-US" sz="3200" dirty="0" smtClean="0">
                <a:solidFill>
                  <a:srgbClr val="FFC000"/>
                </a:solidFill>
                <a:cs typeface="Times New Roman" pitchFamily="18" charset="0"/>
              </a:rPr>
              <a:t>~ </a:t>
            </a:r>
            <a:r>
              <a:rPr lang="en-US" sz="3200" i="1" dirty="0" smtClean="0">
                <a:solidFill>
                  <a:srgbClr val="FFC000"/>
                </a:solidFill>
                <a:cs typeface="Times New Roman" pitchFamily="18" charset="0"/>
              </a:rPr>
              <a:t>chlorine, chlorophyll, </a:t>
            </a:r>
            <a:r>
              <a:rPr lang="en-US" sz="3200" i="1" dirty="0" smtClean="0">
                <a:solidFill>
                  <a:srgbClr val="FFC000"/>
                </a:solidFill>
                <a:cs typeface="Times New Roman" pitchFamily="18" charset="0"/>
              </a:rPr>
              <a:t>etc.</a:t>
            </a:r>
            <a:r>
              <a:rPr lang="en-US" sz="3200" i="1" dirty="0" smtClean="0"/>
              <a:t> </a:t>
            </a:r>
            <a:endParaRPr lang="en-US" sz="3200" i="1" dirty="0">
              <a:solidFill>
                <a:srgbClr val="FFC000"/>
              </a:solidFill>
              <a:latin typeface="Eras Demi ITC" pitchFamily="34" charset="0"/>
            </a:endParaRPr>
          </a:p>
        </p:txBody>
      </p:sp>
      <p:pic>
        <p:nvPicPr>
          <p:cNvPr id="1025" name="Picture 1" descr="http://www.tumblr.com/impixu?T=1358430825&amp;J=eyJibG9naWQiOiIxMjM2NTkzNSJ9&amp;U=ECCJHFKLDO&amp;K=1c30be7ed363f40cecef1232e2619ccfdaf64abbeae53030aae0ecf2a77b8f6b"/>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605649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2000"/>
                                        <p:tgtEl>
                                          <p:spTgt spid="1027"/>
                                        </p:tgtEl>
                                      </p:cBhvr>
                                    </p:animEffect>
                                  </p:childTnLst>
                                </p:cTn>
                              </p:par>
                            </p:childTnLst>
                          </p:cTn>
                        </p:par>
                        <p:par>
                          <p:cTn id="13" fill="hold">
                            <p:stCondLst>
                              <p:cond delay="2000"/>
                            </p:stCondLst>
                            <p:childTnLst>
                              <p:par>
                                <p:cTn id="14" presetID="9" presetClass="emph" presetSubtype="0" grpId="0" nodeType="afterEffect">
                                  <p:stCondLst>
                                    <p:cond delay="0"/>
                                  </p:stCondLst>
                                  <p:childTnLst>
                                    <p:set>
                                      <p:cBhvr rctx="PPT">
                                        <p:cTn id="15" dur="indefinite"/>
                                        <p:tgtEl>
                                          <p:spTgt spid="3"/>
                                        </p:tgtEl>
                                        <p:attrNameLst>
                                          <p:attrName>style.opacity</p:attrName>
                                        </p:attrNameLst>
                                      </p:cBhvr>
                                      <p:to>
                                        <p:strVal val="0.5"/>
                                      </p:to>
                                    </p:set>
                                    <p:animEffect filter="image" prLst="opacity: 0.5">
                                      <p:cBhvr rctx="IE">
                                        <p:cTn id="16" dur="indefinite"/>
                                        <p:tgtEl>
                                          <p:spTgt spid="3"/>
                                        </p:tgtEl>
                                      </p:cBhvr>
                                    </p:animEffect>
                                  </p:childTnLst>
                                </p:cTn>
                              </p:par>
                              <p:par>
                                <p:cTn id="17" presetID="9" presetClass="emph" presetSubtype="0" grpId="1" nodeType="withEffect">
                                  <p:stCondLst>
                                    <p:cond delay="0"/>
                                  </p:stCondLst>
                                  <p:childTnLst>
                                    <p:set>
                                      <p:cBhvr rctx="PPT">
                                        <p:cTn id="18" dur="indefinite"/>
                                        <p:tgtEl>
                                          <p:spTgt spid="10"/>
                                        </p:tgtEl>
                                        <p:attrNameLst>
                                          <p:attrName>style.opacity</p:attrName>
                                        </p:attrNameLst>
                                      </p:cBhvr>
                                      <p:to>
                                        <p:strVal val="0.5"/>
                                      </p:to>
                                    </p:set>
                                    <p:animEffect filter="image" prLst="opacity: 0.5">
                                      <p:cBhvr rctx="IE">
                                        <p:cTn id="19"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0"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47456" y="901370"/>
            <a:ext cx="8001000" cy="1077218"/>
          </a:xfrm>
          <a:prstGeom prst="rect">
            <a:avLst/>
          </a:prstGeom>
          <a:noFill/>
        </p:spPr>
        <p:txBody>
          <a:bodyPr wrap="square" rtlCol="0">
            <a:spAutoFit/>
          </a:bodyPr>
          <a:lstStyle/>
          <a:p>
            <a:r>
              <a:rPr lang="en-US" sz="3200" dirty="0" smtClean="0">
                <a:solidFill>
                  <a:schemeClr val="bg1"/>
                </a:solidFill>
                <a:latin typeface="Eras Demi ITC" pitchFamily="34" charset="0"/>
              </a:rPr>
              <a:t>                                 , but </a:t>
            </a:r>
            <a:r>
              <a:rPr lang="en-US" sz="3200" b="1" i="1" dirty="0" err="1" smtClean="0">
                <a:solidFill>
                  <a:srgbClr val="FFC000"/>
                </a:solidFill>
                <a:latin typeface="Times New Roman" pitchFamily="18" charset="0"/>
                <a:cs typeface="Times New Roman" pitchFamily="18" charset="0"/>
              </a:rPr>
              <a:t>th</a:t>
            </a:r>
            <a:r>
              <a:rPr lang="en-US" sz="3200" b="1" i="1" dirty="0" err="1" smtClean="0">
                <a:solidFill>
                  <a:srgbClr val="FFC000"/>
                </a:solidFill>
                <a:latin typeface="Times New Roman"/>
                <a:cs typeface="Times New Roman"/>
              </a:rPr>
              <a:t>ē</a:t>
            </a:r>
            <a:r>
              <a:rPr lang="en-US" sz="3200" b="1" i="1" dirty="0" err="1" smtClean="0">
                <a:solidFill>
                  <a:srgbClr val="FFC000"/>
                </a:solidFill>
                <a:latin typeface="Times New Roman" pitchFamily="18" charset="0"/>
                <a:cs typeface="Times New Roman" pitchFamily="18" charset="0"/>
              </a:rPr>
              <a:t>rion</a:t>
            </a:r>
            <a:r>
              <a:rPr lang="en-US" sz="3200" dirty="0" smtClean="0">
                <a:solidFill>
                  <a:srgbClr val="FFC000"/>
                </a:solidFill>
                <a:latin typeface="Eras Demi ITC" pitchFamily="34" charset="0"/>
              </a:rPr>
              <a:t> </a:t>
            </a:r>
            <a:r>
              <a:rPr lang="en-US" sz="3200" dirty="0" smtClean="0">
                <a:solidFill>
                  <a:schemeClr val="bg1"/>
                </a:solidFill>
                <a:latin typeface="Eras Demi ITC" pitchFamily="34" charset="0"/>
              </a:rPr>
              <a:t>– always a wild beast</a:t>
            </a:r>
            <a:endParaRPr lang="en-US" sz="3200" dirty="0">
              <a:solidFill>
                <a:schemeClr val="bg1"/>
              </a:solidFill>
              <a:latin typeface="Eras Demi ITC" pitchFamily="34" charset="0"/>
            </a:endParaRPr>
          </a:p>
        </p:txBody>
      </p:sp>
      <p:sp>
        <p:nvSpPr>
          <p:cNvPr id="3" name="TextBox 2"/>
          <p:cNvSpPr txBox="1"/>
          <p:nvPr/>
        </p:nvSpPr>
        <p:spPr>
          <a:xfrm>
            <a:off x="457200" y="914399"/>
            <a:ext cx="3886200" cy="584775"/>
          </a:xfrm>
          <a:prstGeom prst="rect">
            <a:avLst/>
          </a:prstGeom>
          <a:noFill/>
        </p:spPr>
        <p:txBody>
          <a:bodyPr wrap="square" rtlCol="0">
            <a:spAutoFit/>
          </a:bodyPr>
          <a:lstStyle/>
          <a:p>
            <a:r>
              <a:rPr lang="en-US" sz="3200" dirty="0">
                <a:solidFill>
                  <a:srgbClr val="FFC000"/>
                </a:solidFill>
              </a:rPr>
              <a:t>Beasts </a:t>
            </a:r>
            <a:r>
              <a:rPr lang="en-US" sz="3200" dirty="0"/>
              <a:t>~ not, </a:t>
            </a:r>
            <a:r>
              <a:rPr lang="en-US" sz="3200" b="1" i="1" dirty="0" err="1">
                <a:solidFill>
                  <a:srgbClr val="FFC000"/>
                </a:solidFill>
                <a:latin typeface="Times New Roman" pitchFamily="18" charset="0"/>
                <a:cs typeface="Times New Roman" pitchFamily="18" charset="0"/>
              </a:rPr>
              <a:t>zōon</a:t>
            </a:r>
            <a:endParaRPr lang="en-US" sz="3200" b="1" dirty="0">
              <a:solidFill>
                <a:srgbClr val="FFC000"/>
              </a:solidFill>
              <a:latin typeface="Times New Roman" pitchFamily="18" charset="0"/>
              <a:cs typeface="Times New Roman" pitchFamily="18" charset="0"/>
            </a:endParaRPr>
          </a:p>
        </p:txBody>
      </p:sp>
      <p:sp>
        <p:nvSpPr>
          <p:cNvPr id="5" name="TextBox 4"/>
          <p:cNvSpPr txBox="1"/>
          <p:nvPr/>
        </p:nvSpPr>
        <p:spPr>
          <a:xfrm>
            <a:off x="685800" y="191427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30x in Revelation</a:t>
            </a:r>
            <a:endParaRPr lang="en-US" sz="3200" dirty="0">
              <a:solidFill>
                <a:srgbClr val="FFC000"/>
              </a:solidFill>
              <a:latin typeface="Eras Demi ITC" pitchFamily="34" charset="0"/>
            </a:endParaRPr>
          </a:p>
        </p:txBody>
      </p:sp>
      <p:sp>
        <p:nvSpPr>
          <p:cNvPr id="6" name="TextBox 5"/>
          <p:cNvSpPr txBox="1"/>
          <p:nvPr/>
        </p:nvSpPr>
        <p:spPr>
          <a:xfrm>
            <a:off x="685800" y="2438400"/>
            <a:ext cx="8030029" cy="584775"/>
          </a:xfrm>
          <a:prstGeom prst="rect">
            <a:avLst/>
          </a:prstGeom>
          <a:noFill/>
        </p:spPr>
        <p:txBody>
          <a:bodyPr wrap="square" rtlCol="0">
            <a:spAutoFit/>
          </a:bodyPr>
          <a:lstStyle/>
          <a:p>
            <a:pPr marL="347663" indent="-347663">
              <a:buFont typeface="Arial" pitchFamily="34" charset="0"/>
              <a:buChar char="•"/>
            </a:pPr>
            <a:r>
              <a:rPr lang="en-US" sz="3200" dirty="0"/>
              <a:t>Used of Antichrist and False Prophet</a:t>
            </a:r>
            <a:endParaRPr lang="en-US" sz="3200" dirty="0">
              <a:solidFill>
                <a:srgbClr val="FFC000"/>
              </a:solidFill>
              <a:latin typeface="Eras Demi ITC" pitchFamily="34" charset="0"/>
            </a:endParaRPr>
          </a:p>
        </p:txBody>
      </p:sp>
      <p:sp>
        <p:nvSpPr>
          <p:cNvPr id="7" name="TextBox 6"/>
          <p:cNvSpPr txBox="1"/>
          <p:nvPr/>
        </p:nvSpPr>
        <p:spPr>
          <a:xfrm>
            <a:off x="457200" y="2966523"/>
            <a:ext cx="8229600" cy="1569660"/>
          </a:xfrm>
          <a:prstGeom prst="rect">
            <a:avLst/>
          </a:prstGeom>
          <a:noFill/>
        </p:spPr>
        <p:txBody>
          <a:bodyPr wrap="square" rtlCol="0">
            <a:spAutoFit/>
          </a:bodyPr>
          <a:lstStyle/>
          <a:p>
            <a:r>
              <a:rPr lang="en-US" sz="3200" dirty="0"/>
              <a:t>Matt. </a:t>
            </a:r>
            <a:r>
              <a:rPr lang="en-US" sz="3200" dirty="0" smtClean="0"/>
              <a:t>24.7b </a:t>
            </a:r>
            <a:r>
              <a:rPr lang="en-US" sz="3200" dirty="0"/>
              <a:t>~ </a:t>
            </a:r>
            <a:r>
              <a:rPr lang="en-US" sz="3200" dirty="0" smtClean="0">
                <a:solidFill>
                  <a:srgbClr val="FFC000"/>
                </a:solidFill>
              </a:rPr>
              <a:t>And there will be pestilences</a:t>
            </a:r>
            <a:r>
              <a:rPr lang="en-US" sz="3200" dirty="0">
                <a:solidFill>
                  <a:srgbClr val="FFC000"/>
                </a:solidFill>
              </a:rPr>
              <a:t>, and earthquakes in various places.</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86207294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par>
                          <p:cTn id="18" fill="hold">
                            <p:stCondLst>
                              <p:cond delay="500"/>
                            </p:stCondLst>
                            <p:childTnLst>
                              <p:par>
                                <p:cTn id="19" presetID="9" presetClass="emph" presetSubtype="0" grpId="1" nodeType="afterEffect">
                                  <p:stCondLst>
                                    <p:cond delay="0"/>
                                  </p:stCondLst>
                                  <p:childTnLst>
                                    <p:set>
                                      <p:cBhvr rctx="PPT">
                                        <p:cTn id="20" dur="indefinite"/>
                                        <p:tgtEl>
                                          <p:spTgt spid="5"/>
                                        </p:tgtEl>
                                        <p:attrNameLst>
                                          <p:attrName>style.opacity</p:attrName>
                                        </p:attrNameLst>
                                      </p:cBhvr>
                                      <p:to>
                                        <p:strVal val="0.5"/>
                                      </p:to>
                                    </p:set>
                                    <p:animEffect filter="image" prLst="opacity: 0.5">
                                      <p:cBhvr rctx="IE">
                                        <p:cTn id="21" dur="indefinite"/>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4"/>
                                        </p:tgtEl>
                                        <p:attrNameLst>
                                          <p:attrName>style.opacity</p:attrName>
                                        </p:attrNameLst>
                                      </p:cBhvr>
                                      <p:to>
                                        <p:strVal val="0.5"/>
                                      </p:to>
                                    </p:set>
                                    <p:animEffect filter="image" prLst="opacity: 0.5">
                                      <p:cBhvr rctx="IE">
                                        <p:cTn id="30" dur="indefinite"/>
                                        <p:tgtEl>
                                          <p:spTgt spid="4"/>
                                        </p:tgtEl>
                                      </p:cBhvr>
                                    </p:animEffect>
                                  </p:childTnLst>
                                </p:cTn>
                              </p:par>
                              <p:par>
                                <p:cTn id="31" presetID="9" presetClass="emph" presetSubtype="0" grpId="0" nodeType="withEffect">
                                  <p:stCondLst>
                                    <p:cond delay="0"/>
                                  </p:stCondLst>
                                  <p:childTnLst>
                                    <p:set>
                                      <p:cBhvr rctx="PPT">
                                        <p:cTn id="32" dur="indefinite"/>
                                        <p:tgtEl>
                                          <p:spTgt spid="3"/>
                                        </p:tgtEl>
                                        <p:attrNameLst>
                                          <p:attrName>style.opacity</p:attrName>
                                        </p:attrNameLst>
                                      </p:cBhvr>
                                      <p:to>
                                        <p:strVal val="0.5"/>
                                      </p:to>
                                    </p:set>
                                    <p:animEffect filter="image" prLst="opacity: 0.5">
                                      <p:cBhvr rctx="IE">
                                        <p:cTn id="33" dur="indefinite"/>
                                        <p:tgtEl>
                                          <p:spTgt spid="3"/>
                                        </p:tgtEl>
                                      </p:cBhvr>
                                    </p:animEffect>
                                  </p:childTnLst>
                                </p:cTn>
                              </p:par>
                              <p:par>
                                <p:cTn id="34" presetID="9" presetClass="emph" presetSubtype="0" grpId="1" nodeType="withEffect">
                                  <p:stCondLst>
                                    <p:cond delay="0"/>
                                  </p:stCondLst>
                                  <p:childTnLst>
                                    <p:set>
                                      <p:cBhvr rctx="PPT">
                                        <p:cTn id="35" dur="indefinite"/>
                                        <p:tgtEl>
                                          <p:spTgt spid="6"/>
                                        </p:tgtEl>
                                        <p:attrNameLst>
                                          <p:attrName>style.opacity</p:attrName>
                                        </p:attrNameLst>
                                      </p:cBhvr>
                                      <p:to>
                                        <p:strVal val="0.5"/>
                                      </p:to>
                                    </p:set>
                                    <p:animEffect filter="image" prLst="opacity: 0.5">
                                      <p:cBhvr rctx="IE">
                                        <p:cTn id="36"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p:bldP spid="5" grpId="0"/>
      <p:bldP spid="5" grpId="1"/>
      <p:bldP spid="6" grpId="0"/>
      <p:bldP spid="6" grpId="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199" y="914399"/>
            <a:ext cx="8258629" cy="584775"/>
          </a:xfrm>
          <a:prstGeom prst="rect">
            <a:avLst/>
          </a:prstGeom>
          <a:noFill/>
        </p:spPr>
        <p:txBody>
          <a:bodyPr wrap="square" rtlCol="0">
            <a:spAutoFit/>
          </a:bodyPr>
          <a:lstStyle/>
          <a:p>
            <a:r>
              <a:rPr lang="en-US" sz="3200" dirty="0"/>
              <a:t>1918 flu </a:t>
            </a:r>
            <a:r>
              <a:rPr lang="en-US" sz="3200" dirty="0" smtClean="0"/>
              <a:t>epidemic:</a:t>
            </a:r>
            <a:endParaRPr lang="en-US" sz="3200" dirty="0"/>
          </a:p>
        </p:txBody>
      </p:sp>
      <p:sp>
        <p:nvSpPr>
          <p:cNvPr id="5" name="TextBox 4"/>
          <p:cNvSpPr txBox="1"/>
          <p:nvPr/>
        </p:nvSpPr>
        <p:spPr>
          <a:xfrm>
            <a:off x="685800" y="1452441"/>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Affected 500,000,000 </a:t>
            </a:r>
            <a:r>
              <a:rPr lang="en-US" sz="3200" dirty="0" smtClean="0"/>
              <a:t>people worldwide</a:t>
            </a:r>
            <a:endParaRPr lang="en-US" sz="3200" dirty="0">
              <a:solidFill>
                <a:srgbClr val="FFC000"/>
              </a:solidFill>
              <a:latin typeface="Eras Demi ITC" pitchFamily="34" charset="0"/>
            </a:endParaRPr>
          </a:p>
        </p:txBody>
      </p:sp>
      <p:sp>
        <p:nvSpPr>
          <p:cNvPr id="6" name="TextBox 5"/>
          <p:cNvSpPr txBox="1"/>
          <p:nvPr/>
        </p:nvSpPr>
        <p:spPr>
          <a:xfrm>
            <a:off x="685800" y="2514600"/>
            <a:ext cx="8030029" cy="1077218"/>
          </a:xfrm>
          <a:prstGeom prst="rect">
            <a:avLst/>
          </a:prstGeom>
          <a:noFill/>
        </p:spPr>
        <p:txBody>
          <a:bodyPr wrap="square" rtlCol="0">
            <a:spAutoFit/>
          </a:bodyPr>
          <a:lstStyle/>
          <a:p>
            <a:pPr marL="347663" indent="-347663">
              <a:buFont typeface="Arial" pitchFamily="34" charset="0"/>
              <a:buChar char="•"/>
            </a:pPr>
            <a:r>
              <a:rPr lang="en-US" sz="3200" dirty="0"/>
              <a:t>Killed possibly 25,000,000 in the first 25 weeks</a:t>
            </a:r>
            <a:endParaRPr lang="en-US" sz="3200" dirty="0">
              <a:solidFill>
                <a:srgbClr val="FFC000"/>
              </a:solidFill>
              <a:latin typeface="Eras Demi ITC" pitchFamily="34" charset="0"/>
            </a:endParaRPr>
          </a:p>
        </p:txBody>
      </p:sp>
      <p:sp>
        <p:nvSpPr>
          <p:cNvPr id="7" name="TextBox 6"/>
          <p:cNvSpPr txBox="1"/>
          <p:nvPr/>
        </p:nvSpPr>
        <p:spPr>
          <a:xfrm>
            <a:off x="685800" y="3535740"/>
            <a:ext cx="8001000" cy="1077218"/>
          </a:xfrm>
          <a:prstGeom prst="rect">
            <a:avLst/>
          </a:prstGeom>
          <a:noFill/>
        </p:spPr>
        <p:txBody>
          <a:bodyPr wrap="square" rtlCol="0">
            <a:spAutoFit/>
          </a:bodyPr>
          <a:lstStyle/>
          <a:p>
            <a:pPr marL="344488" indent="-344488">
              <a:buFont typeface="Arial" pitchFamily="34" charset="0"/>
              <a:buChar char="•"/>
            </a:pPr>
            <a:r>
              <a:rPr lang="en-US" sz="3200" dirty="0"/>
              <a:t>Between 50-100 million worldwide total</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685800" y="4551681"/>
            <a:ext cx="8001000" cy="1077218"/>
          </a:xfrm>
          <a:prstGeom prst="rect">
            <a:avLst/>
          </a:prstGeom>
          <a:noFill/>
        </p:spPr>
        <p:txBody>
          <a:bodyPr wrap="square" rtlCol="0">
            <a:spAutoFit/>
          </a:bodyPr>
          <a:lstStyle/>
          <a:p>
            <a:pPr marL="344488" indent="-344488">
              <a:buFont typeface="Arial" pitchFamily="34" charset="0"/>
              <a:buChar char="•"/>
            </a:pPr>
            <a:r>
              <a:rPr lang="en-US" sz="3200" dirty="0"/>
              <a:t>Killed more people in 6 months than the Black Plague in 100 </a:t>
            </a:r>
            <a:r>
              <a:rPr lang="en-US" sz="3200" dirty="0" smtClean="0"/>
              <a:t>years</a:t>
            </a:r>
            <a:endParaRPr lang="en-US" sz="3200" dirty="0"/>
          </a:p>
        </p:txBody>
      </p:sp>
    </p:spTree>
    <p:extLst>
      <p:ext uri="{BB962C8B-B14F-4D97-AF65-F5344CB8AC3E}">
        <p14:creationId xmlns:p14="http://schemas.microsoft.com/office/powerpoint/2010/main" xmlns="" val="192436868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5"/>
                                        </p:tgtEl>
                                        <p:attrNameLst>
                                          <p:attrName>style.opacity</p:attrName>
                                        </p:attrNameLst>
                                      </p:cBhvr>
                                      <p:to>
                                        <p:strVal val="0.5"/>
                                      </p:to>
                                    </p:set>
                                    <p:animEffect filter="image" prLst="opacity: 0.5">
                                      <p:cBhvr rctx="IE">
                                        <p:cTn id="16" dur="indefinite"/>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6"/>
                                        </p:tgtEl>
                                        <p:attrNameLst>
                                          <p:attrName>style.opacity</p:attrName>
                                        </p:attrNameLst>
                                      </p:cBhvr>
                                      <p:to>
                                        <p:strVal val="0.5"/>
                                      </p:to>
                                    </p:set>
                                    <p:animEffect filter="image" prLst="opacity: 0.5">
                                      <p:cBhvr rctx="IE">
                                        <p:cTn id="25" dur="indefinite"/>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7"/>
                                        </p:tgtEl>
                                        <p:attrNameLst>
                                          <p:attrName>style.opacity</p:attrName>
                                        </p:attrNameLst>
                                      </p:cBhvr>
                                      <p:to>
                                        <p:strVal val="0.5"/>
                                      </p:to>
                                    </p:set>
                                    <p:animEffect filter="image" prLst="opacity: 0.5">
                                      <p:cBhvr rctx="IE">
                                        <p:cTn id="34"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591270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Matt. </a:t>
            </a:r>
            <a:r>
              <a:rPr lang="en-US" sz="3200" dirty="0" smtClean="0"/>
              <a:t>24.8 </a:t>
            </a:r>
            <a:r>
              <a:rPr lang="en-US" sz="3200" dirty="0"/>
              <a:t>~ </a:t>
            </a:r>
            <a:r>
              <a:rPr lang="en-US" sz="3200" dirty="0">
                <a:solidFill>
                  <a:srgbClr val="FFC000"/>
                </a:solidFill>
              </a:rPr>
              <a:t>All these are the beginning of sorrows</a:t>
            </a:r>
            <a:r>
              <a:rPr lang="en-US" sz="3200" i="1" dirty="0">
                <a:solidFill>
                  <a:srgbClr val="FFC000"/>
                </a:solidFill>
              </a:rPr>
              <a:t>.</a:t>
            </a:r>
            <a:endParaRPr lang="en-US" sz="3200" dirty="0">
              <a:solidFill>
                <a:srgbClr val="FFC000"/>
              </a:solidFill>
            </a:endParaRPr>
          </a:p>
        </p:txBody>
      </p:sp>
      <p:sp>
        <p:nvSpPr>
          <p:cNvPr id="4" name="TextBox 3"/>
          <p:cNvSpPr txBox="1"/>
          <p:nvPr/>
        </p:nvSpPr>
        <p:spPr>
          <a:xfrm>
            <a:off x="685800" y="1929825"/>
            <a:ext cx="8001000" cy="584775"/>
          </a:xfrm>
          <a:prstGeom prst="rect">
            <a:avLst/>
          </a:prstGeom>
          <a:noFill/>
        </p:spPr>
        <p:txBody>
          <a:bodyPr wrap="square" rtlCol="0">
            <a:spAutoFit/>
          </a:bodyPr>
          <a:lstStyle/>
          <a:p>
            <a:pPr marL="347663" indent="-347663">
              <a:buFont typeface="Arial" pitchFamily="34" charset="0"/>
              <a:buChar char="•"/>
            </a:pPr>
            <a:r>
              <a:rPr lang="en-US" sz="3200" dirty="0">
                <a:solidFill>
                  <a:schemeClr val="bg1"/>
                </a:solidFill>
                <a:latin typeface="Eras Demi ITC" pitchFamily="34" charset="0"/>
              </a:rPr>
              <a:t> </a:t>
            </a:r>
            <a:r>
              <a:rPr lang="en-US" sz="3200" dirty="0" smtClean="0">
                <a:solidFill>
                  <a:srgbClr val="FFC000"/>
                </a:solidFill>
              </a:rPr>
              <a:t>Sorrows</a:t>
            </a:r>
            <a:r>
              <a:rPr lang="en-US" sz="3200" dirty="0" smtClean="0"/>
              <a:t> </a:t>
            </a:r>
            <a:r>
              <a:rPr lang="en-US" sz="3200" dirty="0"/>
              <a:t>~ </a:t>
            </a:r>
            <a:r>
              <a:rPr lang="en-US" sz="3200" b="1" i="1" dirty="0" err="1">
                <a:solidFill>
                  <a:srgbClr val="FFC000"/>
                </a:solidFill>
                <a:latin typeface="Times New Roman" pitchFamily="18" charset="0"/>
                <a:cs typeface="Times New Roman" pitchFamily="18" charset="0"/>
              </a:rPr>
              <a:t>hōdin</a:t>
            </a:r>
            <a:r>
              <a:rPr lang="en-US" sz="3200" dirty="0"/>
              <a:t> – </a:t>
            </a:r>
            <a:r>
              <a:rPr lang="en-US" sz="3200" i="1" dirty="0"/>
              <a:t>birth pang</a:t>
            </a:r>
            <a:endParaRPr lang="en-US" sz="3200" dirty="0">
              <a:solidFill>
                <a:schemeClr val="bg1"/>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6</a:t>
            </a:r>
            <a:r>
              <a:rPr lang="en-US" sz="2600" b="1" dirty="0" smtClean="0">
                <a:solidFill>
                  <a:schemeClr val="bg1"/>
                </a:solidFill>
                <a:effectLst>
                  <a:glow rad="381000">
                    <a:srgbClr val="E20000">
                      <a:alpha val="49804"/>
                    </a:srgbClr>
                  </a:glow>
                </a:effectLst>
                <a:latin typeface="Felix Titling" pitchFamily="82" charset="0"/>
              </a:rPr>
              <a:t> . 5 – 1 7 </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0996402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1394</TotalTime>
  <Words>481</Words>
  <Application>Microsoft Office PowerPoint</Application>
  <PresentationFormat>On-screen Show (4:3)</PresentationFormat>
  <Paragraphs>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20</cp:revision>
  <dcterms:created xsi:type="dcterms:W3CDTF">2013-01-17T13:37:10Z</dcterms:created>
  <dcterms:modified xsi:type="dcterms:W3CDTF">2013-01-22T19:40:37Z</dcterms:modified>
</cp:coreProperties>
</file>