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2" r:id="rId4"/>
    <p:sldId id="257" r:id="rId5"/>
    <p:sldId id="264" r:id="rId6"/>
    <p:sldId id="265" r:id="rId7"/>
    <p:sldId id="277" r:id="rId8"/>
    <p:sldId id="278" r:id="rId9"/>
    <p:sldId id="270" r:id="rId10"/>
    <p:sldId id="271" r:id="rId11"/>
    <p:sldId id="275" r:id="rId12"/>
    <p:sldId id="273" r:id="rId13"/>
    <p:sldId id="276" r:id="rId14"/>
    <p:sldId id="274" r:id="rId15"/>
    <p:sldId id="262" r:id="rId16"/>
    <p:sldId id="263" r:id="rId17"/>
    <p:sldId id="266" r:id="rId18"/>
    <p:sldId id="267" r:id="rId19"/>
    <p:sldId id="279" r:id="rId20"/>
    <p:sldId id="280" r:id="rId21"/>
    <p:sldId id="281" r:id="rId22"/>
    <p:sldId id="282" r:id="rId23"/>
    <p:sldId id="268" r:id="rId24"/>
    <p:sldId id="269" r:id="rId25"/>
    <p:sldId id="261" r:id="rId26"/>
    <p:sldId id="283" r:id="rId27"/>
    <p:sldId id="26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4001A"/>
    <a:srgbClr val="EA0027"/>
    <a:srgbClr val="C50D3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2178" y="-1164"/>
      </p:cViewPr>
      <p:guideLst>
        <p:guide orient="horz" pos="2160"/>
        <p:guide pos="2880"/>
      </p:guideLst>
    </p:cSldViewPr>
  </p:slideViewPr>
  <p:notesTextViewPr>
    <p:cViewPr>
      <p:scale>
        <a:sx n="1" d="1"/>
        <a:sy n="1" d="1"/>
      </p:scale>
      <p:origin x="0" y="0"/>
    </p:cViewPr>
  </p:notesTextViewPr>
  <p:sorterViewPr>
    <p:cViewPr>
      <p:scale>
        <a:sx n="100" d="100"/>
        <a:sy n="100" d="100"/>
      </p:scale>
      <p:origin x="0" y="1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526628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2329049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8206388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0231186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36067521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7234717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pPr/>
              <a:t>12/10/2012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2223968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pPr/>
              <a:t>12/10/2012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64233655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pPr/>
              <a:t>12/10/2012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790136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0024982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8384977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pPr/>
              <a:t>12/10/2012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 calvaryokc.com</a:t>
            </a:r>
            <a:endParaRPr lang="en-US" sz="2400" b="1" dirty="0">
              <a:solidFill>
                <a:schemeClr val="bg1"/>
              </a:solidFill>
              <a:latin typeface="Eras Demi ITC" pitchFamily="34" charset="0"/>
            </a:endParaRPr>
          </a:p>
        </p:txBody>
      </p:sp>
      <p:sp>
        <p:nvSpPr>
          <p:cNvPr id="51" name="TextBox 50"/>
          <p:cNvSpPr txBox="1"/>
          <p:nvPr/>
        </p:nvSpPr>
        <p:spPr>
          <a:xfrm>
            <a:off x="2057400" y="3636871"/>
            <a:ext cx="5011056" cy="492443"/>
          </a:xfrm>
          <a:prstGeom prst="rect">
            <a:avLst/>
          </a:prstGeom>
          <a:noFill/>
        </p:spPr>
        <p:txBody>
          <a:bodyPr wrap="square" rtlCol="0">
            <a:spAutoFit/>
          </a:bodyPr>
          <a:lstStyle/>
          <a:p>
            <a:pPr algn="ctr"/>
            <a:r>
              <a:rPr lang="en-US" sz="2600" b="1" dirty="0">
                <a:solidFill>
                  <a:schemeClr val="bg1"/>
                </a:solidFill>
                <a:effectLst>
                  <a:glow rad="381000">
                    <a:srgbClr val="E20000">
                      <a:alpha val="25000"/>
                    </a:srgbClr>
                  </a:glow>
                </a:effectLst>
                <a:latin typeface="Felix Titling" pitchFamily="82" charset="0"/>
              </a:rPr>
              <a:t>3</a:t>
            </a:r>
            <a:r>
              <a:rPr lang="en-US" sz="2600" b="1" dirty="0" smtClean="0">
                <a:solidFill>
                  <a:schemeClr val="bg1"/>
                </a:solidFill>
                <a:effectLst>
                  <a:glow rad="381000">
                    <a:srgbClr val="E20000">
                      <a:alpha val="25000"/>
                    </a:srgbClr>
                  </a:glow>
                </a:effectLst>
                <a:latin typeface="Felix Titling" pitchFamily="82" charset="0"/>
              </a:rPr>
              <a:t> . 1 4 – 2 2</a:t>
            </a:r>
            <a:endParaRPr lang="en-US" sz="2600" b="1" dirty="0">
              <a:solidFill>
                <a:schemeClr val="bg1"/>
              </a:solidFill>
              <a:effectLst>
                <a:glow rad="381000">
                  <a:srgbClr val="E20000">
                    <a:alpha val="25000"/>
                  </a:srgbClr>
                </a:glow>
              </a:effectLst>
              <a:latin typeface="Felix Titling" pitchFamily="82" charset="0"/>
            </a:endParaRPr>
          </a:p>
        </p:txBody>
      </p:sp>
    </p:spTree>
    <p:extLst>
      <p:ext uri="{BB962C8B-B14F-4D97-AF65-F5344CB8AC3E}">
        <p14:creationId xmlns:p14="http://schemas.microsoft.com/office/powerpoint/2010/main" xmlns="" val="5029579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7059045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4031873"/>
          </a:xfrm>
          <a:prstGeom prst="rect">
            <a:avLst/>
          </a:prstGeom>
          <a:noFill/>
        </p:spPr>
        <p:txBody>
          <a:bodyPr wrap="square" rtlCol="0">
            <a:spAutoFit/>
          </a:bodyPr>
          <a:lstStyle/>
          <a:p>
            <a:r>
              <a:rPr lang="en-US" sz="3200" dirty="0">
                <a:solidFill>
                  <a:srgbClr val="FFC000"/>
                </a:solidFill>
              </a:rPr>
              <a:t>Donald G. </a:t>
            </a:r>
            <a:r>
              <a:rPr lang="en-US" sz="3200" dirty="0" err="1">
                <a:solidFill>
                  <a:srgbClr val="FFC000"/>
                </a:solidFill>
              </a:rPr>
              <a:t>Barnhouse</a:t>
            </a:r>
            <a:r>
              <a:rPr lang="en-US" sz="3200" dirty="0">
                <a:solidFill>
                  <a:srgbClr val="FFC000"/>
                </a:solidFill>
              </a:rPr>
              <a:t> ~ </a:t>
            </a:r>
            <a:r>
              <a:rPr lang="en-US" sz="3200" dirty="0"/>
              <a:t>“So the Lord is saying, ‘If instead of being lukewarm, you were so cold that should feel that coldness, then the very feeling of your need might drive you to the true warmth, but now in your </a:t>
            </a:r>
            <a:r>
              <a:rPr lang="en-US" sz="3200" dirty="0" err="1"/>
              <a:t>lukewarmness</a:t>
            </a:r>
            <a:r>
              <a:rPr lang="en-US" sz="3200" dirty="0"/>
              <a:t>, you have just enough to protect yourselves against a feeling of need.’”</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04226959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509200"/>
          </a:xfrm>
          <a:prstGeom prst="rect">
            <a:avLst/>
          </a:prstGeom>
          <a:noFill/>
        </p:spPr>
        <p:txBody>
          <a:bodyPr wrap="square" rtlCol="0">
            <a:spAutoFit/>
          </a:bodyPr>
          <a:lstStyle/>
          <a:p>
            <a:r>
              <a:rPr lang="en-US" sz="3200" dirty="0">
                <a:solidFill>
                  <a:srgbClr val="FFC000"/>
                </a:solidFill>
              </a:rPr>
              <a:t>G. Campbell Morgan ~ </a:t>
            </a:r>
            <a:r>
              <a:rPr lang="en-US" sz="3200" dirty="0"/>
              <a:t>"All the wrath of my heart could not equal the words of Christ to such as are lukewarm, 'I am about to spew thee out of My mouth.' He loathes the unimpassioned regularity of the man who professes to believe the facts which constitute evangelical faith, and does not yield himself to the great claims lying within these truths. </a:t>
            </a:r>
            <a:r>
              <a:rPr lang="en-US" sz="3200" dirty="0" err="1"/>
              <a:t>Lukewarmness</a:t>
            </a:r>
            <a:r>
              <a:rPr lang="en-US" sz="3200" dirty="0"/>
              <a:t> is the worst form of blasphemy. </a:t>
            </a:r>
            <a:endParaRPr lang="en-US" sz="3200" b="1" dirty="0">
              <a:solidFill>
                <a:srgbClr val="FFC000"/>
              </a:solidFill>
              <a:latin typeface="Times New Roman" pitchFamily="18" charset="0"/>
              <a:cs typeface="Times New Roman" pitchFamily="18"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
        <p:nvSpPr>
          <p:cNvPr id="2" name="TextBox 1"/>
          <p:cNvSpPr txBox="1"/>
          <p:nvPr/>
        </p:nvSpPr>
        <p:spPr>
          <a:xfrm>
            <a:off x="457200" y="925882"/>
            <a:ext cx="8229600" cy="3046988"/>
          </a:xfrm>
          <a:prstGeom prst="rect">
            <a:avLst/>
          </a:prstGeom>
          <a:noFill/>
        </p:spPr>
        <p:txBody>
          <a:bodyPr wrap="square" rtlCol="0">
            <a:spAutoFit/>
          </a:bodyPr>
          <a:lstStyle/>
          <a:p>
            <a:r>
              <a:rPr lang="en-US" sz="3200" dirty="0"/>
              <a:t>Let the tepid churches call themselves clubs, and we shall know how to deal with them. Let tepid men leave the churches. Let them say they do not believe in Christ, for that is the true statement</a:t>
            </a:r>
            <a:r>
              <a:rPr lang="en-US" sz="3200" dirty="0" smtClean="0"/>
              <a:t>."</a:t>
            </a:r>
            <a:endParaRPr lang="en-US" sz="3200" b="1" dirty="0">
              <a:solidFill>
                <a:srgbClr val="FFC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52072662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554545"/>
          </a:xfrm>
          <a:prstGeom prst="rect">
            <a:avLst/>
          </a:prstGeom>
          <a:noFill/>
        </p:spPr>
        <p:txBody>
          <a:bodyPr wrap="square" rtlCol="0">
            <a:spAutoFit/>
          </a:bodyPr>
          <a:lstStyle/>
          <a:p>
            <a:r>
              <a:rPr lang="en-US" sz="3200" dirty="0"/>
              <a:t>1 Kg. 18:21 ~ </a:t>
            </a:r>
            <a:r>
              <a:rPr lang="en-US" sz="3200" dirty="0">
                <a:solidFill>
                  <a:srgbClr val="FFC000"/>
                </a:solidFill>
              </a:rPr>
              <a:t>And Elijah came to all the people, and said, "How long will you falter between two opinions? If the LORD is God, follow Him; but if Baal, follow him."</a:t>
            </a:r>
            <a:endParaRPr lang="en-US" sz="3200" b="1" dirty="0">
              <a:solidFill>
                <a:srgbClr val="FFC000"/>
              </a:solidFill>
              <a:latin typeface="Times New Roman" pitchFamily="18" charset="0"/>
              <a:cs typeface="Times New Roman" pitchFamily="18"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5033045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48515338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Vomit</a:t>
            </a:r>
            <a:r>
              <a:rPr lang="en-US" sz="3200" dirty="0"/>
              <a:t> ~ </a:t>
            </a:r>
            <a:r>
              <a:rPr lang="en-US" sz="3200" b="1" i="1" dirty="0" err="1">
                <a:solidFill>
                  <a:srgbClr val="FFC000"/>
                </a:solidFill>
                <a:latin typeface="Times New Roman" pitchFamily="18" charset="0"/>
                <a:cs typeface="Times New Roman" pitchFamily="18" charset="0"/>
              </a:rPr>
              <a:t>emeō</a:t>
            </a:r>
            <a:endParaRPr lang="en-US" sz="3200" b="1" dirty="0">
              <a:solidFill>
                <a:srgbClr val="FFC000"/>
              </a:solidFill>
              <a:latin typeface="Times New Roman" pitchFamily="18" charset="0"/>
              <a:cs typeface="Times New Roman" pitchFamily="18" charset="0"/>
            </a:endParaRPr>
          </a:p>
        </p:txBody>
      </p:sp>
      <p:sp>
        <p:nvSpPr>
          <p:cNvPr id="4" name="TextBox 3"/>
          <p:cNvSpPr txBox="1"/>
          <p:nvPr/>
        </p:nvSpPr>
        <p:spPr>
          <a:xfrm>
            <a:off x="685800" y="1472625"/>
            <a:ext cx="8001000" cy="584775"/>
          </a:xfrm>
          <a:prstGeom prst="rect">
            <a:avLst/>
          </a:prstGeom>
          <a:noFill/>
        </p:spPr>
        <p:txBody>
          <a:bodyPr wrap="square" rtlCol="0">
            <a:spAutoFit/>
          </a:bodyPr>
          <a:lstStyle/>
          <a:p>
            <a:pPr marL="457200" indent="-457200">
              <a:buFont typeface="Arial" pitchFamily="34" charset="0"/>
              <a:buChar char="•"/>
            </a:pPr>
            <a:r>
              <a:rPr lang="en-US" sz="3200" dirty="0" smtClean="0"/>
              <a:t>NASB</a:t>
            </a:r>
            <a:r>
              <a:rPr lang="en-US" sz="3200" dirty="0"/>
              <a:t>, NIV ~ </a:t>
            </a:r>
            <a:r>
              <a:rPr lang="en-US" sz="3200" dirty="0">
                <a:solidFill>
                  <a:srgbClr val="FFC000"/>
                </a:solidFill>
              </a:rPr>
              <a:t>spit</a:t>
            </a:r>
          </a:p>
        </p:txBody>
      </p:sp>
      <p:sp>
        <p:nvSpPr>
          <p:cNvPr id="5" name="TextBox 4"/>
          <p:cNvSpPr txBox="1"/>
          <p:nvPr/>
        </p:nvSpPr>
        <p:spPr>
          <a:xfrm>
            <a:off x="685800" y="2013858"/>
            <a:ext cx="8001000" cy="1569660"/>
          </a:xfrm>
          <a:prstGeom prst="rect">
            <a:avLst/>
          </a:prstGeom>
          <a:noFill/>
        </p:spPr>
        <p:txBody>
          <a:bodyPr wrap="square" rtlCol="0">
            <a:spAutoFit/>
          </a:bodyPr>
          <a:lstStyle/>
          <a:p>
            <a:pPr marL="457200" indent="-457200">
              <a:buFont typeface="Arial" pitchFamily="34" charset="0"/>
              <a:buChar char="•"/>
            </a:pPr>
            <a:r>
              <a:rPr lang="en-US" sz="3200" dirty="0" smtClean="0"/>
              <a:t>Message </a:t>
            </a:r>
            <a:r>
              <a:rPr lang="en-US" sz="3200" dirty="0"/>
              <a:t>~ </a:t>
            </a:r>
            <a:r>
              <a:rPr lang="en-US" sz="3200" dirty="0">
                <a:solidFill>
                  <a:srgbClr val="FFC000"/>
                </a:solidFill>
              </a:rPr>
              <a:t>You’re stale. You’re stagnant. You make me want to vomit.</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9163640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0085176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t>Rev. 2:9 ~ </a:t>
            </a:r>
            <a:r>
              <a:rPr lang="en-US" sz="3200" dirty="0" smtClean="0">
                <a:solidFill>
                  <a:srgbClr val="FFC000"/>
                </a:solidFill>
              </a:rPr>
              <a:t>I know your works, tribulation, and poverty (but you are rich);</a:t>
            </a:r>
            <a:endParaRPr lang="en-US" sz="3200" b="1" dirty="0">
              <a:solidFill>
                <a:srgbClr val="FFC000"/>
              </a:solidFill>
              <a:latin typeface="Times New Roman" pitchFamily="18" charset="0"/>
              <a:cs typeface="Times New Roman" pitchFamily="18"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5084737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35822350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046988"/>
          </a:xfrm>
          <a:prstGeom prst="rect">
            <a:avLst/>
          </a:prstGeom>
          <a:noFill/>
        </p:spPr>
        <p:txBody>
          <a:bodyPr wrap="square" rtlCol="0">
            <a:spAutoFit/>
          </a:bodyPr>
          <a:lstStyle/>
          <a:p>
            <a:r>
              <a:rPr lang="en-US" sz="3200" dirty="0">
                <a:solidFill>
                  <a:srgbClr val="FFC000"/>
                </a:solidFill>
              </a:rPr>
              <a:t>Vance </a:t>
            </a:r>
            <a:r>
              <a:rPr lang="en-US" sz="3200" dirty="0" err="1">
                <a:solidFill>
                  <a:srgbClr val="FFC000"/>
                </a:solidFill>
              </a:rPr>
              <a:t>Havner</a:t>
            </a:r>
            <a:r>
              <a:rPr lang="en-US" sz="3200" dirty="0">
                <a:solidFill>
                  <a:srgbClr val="FFC000"/>
                </a:solidFill>
              </a:rPr>
              <a:t> ~ </a:t>
            </a:r>
            <a:r>
              <a:rPr lang="en-US" sz="3200" dirty="0"/>
              <a:t>"The cause of Christ has been hurt more by Sunday-morning bench-warmers who pretend to love Christ, who call Him Lord but do not His commands, than by all the publicans and sinners."</a:t>
            </a:r>
            <a:endParaRPr lang="en-US" sz="3200" b="1" dirty="0">
              <a:solidFill>
                <a:srgbClr val="FFC000"/>
              </a:solidFill>
              <a:latin typeface="Times New Roman" pitchFamily="18" charset="0"/>
              <a:cs typeface="Times New Roman" pitchFamily="18"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1280574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
        <p:nvSpPr>
          <p:cNvPr id="8" name="Rectangle 7"/>
          <p:cNvSpPr/>
          <p:nvPr/>
        </p:nvSpPr>
        <p:spPr>
          <a:xfrm>
            <a:off x="7595596" y="1304634"/>
            <a:ext cx="859689" cy="3506914"/>
          </a:xfrm>
          <a:prstGeom prst="rect">
            <a:avLst/>
          </a:prstGeom>
          <a:solidFill>
            <a:srgbClr val="FF0000">
              <a:alpha val="50196"/>
            </a:srgb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19751" y="3860396"/>
            <a:ext cx="798923" cy="784317"/>
          </a:xfrm>
          <a:prstGeom prst="rect">
            <a:avLst/>
          </a:prstGeom>
          <a:solidFill>
            <a:srgbClr val="254061">
              <a:alpha val="49804"/>
            </a:srgb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461374" y="4653775"/>
            <a:ext cx="8301626" cy="606213"/>
            <a:chOff x="461374" y="2745978"/>
            <a:chExt cx="8301626" cy="606213"/>
          </a:xfrm>
        </p:grpSpPr>
        <p:sp>
          <p:nvSpPr>
            <p:cNvPr id="12" name="Rectangle 11"/>
            <p:cNvSpPr/>
            <p:nvPr/>
          </p:nvSpPr>
          <p:spPr>
            <a:xfrm>
              <a:off x="461374" y="2745978"/>
              <a:ext cx="8301626" cy="599721"/>
            </a:xfrm>
            <a:prstGeom prst="rect">
              <a:avLst/>
            </a:prstGeom>
            <a:solidFill>
              <a:srgbClr val="632523">
                <a:alpha val="74902"/>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a:off x="2043311"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250255"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865550" y="2752470"/>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629422"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422477"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215533"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056652" y="2747276"/>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872025" y="2747276"/>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387754" y="2747276"/>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7594699" y="2752470"/>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909049" y="2881086"/>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200</a:t>
              </a:r>
            </a:p>
          </p:txBody>
        </p:sp>
        <p:sp>
          <p:nvSpPr>
            <p:cNvPr id="24" name="TextBox 23"/>
            <p:cNvSpPr txBox="1"/>
            <p:nvPr/>
          </p:nvSpPr>
          <p:spPr>
            <a:xfrm>
              <a:off x="1709149" y="2876550"/>
              <a:ext cx="681626" cy="338554"/>
            </a:xfrm>
            <a:prstGeom prst="rect">
              <a:avLst/>
            </a:prstGeom>
            <a:solidFill>
              <a:schemeClr val="bg1"/>
            </a:solidFill>
          </p:spPr>
          <p:txBody>
            <a:bodyPr wrap="square" rtlCol="0">
              <a:spAutoFit/>
            </a:bodyPr>
            <a:lstStyle/>
            <a:p>
              <a:pPr algn="ctr"/>
              <a:r>
                <a:rPr lang="en-US" sz="1600" dirty="0">
                  <a:solidFill>
                    <a:schemeClr val="accent2">
                      <a:lumMod val="50000"/>
                    </a:schemeClr>
                  </a:solidFill>
                  <a:latin typeface="Eras Demi ITC" pitchFamily="34" charset="0"/>
                </a:rPr>
                <a:t>4</a:t>
              </a:r>
              <a:r>
                <a:rPr lang="en-US" sz="1600" dirty="0" smtClean="0">
                  <a:solidFill>
                    <a:schemeClr val="accent2">
                      <a:lumMod val="50000"/>
                    </a:schemeClr>
                  </a:solidFill>
                  <a:latin typeface="Eras Demi ITC" pitchFamily="34" charset="0"/>
                </a:rPr>
                <a:t>00</a:t>
              </a:r>
            </a:p>
          </p:txBody>
        </p:sp>
        <p:sp>
          <p:nvSpPr>
            <p:cNvPr id="25" name="TextBox 24"/>
            <p:cNvSpPr txBox="1"/>
            <p:nvPr/>
          </p:nvSpPr>
          <p:spPr>
            <a:xfrm>
              <a:off x="2524125" y="2872014"/>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600</a:t>
              </a:r>
            </a:p>
          </p:txBody>
        </p:sp>
        <p:sp>
          <p:nvSpPr>
            <p:cNvPr id="26" name="TextBox 25"/>
            <p:cNvSpPr txBox="1"/>
            <p:nvPr/>
          </p:nvSpPr>
          <p:spPr>
            <a:xfrm>
              <a:off x="3295650" y="2867478"/>
              <a:ext cx="681626" cy="338554"/>
            </a:xfrm>
            <a:prstGeom prst="rect">
              <a:avLst/>
            </a:prstGeom>
            <a:solidFill>
              <a:schemeClr val="bg1"/>
            </a:solidFill>
          </p:spPr>
          <p:txBody>
            <a:bodyPr wrap="square" rtlCol="0">
              <a:spAutoFit/>
            </a:bodyPr>
            <a:lstStyle/>
            <a:p>
              <a:pPr algn="ctr"/>
              <a:r>
                <a:rPr lang="en-US" sz="1600" dirty="0">
                  <a:solidFill>
                    <a:schemeClr val="accent2">
                      <a:lumMod val="50000"/>
                    </a:schemeClr>
                  </a:solidFill>
                  <a:latin typeface="Eras Demi ITC" pitchFamily="34" charset="0"/>
                </a:rPr>
                <a:t>8</a:t>
              </a:r>
              <a:r>
                <a:rPr lang="en-US" sz="1600" dirty="0" smtClean="0">
                  <a:solidFill>
                    <a:schemeClr val="accent2">
                      <a:lumMod val="50000"/>
                    </a:schemeClr>
                  </a:solidFill>
                  <a:latin typeface="Eras Demi ITC" pitchFamily="34" charset="0"/>
                </a:rPr>
                <a:t>00</a:t>
              </a:r>
            </a:p>
          </p:txBody>
        </p:sp>
        <p:sp>
          <p:nvSpPr>
            <p:cNvPr id="27" name="TextBox 26"/>
            <p:cNvSpPr txBox="1"/>
            <p:nvPr/>
          </p:nvSpPr>
          <p:spPr>
            <a:xfrm>
              <a:off x="4086225" y="2862942"/>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1000</a:t>
              </a:r>
            </a:p>
          </p:txBody>
        </p:sp>
        <p:sp>
          <p:nvSpPr>
            <p:cNvPr id="28" name="TextBox 27"/>
            <p:cNvSpPr txBox="1"/>
            <p:nvPr/>
          </p:nvSpPr>
          <p:spPr>
            <a:xfrm>
              <a:off x="4886325" y="2858406"/>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1200</a:t>
              </a:r>
            </a:p>
          </p:txBody>
        </p:sp>
        <p:sp>
          <p:nvSpPr>
            <p:cNvPr id="29" name="TextBox 28"/>
            <p:cNvSpPr txBox="1"/>
            <p:nvPr/>
          </p:nvSpPr>
          <p:spPr>
            <a:xfrm>
              <a:off x="5724525" y="2853870"/>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1400</a:t>
              </a:r>
            </a:p>
          </p:txBody>
        </p:sp>
        <p:sp>
          <p:nvSpPr>
            <p:cNvPr id="30" name="TextBox 29"/>
            <p:cNvSpPr txBox="1"/>
            <p:nvPr/>
          </p:nvSpPr>
          <p:spPr>
            <a:xfrm>
              <a:off x="6524625" y="2849334"/>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1600</a:t>
              </a:r>
            </a:p>
          </p:txBody>
        </p:sp>
        <p:sp>
          <p:nvSpPr>
            <p:cNvPr id="31" name="TextBox 30"/>
            <p:cNvSpPr txBox="1"/>
            <p:nvPr/>
          </p:nvSpPr>
          <p:spPr>
            <a:xfrm>
              <a:off x="7258050" y="2844798"/>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1800</a:t>
              </a:r>
            </a:p>
          </p:txBody>
        </p:sp>
        <p:sp>
          <p:nvSpPr>
            <p:cNvPr id="32" name="TextBox 31"/>
            <p:cNvSpPr txBox="1"/>
            <p:nvPr/>
          </p:nvSpPr>
          <p:spPr>
            <a:xfrm>
              <a:off x="8048625" y="2840262"/>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2000</a:t>
              </a:r>
            </a:p>
          </p:txBody>
        </p:sp>
      </p:grpSp>
      <p:sp>
        <p:nvSpPr>
          <p:cNvPr id="33" name="Rectangle 32"/>
          <p:cNvSpPr/>
          <p:nvPr/>
        </p:nvSpPr>
        <p:spPr>
          <a:xfrm>
            <a:off x="619125" y="4364698"/>
            <a:ext cx="299449" cy="289077"/>
          </a:xfrm>
          <a:prstGeom prst="rect">
            <a:avLst/>
          </a:prstGeom>
          <a:solidFill>
            <a:srgbClr val="FFC000">
              <a:alpha val="50196"/>
            </a:srgb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1725202" y="3316948"/>
            <a:ext cx="734095" cy="1333441"/>
          </a:xfrm>
          <a:prstGeom prst="rect">
            <a:avLst/>
          </a:prstGeom>
          <a:solidFill>
            <a:schemeClr val="accent3">
              <a:lumMod val="50000"/>
              <a:alpha val="50196"/>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412243" y="2431063"/>
            <a:ext cx="2569081"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Thyatira 590 - Present</a:t>
            </a:r>
          </a:p>
        </p:txBody>
      </p:sp>
      <p:sp>
        <p:nvSpPr>
          <p:cNvPr id="36" name="Rectangle 35"/>
          <p:cNvSpPr/>
          <p:nvPr/>
        </p:nvSpPr>
        <p:spPr>
          <a:xfrm>
            <a:off x="2468822" y="2802598"/>
            <a:ext cx="5991368" cy="1849925"/>
          </a:xfrm>
          <a:prstGeom prst="rect">
            <a:avLst/>
          </a:prstGeom>
          <a:solidFill>
            <a:schemeClr val="accent5">
              <a:lumMod val="50000"/>
              <a:alpha val="50196"/>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428625" y="3478772"/>
            <a:ext cx="2095500"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Smyrna 100 - 314</a:t>
            </a:r>
          </a:p>
        </p:txBody>
      </p:sp>
      <p:sp>
        <p:nvSpPr>
          <p:cNvPr id="38" name="TextBox 37"/>
          <p:cNvSpPr txBox="1"/>
          <p:nvPr/>
        </p:nvSpPr>
        <p:spPr>
          <a:xfrm>
            <a:off x="412244" y="2945413"/>
            <a:ext cx="2378582"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Pergamos 314 - 590</a:t>
            </a:r>
          </a:p>
        </p:txBody>
      </p:sp>
      <p:sp>
        <p:nvSpPr>
          <p:cNvPr id="39" name="TextBox 38"/>
          <p:cNvSpPr txBox="1"/>
          <p:nvPr/>
        </p:nvSpPr>
        <p:spPr>
          <a:xfrm>
            <a:off x="3977276" y="1912010"/>
            <a:ext cx="2556837"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Sardis 1517 - Present</a:t>
            </a:r>
          </a:p>
        </p:txBody>
      </p:sp>
      <p:sp>
        <p:nvSpPr>
          <p:cNvPr id="40" name="TextBox 39"/>
          <p:cNvSpPr txBox="1"/>
          <p:nvPr/>
        </p:nvSpPr>
        <p:spPr>
          <a:xfrm>
            <a:off x="4427039" y="1437386"/>
            <a:ext cx="3165448"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Philadelphia 1800 - Present</a:t>
            </a:r>
          </a:p>
        </p:txBody>
      </p:sp>
      <p:sp>
        <p:nvSpPr>
          <p:cNvPr id="41" name="Rectangle 40"/>
          <p:cNvSpPr/>
          <p:nvPr/>
        </p:nvSpPr>
        <p:spPr>
          <a:xfrm>
            <a:off x="6534149" y="2288714"/>
            <a:ext cx="1925221" cy="2361725"/>
          </a:xfrm>
          <a:prstGeom prst="rect">
            <a:avLst/>
          </a:prstGeom>
          <a:solidFill>
            <a:schemeClr val="accent4">
              <a:lumMod val="50000"/>
              <a:alpha val="50196"/>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7598863" y="1818446"/>
            <a:ext cx="859689" cy="2840701"/>
          </a:xfrm>
          <a:prstGeom prst="rect">
            <a:avLst/>
          </a:prstGeom>
          <a:solidFill>
            <a:schemeClr val="accent6">
              <a:lumMod val="50000"/>
              <a:alpha val="50196"/>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4612187" y="933098"/>
            <a:ext cx="2979482"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Laodicea 1800 – Present</a:t>
            </a:r>
          </a:p>
        </p:txBody>
      </p:sp>
      <p:sp>
        <p:nvSpPr>
          <p:cNvPr id="44" name="TextBox 43"/>
          <p:cNvSpPr txBox="1"/>
          <p:nvPr/>
        </p:nvSpPr>
        <p:spPr>
          <a:xfrm>
            <a:off x="428625" y="3988098"/>
            <a:ext cx="2095500"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Ephesus 32 - 100</a:t>
            </a:r>
          </a:p>
        </p:txBody>
      </p:sp>
    </p:spTree>
    <p:extLst>
      <p:ext uri="{BB962C8B-B14F-4D97-AF65-F5344CB8AC3E}">
        <p14:creationId xmlns:p14="http://schemas.microsoft.com/office/powerpoint/2010/main" xmlns="" val="38036418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500"/>
                                        <p:tgtEl>
                                          <p:spTgt spid="4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500"/>
                                        <p:tgtEl>
                                          <p:spTgt spid="3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fade">
                                      <p:cBhvr>
                                        <p:cTn id="16" dur="500"/>
                                        <p:tgtEl>
                                          <p:spTgt spid="37"/>
                                        </p:tgtEl>
                                      </p:cBhvr>
                                    </p:animEffect>
                                  </p:childTnLst>
                                </p:cTn>
                              </p:par>
                            </p:childTnLst>
                          </p:cTn>
                        </p:par>
                        <p:par>
                          <p:cTn id="17" fill="hold">
                            <p:stCondLst>
                              <p:cond delay="500"/>
                            </p:stCondLst>
                            <p:childTnLst>
                              <p:par>
                                <p:cTn id="18" presetID="22" presetClass="entr" presetSubtype="1"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up)">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fade">
                                      <p:cBhvr>
                                        <p:cTn id="25" dur="500"/>
                                        <p:tgtEl>
                                          <p:spTgt spid="38"/>
                                        </p:tgtEl>
                                      </p:cBhvr>
                                    </p:animEffect>
                                  </p:childTnLst>
                                </p:cTn>
                              </p:par>
                            </p:childTnLst>
                          </p:cTn>
                        </p:par>
                        <p:par>
                          <p:cTn id="26" fill="hold">
                            <p:stCondLst>
                              <p:cond delay="500"/>
                            </p:stCondLst>
                            <p:childTnLst>
                              <p:par>
                                <p:cTn id="27" presetID="22" presetClass="entr" presetSubtype="1"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wipe(up)">
                                      <p:cBhvr>
                                        <p:cTn id="29" dur="500"/>
                                        <p:tgtEl>
                                          <p:spTgt spid="34"/>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fade">
                                      <p:cBhvr>
                                        <p:cTn id="34" dur="500"/>
                                        <p:tgtEl>
                                          <p:spTgt spid="35"/>
                                        </p:tgtEl>
                                      </p:cBhvr>
                                    </p:animEffect>
                                  </p:childTnLst>
                                </p:cTn>
                              </p:par>
                            </p:childTnLst>
                          </p:cTn>
                        </p:par>
                        <p:par>
                          <p:cTn id="35" fill="hold">
                            <p:stCondLst>
                              <p:cond delay="500"/>
                            </p:stCondLst>
                            <p:childTnLst>
                              <p:par>
                                <p:cTn id="36" presetID="22" presetClass="entr" presetSubtype="1" fill="hold" grpId="0" nodeType="afterEffect">
                                  <p:stCondLst>
                                    <p:cond delay="0"/>
                                  </p:stCondLst>
                                  <p:childTnLst>
                                    <p:set>
                                      <p:cBhvr>
                                        <p:cTn id="37" dur="1" fill="hold">
                                          <p:stCondLst>
                                            <p:cond delay="0"/>
                                          </p:stCondLst>
                                        </p:cTn>
                                        <p:tgtEl>
                                          <p:spTgt spid="36"/>
                                        </p:tgtEl>
                                        <p:attrNameLst>
                                          <p:attrName>style.visibility</p:attrName>
                                        </p:attrNameLst>
                                      </p:cBhvr>
                                      <p:to>
                                        <p:strVal val="visible"/>
                                      </p:to>
                                    </p:set>
                                    <p:animEffect transition="in" filter="wipe(up)">
                                      <p:cBhvr>
                                        <p:cTn id="38" dur="500"/>
                                        <p:tgtEl>
                                          <p:spTgt spid="36"/>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fade">
                                      <p:cBhvr>
                                        <p:cTn id="43" dur="500"/>
                                        <p:tgtEl>
                                          <p:spTgt spid="39"/>
                                        </p:tgtEl>
                                      </p:cBhvr>
                                    </p:animEffect>
                                  </p:childTnLst>
                                </p:cTn>
                              </p:par>
                            </p:childTnLst>
                          </p:cTn>
                        </p:par>
                        <p:par>
                          <p:cTn id="44" fill="hold">
                            <p:stCondLst>
                              <p:cond delay="500"/>
                            </p:stCondLst>
                            <p:childTnLst>
                              <p:par>
                                <p:cTn id="45" presetID="22" presetClass="entr" presetSubtype="1" fill="hold" grpId="0" nodeType="after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wipe(up)">
                                      <p:cBhvr>
                                        <p:cTn id="47" dur="500"/>
                                        <p:tgtEl>
                                          <p:spTgt spid="4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0"/>
                                        </p:tgtEl>
                                        <p:attrNameLst>
                                          <p:attrName>style.visibility</p:attrName>
                                        </p:attrNameLst>
                                      </p:cBhvr>
                                      <p:to>
                                        <p:strVal val="visible"/>
                                      </p:to>
                                    </p:set>
                                    <p:animEffect transition="in" filter="fade">
                                      <p:cBhvr>
                                        <p:cTn id="52" dur="500"/>
                                        <p:tgtEl>
                                          <p:spTgt spid="40"/>
                                        </p:tgtEl>
                                      </p:cBhvr>
                                    </p:animEffect>
                                  </p:childTnLst>
                                </p:cTn>
                              </p:par>
                            </p:childTnLst>
                          </p:cTn>
                        </p:par>
                        <p:par>
                          <p:cTn id="53" fill="hold">
                            <p:stCondLst>
                              <p:cond delay="500"/>
                            </p:stCondLst>
                            <p:childTnLst>
                              <p:par>
                                <p:cTn id="54" presetID="22" presetClass="entr" presetSubtype="1" fill="hold" grpId="0" nodeType="after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wipe(up)">
                                      <p:cBhvr>
                                        <p:cTn id="56" dur="500"/>
                                        <p:tgtEl>
                                          <p:spTgt spid="42"/>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500"/>
                                        <p:tgtEl>
                                          <p:spTgt spid="43"/>
                                        </p:tgtEl>
                                      </p:cBhvr>
                                    </p:animEffect>
                                  </p:childTnLst>
                                </p:cTn>
                              </p:par>
                            </p:childTnLst>
                          </p:cTn>
                        </p:par>
                        <p:par>
                          <p:cTn id="62" fill="hold">
                            <p:stCondLst>
                              <p:cond delay="500"/>
                            </p:stCondLst>
                            <p:childTnLst>
                              <p:par>
                                <p:cTn id="63" presetID="22" presetClass="entr" presetSubtype="1" fill="hold" grpId="0" nodeType="afterEffect">
                                  <p:stCondLst>
                                    <p:cond delay="0"/>
                                  </p:stCondLst>
                                  <p:childTnLst>
                                    <p:set>
                                      <p:cBhvr>
                                        <p:cTn id="64" dur="1" fill="hold">
                                          <p:stCondLst>
                                            <p:cond delay="0"/>
                                          </p:stCondLst>
                                        </p:cTn>
                                        <p:tgtEl>
                                          <p:spTgt spid="8"/>
                                        </p:tgtEl>
                                        <p:attrNameLst>
                                          <p:attrName>style.visibility</p:attrName>
                                        </p:attrNameLst>
                                      </p:cBhvr>
                                      <p:to>
                                        <p:strVal val="visible"/>
                                      </p:to>
                                    </p:set>
                                    <p:animEffect transition="in" filter="wipe(up)">
                                      <p:cBhvr>
                                        <p:cTn id="65" dur="500"/>
                                        <p:tgtEl>
                                          <p:spTgt spid="8"/>
                                        </p:tgtEl>
                                      </p:cBhvr>
                                    </p:animEffect>
                                  </p:childTnLst>
                                </p:cTn>
                              </p:par>
                            </p:childTnLst>
                          </p:cTn>
                        </p:par>
                      </p:childTnLst>
                    </p:cTn>
                  </p:par>
                  <p:par>
                    <p:cTn id="66" fill="hold">
                      <p:stCondLst>
                        <p:cond delay="indefinite"/>
                      </p:stCondLst>
                      <p:childTnLst>
                        <p:par>
                          <p:cTn id="67" fill="hold">
                            <p:stCondLst>
                              <p:cond delay="0"/>
                            </p:stCondLst>
                            <p:childTnLst>
                              <p:par>
                                <p:cTn id="68" presetID="9" presetClass="emph" presetSubtype="0" grpId="1" nodeType="clickEffect">
                                  <p:stCondLst>
                                    <p:cond delay="0"/>
                                  </p:stCondLst>
                                  <p:childTnLst>
                                    <p:set>
                                      <p:cBhvr rctx="PPT">
                                        <p:cTn id="69" dur="indefinite"/>
                                        <p:tgtEl>
                                          <p:spTgt spid="44"/>
                                        </p:tgtEl>
                                        <p:attrNameLst>
                                          <p:attrName>style.opacity</p:attrName>
                                        </p:attrNameLst>
                                      </p:cBhvr>
                                      <p:to>
                                        <p:strVal val="0.25"/>
                                      </p:to>
                                    </p:set>
                                    <p:animEffect filter="image" prLst="opacity: 0.25">
                                      <p:cBhvr rctx="IE">
                                        <p:cTn id="70" dur="indefinite"/>
                                        <p:tgtEl>
                                          <p:spTgt spid="44"/>
                                        </p:tgtEl>
                                      </p:cBhvr>
                                    </p:animEffect>
                                  </p:childTnLst>
                                </p:cTn>
                              </p:par>
                              <p:par>
                                <p:cTn id="71" presetID="9" presetClass="emph" presetSubtype="0" grpId="1" nodeType="withEffect">
                                  <p:stCondLst>
                                    <p:cond delay="0"/>
                                  </p:stCondLst>
                                  <p:childTnLst>
                                    <p:set>
                                      <p:cBhvr rctx="PPT">
                                        <p:cTn id="72" dur="indefinite"/>
                                        <p:tgtEl>
                                          <p:spTgt spid="33"/>
                                        </p:tgtEl>
                                        <p:attrNameLst>
                                          <p:attrName>style.opacity</p:attrName>
                                        </p:attrNameLst>
                                      </p:cBhvr>
                                      <p:to>
                                        <p:strVal val="0.25"/>
                                      </p:to>
                                    </p:set>
                                    <p:animEffect filter="image" prLst="opacity: 0.25">
                                      <p:cBhvr rctx="IE">
                                        <p:cTn id="73" dur="indefinite"/>
                                        <p:tgtEl>
                                          <p:spTgt spid="33"/>
                                        </p:tgtEl>
                                      </p:cBhvr>
                                    </p:animEffect>
                                  </p:childTnLst>
                                </p:cTn>
                              </p:par>
                              <p:par>
                                <p:cTn id="74" presetID="9" presetClass="emph" presetSubtype="0" grpId="1" nodeType="withEffect">
                                  <p:stCondLst>
                                    <p:cond delay="0"/>
                                  </p:stCondLst>
                                  <p:childTnLst>
                                    <p:set>
                                      <p:cBhvr rctx="PPT">
                                        <p:cTn id="75" dur="indefinite"/>
                                        <p:tgtEl>
                                          <p:spTgt spid="37"/>
                                        </p:tgtEl>
                                        <p:attrNameLst>
                                          <p:attrName>style.opacity</p:attrName>
                                        </p:attrNameLst>
                                      </p:cBhvr>
                                      <p:to>
                                        <p:strVal val="0.5"/>
                                      </p:to>
                                    </p:set>
                                    <p:animEffect filter="image" prLst="opacity: 0.5">
                                      <p:cBhvr rctx="IE">
                                        <p:cTn id="76" dur="indefinite"/>
                                        <p:tgtEl>
                                          <p:spTgt spid="37"/>
                                        </p:tgtEl>
                                      </p:cBhvr>
                                    </p:animEffect>
                                  </p:childTnLst>
                                </p:cTn>
                              </p:par>
                              <p:par>
                                <p:cTn id="77" presetID="9" presetClass="emph" presetSubtype="0" grpId="1" nodeType="withEffect">
                                  <p:stCondLst>
                                    <p:cond delay="0"/>
                                  </p:stCondLst>
                                  <p:childTnLst>
                                    <p:set>
                                      <p:cBhvr rctx="PPT">
                                        <p:cTn id="78" dur="indefinite"/>
                                        <p:tgtEl>
                                          <p:spTgt spid="10"/>
                                        </p:tgtEl>
                                        <p:attrNameLst>
                                          <p:attrName>style.opacity</p:attrName>
                                        </p:attrNameLst>
                                      </p:cBhvr>
                                      <p:to>
                                        <p:strVal val="0.5"/>
                                      </p:to>
                                    </p:set>
                                    <p:animEffect filter="image" prLst="opacity: 0.5">
                                      <p:cBhvr rctx="IE">
                                        <p:cTn id="79" dur="indefinite"/>
                                        <p:tgtEl>
                                          <p:spTgt spid="10"/>
                                        </p:tgtEl>
                                      </p:cBhvr>
                                    </p:animEffect>
                                  </p:childTnLst>
                                </p:cTn>
                              </p:par>
                              <p:par>
                                <p:cTn id="80" presetID="9" presetClass="emph" presetSubtype="0" grpId="1" nodeType="withEffect">
                                  <p:stCondLst>
                                    <p:cond delay="0"/>
                                  </p:stCondLst>
                                  <p:childTnLst>
                                    <p:set>
                                      <p:cBhvr rctx="PPT">
                                        <p:cTn id="81" dur="indefinite"/>
                                        <p:tgtEl>
                                          <p:spTgt spid="38"/>
                                        </p:tgtEl>
                                        <p:attrNameLst>
                                          <p:attrName>style.opacity</p:attrName>
                                        </p:attrNameLst>
                                      </p:cBhvr>
                                      <p:to>
                                        <p:strVal val="0.5"/>
                                      </p:to>
                                    </p:set>
                                    <p:animEffect filter="image" prLst="opacity: 0.5">
                                      <p:cBhvr rctx="IE">
                                        <p:cTn id="82" dur="indefinite"/>
                                        <p:tgtEl>
                                          <p:spTgt spid="38"/>
                                        </p:tgtEl>
                                      </p:cBhvr>
                                    </p:animEffect>
                                  </p:childTnLst>
                                </p:cTn>
                              </p:par>
                              <p:par>
                                <p:cTn id="83" presetID="9" presetClass="emph" presetSubtype="0" grpId="1" nodeType="withEffect">
                                  <p:stCondLst>
                                    <p:cond delay="0"/>
                                  </p:stCondLst>
                                  <p:childTnLst>
                                    <p:set>
                                      <p:cBhvr rctx="PPT">
                                        <p:cTn id="84" dur="indefinite"/>
                                        <p:tgtEl>
                                          <p:spTgt spid="34"/>
                                        </p:tgtEl>
                                        <p:attrNameLst>
                                          <p:attrName>style.opacity</p:attrName>
                                        </p:attrNameLst>
                                      </p:cBhvr>
                                      <p:to>
                                        <p:strVal val="0.5"/>
                                      </p:to>
                                    </p:set>
                                    <p:animEffect filter="image" prLst="opacity: 0.5">
                                      <p:cBhvr rctx="IE">
                                        <p:cTn id="85" dur="indefinite"/>
                                        <p:tgtEl>
                                          <p:spTgt spid="34"/>
                                        </p:tgtEl>
                                      </p:cBhvr>
                                    </p:animEffect>
                                  </p:childTnLst>
                                </p:cTn>
                              </p:par>
                              <p:par>
                                <p:cTn id="86" presetID="9" presetClass="emph" presetSubtype="0" grpId="1" nodeType="withEffect">
                                  <p:stCondLst>
                                    <p:cond delay="0"/>
                                  </p:stCondLst>
                                  <p:childTnLst>
                                    <p:set>
                                      <p:cBhvr rctx="PPT">
                                        <p:cTn id="87" dur="indefinite"/>
                                        <p:tgtEl>
                                          <p:spTgt spid="35"/>
                                        </p:tgtEl>
                                        <p:attrNameLst>
                                          <p:attrName>style.opacity</p:attrName>
                                        </p:attrNameLst>
                                      </p:cBhvr>
                                      <p:to>
                                        <p:strVal val="0.5"/>
                                      </p:to>
                                    </p:set>
                                    <p:animEffect filter="image" prLst="opacity: 0.5">
                                      <p:cBhvr rctx="IE">
                                        <p:cTn id="88" dur="indefinite"/>
                                        <p:tgtEl>
                                          <p:spTgt spid="35"/>
                                        </p:tgtEl>
                                      </p:cBhvr>
                                    </p:animEffect>
                                  </p:childTnLst>
                                </p:cTn>
                              </p:par>
                              <p:par>
                                <p:cTn id="89" presetID="9" presetClass="emph" presetSubtype="0" grpId="1" nodeType="withEffect">
                                  <p:stCondLst>
                                    <p:cond delay="0"/>
                                  </p:stCondLst>
                                  <p:childTnLst>
                                    <p:set>
                                      <p:cBhvr rctx="PPT">
                                        <p:cTn id="90" dur="indefinite"/>
                                        <p:tgtEl>
                                          <p:spTgt spid="36"/>
                                        </p:tgtEl>
                                        <p:attrNameLst>
                                          <p:attrName>style.opacity</p:attrName>
                                        </p:attrNameLst>
                                      </p:cBhvr>
                                      <p:to>
                                        <p:strVal val="0.5"/>
                                      </p:to>
                                    </p:set>
                                    <p:animEffect filter="image" prLst="opacity: 0.5">
                                      <p:cBhvr rctx="IE">
                                        <p:cTn id="91" dur="indefinite"/>
                                        <p:tgtEl>
                                          <p:spTgt spid="36"/>
                                        </p:tgtEl>
                                      </p:cBhvr>
                                    </p:animEffect>
                                  </p:childTnLst>
                                </p:cTn>
                              </p:par>
                              <p:par>
                                <p:cTn id="92" presetID="9" presetClass="emph" presetSubtype="0" grpId="1" nodeType="withEffect">
                                  <p:stCondLst>
                                    <p:cond delay="0"/>
                                  </p:stCondLst>
                                  <p:childTnLst>
                                    <p:set>
                                      <p:cBhvr rctx="PPT">
                                        <p:cTn id="93" dur="indefinite"/>
                                        <p:tgtEl>
                                          <p:spTgt spid="39"/>
                                        </p:tgtEl>
                                        <p:attrNameLst>
                                          <p:attrName>style.opacity</p:attrName>
                                        </p:attrNameLst>
                                      </p:cBhvr>
                                      <p:to>
                                        <p:strVal val="0.5"/>
                                      </p:to>
                                    </p:set>
                                    <p:animEffect filter="image" prLst="opacity: 0.5">
                                      <p:cBhvr rctx="IE">
                                        <p:cTn id="94" dur="indefinite"/>
                                        <p:tgtEl>
                                          <p:spTgt spid="39"/>
                                        </p:tgtEl>
                                      </p:cBhvr>
                                    </p:animEffect>
                                  </p:childTnLst>
                                </p:cTn>
                              </p:par>
                              <p:par>
                                <p:cTn id="95" presetID="9" presetClass="emph" presetSubtype="0" grpId="1" nodeType="withEffect">
                                  <p:stCondLst>
                                    <p:cond delay="0"/>
                                  </p:stCondLst>
                                  <p:childTnLst>
                                    <p:set>
                                      <p:cBhvr rctx="PPT">
                                        <p:cTn id="96" dur="indefinite"/>
                                        <p:tgtEl>
                                          <p:spTgt spid="41"/>
                                        </p:tgtEl>
                                        <p:attrNameLst>
                                          <p:attrName>style.opacity</p:attrName>
                                        </p:attrNameLst>
                                      </p:cBhvr>
                                      <p:to>
                                        <p:strVal val="0.5"/>
                                      </p:to>
                                    </p:set>
                                    <p:animEffect filter="image" prLst="opacity: 0.5">
                                      <p:cBhvr rctx="IE">
                                        <p:cTn id="97" dur="indefinite"/>
                                        <p:tgtEl>
                                          <p:spTgt spid="41"/>
                                        </p:tgtEl>
                                      </p:cBhvr>
                                    </p:animEffect>
                                  </p:childTnLst>
                                </p:cTn>
                              </p:par>
                              <p:par>
                                <p:cTn id="98" presetID="9" presetClass="emph" presetSubtype="0" grpId="1" nodeType="withEffect">
                                  <p:stCondLst>
                                    <p:cond delay="0"/>
                                  </p:stCondLst>
                                  <p:childTnLst>
                                    <p:set>
                                      <p:cBhvr rctx="PPT">
                                        <p:cTn id="99" dur="indefinite"/>
                                        <p:tgtEl>
                                          <p:spTgt spid="40"/>
                                        </p:tgtEl>
                                        <p:attrNameLst>
                                          <p:attrName>style.opacity</p:attrName>
                                        </p:attrNameLst>
                                      </p:cBhvr>
                                      <p:to>
                                        <p:strVal val="0.5"/>
                                      </p:to>
                                    </p:set>
                                    <p:animEffect filter="image" prLst="opacity: 0.5">
                                      <p:cBhvr rctx="IE">
                                        <p:cTn id="100" dur="indefinite"/>
                                        <p:tgtEl>
                                          <p:spTgt spid="40"/>
                                        </p:tgtEl>
                                      </p:cBhvr>
                                    </p:animEffect>
                                  </p:childTnLst>
                                </p:cTn>
                              </p:par>
                              <p:par>
                                <p:cTn id="101" presetID="9" presetClass="emph" presetSubtype="0" grpId="1" nodeType="withEffect">
                                  <p:stCondLst>
                                    <p:cond delay="0"/>
                                  </p:stCondLst>
                                  <p:childTnLst>
                                    <p:set>
                                      <p:cBhvr rctx="PPT">
                                        <p:cTn id="102" dur="indefinite"/>
                                        <p:tgtEl>
                                          <p:spTgt spid="42"/>
                                        </p:tgtEl>
                                        <p:attrNameLst>
                                          <p:attrName>style.opacity</p:attrName>
                                        </p:attrNameLst>
                                      </p:cBhvr>
                                      <p:to>
                                        <p:strVal val="0.5"/>
                                      </p:to>
                                    </p:set>
                                    <p:animEffect filter="image" prLst="opacity: 0.5">
                                      <p:cBhvr rctx="IE">
                                        <p:cTn id="103" dur="indefinite"/>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0" grpId="1" animBg="1"/>
      <p:bldP spid="33" grpId="0" animBg="1"/>
      <p:bldP spid="33" grpId="1" animBg="1"/>
      <p:bldP spid="34" grpId="0" animBg="1"/>
      <p:bldP spid="34" grpId="1" animBg="1"/>
      <p:bldP spid="35" grpId="0" animBg="1"/>
      <p:bldP spid="35" grpId="1" animBg="1"/>
      <p:bldP spid="36" grpId="0" animBg="1"/>
      <p:bldP spid="36" grpId="1" animBg="1"/>
      <p:bldP spid="37" grpId="0" animBg="1"/>
      <p:bldP spid="37" grpId="1" animBg="1"/>
      <p:bldP spid="38" grpId="0" animBg="1"/>
      <p:bldP spid="38" grpId="1" animBg="1"/>
      <p:bldP spid="39" grpId="0" animBg="1"/>
      <p:bldP spid="39" grpId="1" animBg="1"/>
      <p:bldP spid="40" grpId="0" animBg="1"/>
      <p:bldP spid="40" grpId="1" animBg="1"/>
      <p:bldP spid="41" grpId="0" animBg="1"/>
      <p:bldP spid="41" grpId="1" animBg="1"/>
      <p:bldP spid="42" grpId="0" animBg="1"/>
      <p:bldP spid="42" grpId="1" animBg="1"/>
      <p:bldP spid="43" grpId="0" animBg="1"/>
      <p:bldP spid="44" grpId="0" animBg="1"/>
      <p:bldP spid="44"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03996699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001369"/>
          </a:xfrm>
          <a:prstGeom prst="rect">
            <a:avLst/>
          </a:prstGeom>
          <a:noFill/>
        </p:spPr>
        <p:txBody>
          <a:bodyPr wrap="square" rtlCol="0">
            <a:spAutoFit/>
          </a:bodyPr>
          <a:lstStyle/>
          <a:p>
            <a:r>
              <a:rPr lang="en-US" sz="2900" dirty="0"/>
              <a:t>Isaiah 55:1–2 ~ </a:t>
            </a:r>
            <a:r>
              <a:rPr lang="en-US" sz="2900" baseline="30000" dirty="0"/>
              <a:t>1</a:t>
            </a:r>
            <a:r>
              <a:rPr lang="en-US" sz="2900" b="1" i="1" dirty="0"/>
              <a:t> </a:t>
            </a:r>
            <a:r>
              <a:rPr lang="en-US" sz="2900" dirty="0" smtClean="0">
                <a:solidFill>
                  <a:srgbClr val="FFC000"/>
                </a:solidFill>
              </a:rPr>
              <a:t>Ho</a:t>
            </a:r>
            <a:r>
              <a:rPr lang="en-US" sz="2900" dirty="0">
                <a:solidFill>
                  <a:srgbClr val="FFC000"/>
                </a:solidFill>
              </a:rPr>
              <a:t>! Everyone who thirsts, </a:t>
            </a:r>
          </a:p>
          <a:p>
            <a:r>
              <a:rPr lang="en-US" sz="2900" dirty="0" smtClean="0">
                <a:solidFill>
                  <a:srgbClr val="FFC000"/>
                </a:solidFill>
              </a:rPr>
              <a:t>Come </a:t>
            </a:r>
            <a:r>
              <a:rPr lang="en-US" sz="2900" dirty="0">
                <a:solidFill>
                  <a:srgbClr val="FFC000"/>
                </a:solidFill>
              </a:rPr>
              <a:t>to the waters; </a:t>
            </a:r>
          </a:p>
          <a:p>
            <a:r>
              <a:rPr lang="en-US" sz="2900" dirty="0" smtClean="0">
                <a:solidFill>
                  <a:srgbClr val="FFC000"/>
                </a:solidFill>
              </a:rPr>
              <a:t>And </a:t>
            </a:r>
            <a:r>
              <a:rPr lang="en-US" sz="2900" dirty="0">
                <a:solidFill>
                  <a:srgbClr val="FFC000"/>
                </a:solidFill>
              </a:rPr>
              <a:t>you who have no money, </a:t>
            </a:r>
          </a:p>
          <a:p>
            <a:r>
              <a:rPr lang="en-US" sz="2900" dirty="0" smtClean="0">
                <a:solidFill>
                  <a:srgbClr val="FFC000"/>
                </a:solidFill>
              </a:rPr>
              <a:t>Come</a:t>
            </a:r>
            <a:r>
              <a:rPr lang="en-US" sz="2900" dirty="0">
                <a:solidFill>
                  <a:srgbClr val="FFC000"/>
                </a:solidFill>
              </a:rPr>
              <a:t>, buy and eat. </a:t>
            </a:r>
          </a:p>
          <a:p>
            <a:r>
              <a:rPr lang="en-US" sz="2900" dirty="0" smtClean="0">
                <a:solidFill>
                  <a:srgbClr val="FFC000"/>
                </a:solidFill>
              </a:rPr>
              <a:t>Yes</a:t>
            </a:r>
            <a:r>
              <a:rPr lang="en-US" sz="2900" dirty="0">
                <a:solidFill>
                  <a:srgbClr val="FFC000"/>
                </a:solidFill>
              </a:rPr>
              <a:t>, come, buy wine and milk </a:t>
            </a:r>
          </a:p>
          <a:p>
            <a:r>
              <a:rPr lang="en-US" sz="2900" dirty="0" smtClean="0">
                <a:solidFill>
                  <a:srgbClr val="FFC000"/>
                </a:solidFill>
              </a:rPr>
              <a:t>Without </a:t>
            </a:r>
            <a:r>
              <a:rPr lang="en-US" sz="2900" dirty="0">
                <a:solidFill>
                  <a:srgbClr val="FFC000"/>
                </a:solidFill>
              </a:rPr>
              <a:t>money and without price. </a:t>
            </a:r>
          </a:p>
          <a:p>
            <a:r>
              <a:rPr lang="en-US" sz="2900" baseline="30000" dirty="0" smtClean="0"/>
              <a:t>2</a:t>
            </a:r>
            <a:r>
              <a:rPr lang="en-US" sz="2900" dirty="0"/>
              <a:t> </a:t>
            </a:r>
            <a:r>
              <a:rPr lang="en-US" sz="2900" dirty="0" smtClean="0">
                <a:solidFill>
                  <a:srgbClr val="FFC000"/>
                </a:solidFill>
              </a:rPr>
              <a:t>Why </a:t>
            </a:r>
            <a:r>
              <a:rPr lang="en-US" sz="2900" dirty="0">
                <a:solidFill>
                  <a:srgbClr val="FFC000"/>
                </a:solidFill>
              </a:rPr>
              <a:t>do you spend money for </a:t>
            </a:r>
            <a:r>
              <a:rPr lang="en-US" sz="2900" i="1" dirty="0">
                <a:solidFill>
                  <a:srgbClr val="FFC000"/>
                </a:solidFill>
              </a:rPr>
              <a:t>what is</a:t>
            </a:r>
            <a:r>
              <a:rPr lang="en-US" sz="2900" dirty="0">
                <a:solidFill>
                  <a:srgbClr val="FFC000"/>
                </a:solidFill>
              </a:rPr>
              <a:t> not bread, </a:t>
            </a:r>
          </a:p>
          <a:p>
            <a:r>
              <a:rPr lang="en-US" sz="2900" dirty="0" smtClean="0">
                <a:solidFill>
                  <a:srgbClr val="FFC000"/>
                </a:solidFill>
              </a:rPr>
              <a:t>And </a:t>
            </a:r>
            <a:r>
              <a:rPr lang="en-US" sz="2900" dirty="0">
                <a:solidFill>
                  <a:srgbClr val="FFC000"/>
                </a:solidFill>
              </a:rPr>
              <a:t>your wages for </a:t>
            </a:r>
            <a:r>
              <a:rPr lang="en-US" sz="2900" i="1" dirty="0">
                <a:solidFill>
                  <a:srgbClr val="FFC000"/>
                </a:solidFill>
              </a:rPr>
              <a:t>what</a:t>
            </a:r>
            <a:r>
              <a:rPr lang="en-US" sz="2900" dirty="0">
                <a:solidFill>
                  <a:srgbClr val="FFC000"/>
                </a:solidFill>
              </a:rPr>
              <a:t> does not </a:t>
            </a:r>
            <a:r>
              <a:rPr lang="en-US" sz="2900" dirty="0" smtClean="0">
                <a:solidFill>
                  <a:srgbClr val="FFC000"/>
                </a:solidFill>
              </a:rPr>
              <a:t>satisfy</a:t>
            </a:r>
            <a:r>
              <a:rPr lang="en-US" sz="2900" dirty="0">
                <a:solidFill>
                  <a:srgbClr val="FFC000"/>
                </a:solidFill>
              </a:rPr>
              <a:t>? </a:t>
            </a:r>
          </a:p>
          <a:p>
            <a:r>
              <a:rPr lang="en-US" sz="2900" dirty="0" smtClean="0">
                <a:solidFill>
                  <a:srgbClr val="FFC000"/>
                </a:solidFill>
              </a:rPr>
              <a:t>Listen </a:t>
            </a:r>
            <a:r>
              <a:rPr lang="en-US" sz="2900" dirty="0">
                <a:solidFill>
                  <a:srgbClr val="FFC000"/>
                </a:solidFill>
              </a:rPr>
              <a:t>carefully to Me, and eat </a:t>
            </a:r>
            <a:r>
              <a:rPr lang="en-US" sz="2900" i="1" dirty="0">
                <a:solidFill>
                  <a:srgbClr val="FFC000"/>
                </a:solidFill>
              </a:rPr>
              <a:t>what is</a:t>
            </a:r>
            <a:r>
              <a:rPr lang="en-US" sz="2900" dirty="0">
                <a:solidFill>
                  <a:srgbClr val="FFC000"/>
                </a:solidFill>
              </a:rPr>
              <a:t> good, </a:t>
            </a:r>
          </a:p>
          <a:p>
            <a:r>
              <a:rPr lang="en-US" sz="2900" dirty="0" smtClean="0">
                <a:solidFill>
                  <a:srgbClr val="FFC000"/>
                </a:solidFill>
              </a:rPr>
              <a:t>And </a:t>
            </a:r>
            <a:r>
              <a:rPr lang="en-US" sz="2900" dirty="0">
                <a:solidFill>
                  <a:srgbClr val="FFC000"/>
                </a:solidFill>
              </a:rPr>
              <a:t>let your soul delight itself in abundance. </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81305097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62898928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solidFill>
                  <a:srgbClr val="FFC000"/>
                </a:solidFill>
              </a:rPr>
              <a:t>Love</a:t>
            </a:r>
            <a:r>
              <a:rPr lang="en-US" sz="3200" dirty="0"/>
              <a:t> ~ not </a:t>
            </a:r>
            <a:r>
              <a:rPr lang="en-US" sz="3200" b="1" i="1" dirty="0" err="1">
                <a:solidFill>
                  <a:srgbClr val="FFC000"/>
                </a:solidFill>
                <a:latin typeface="Times New Roman" pitchFamily="18" charset="0"/>
                <a:cs typeface="Times New Roman" pitchFamily="18" charset="0"/>
              </a:rPr>
              <a:t>agapaō</a:t>
            </a:r>
            <a:r>
              <a:rPr lang="en-US" sz="3200" dirty="0"/>
              <a:t> (</a:t>
            </a:r>
            <a:r>
              <a:rPr lang="en-US" sz="3200" i="1" dirty="0"/>
              <a:t>unconditional love</a:t>
            </a:r>
            <a:r>
              <a:rPr lang="en-US" sz="3200" dirty="0"/>
              <a:t>), but </a:t>
            </a:r>
            <a:r>
              <a:rPr lang="en-US" sz="3200" b="1" i="1" dirty="0" err="1">
                <a:solidFill>
                  <a:srgbClr val="FFC000"/>
                </a:solidFill>
                <a:latin typeface="Times New Roman" pitchFamily="18" charset="0"/>
                <a:cs typeface="Times New Roman" pitchFamily="18" charset="0"/>
              </a:rPr>
              <a:t>phileō</a:t>
            </a:r>
            <a:r>
              <a:rPr lang="en-US" sz="3200" i="1" dirty="0"/>
              <a:t> </a:t>
            </a:r>
            <a:r>
              <a:rPr lang="en-US" sz="3200" dirty="0"/>
              <a:t>(</a:t>
            </a:r>
            <a:r>
              <a:rPr lang="en-US" sz="3200" i="1" dirty="0"/>
              <a:t>strong affection</a:t>
            </a:r>
            <a:r>
              <a:rPr lang="en-US" sz="3200" dirty="0"/>
              <a:t>)</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12382015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85535821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grpSp>
        <p:nvGrpSpPr>
          <p:cNvPr id="6" name="Group 5"/>
          <p:cNvGrpSpPr/>
          <p:nvPr/>
        </p:nvGrpSpPr>
        <p:grpSpPr>
          <a:xfrm>
            <a:off x="2195847" y="537030"/>
            <a:ext cx="3505200" cy="6016170"/>
            <a:chOff x="2286000" y="537030"/>
            <a:chExt cx="3505200" cy="6016170"/>
          </a:xfrm>
        </p:grpSpPr>
        <p:sp>
          <p:nvSpPr>
            <p:cNvPr id="2" name="Rounded Rectangle 1"/>
            <p:cNvSpPr/>
            <p:nvPr/>
          </p:nvSpPr>
          <p:spPr>
            <a:xfrm>
              <a:off x="2286000" y="537030"/>
              <a:ext cx="3505200" cy="6016170"/>
            </a:xfrm>
            <a:prstGeom prst="roundRect">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http://www.victorianweb.org/painting/whh/paintings/low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754221" y="914400"/>
              <a:ext cx="2581522" cy="5148743"/>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16" name="Oval 15"/>
          <p:cNvSpPr/>
          <p:nvPr/>
        </p:nvSpPr>
        <p:spPr>
          <a:xfrm>
            <a:off x="2565400" y="3190240"/>
            <a:ext cx="863600" cy="1295400"/>
          </a:xfrm>
          <a:prstGeom prst="ellipse">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01807416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heel(1)">
                                      <p:cBhvr>
                                        <p:cTn id="7"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
        <p:nvSpPr>
          <p:cNvPr id="3" name="TextBox 2"/>
          <p:cNvSpPr txBox="1"/>
          <p:nvPr/>
        </p:nvSpPr>
        <p:spPr>
          <a:xfrm>
            <a:off x="489857" y="1034143"/>
            <a:ext cx="8225971" cy="4524315"/>
          </a:xfrm>
          <a:prstGeom prst="rect">
            <a:avLst/>
          </a:prstGeom>
          <a:noFill/>
        </p:spPr>
        <p:txBody>
          <a:bodyPr wrap="square" rtlCol="0">
            <a:spAutoFit/>
          </a:bodyPr>
          <a:lstStyle/>
          <a:p>
            <a:r>
              <a:rPr lang="en-US" sz="3200" dirty="0">
                <a:solidFill>
                  <a:srgbClr val="FFC000"/>
                </a:solidFill>
              </a:rPr>
              <a:t>William Barclay ~ </a:t>
            </a:r>
            <a:r>
              <a:rPr lang="en-US" sz="3200" dirty="0"/>
              <a:t>"Supper (</a:t>
            </a:r>
            <a:r>
              <a:rPr lang="en-US" sz="3200" b="1" i="1" dirty="0" err="1">
                <a:solidFill>
                  <a:srgbClr val="FFC000"/>
                </a:solidFill>
                <a:latin typeface="Times New Roman" pitchFamily="18" charset="0"/>
                <a:cs typeface="Times New Roman" pitchFamily="18" charset="0"/>
              </a:rPr>
              <a:t>deipnon</a:t>
            </a:r>
            <a:r>
              <a:rPr lang="en-US" sz="3200" dirty="0"/>
              <a:t>) was the main meal of the day.  This was the meal at which a man sat and talked for long, for now there was time, for work was ended . . . it is not a mere courtesy visit, paid in the passing, which Jesus Christ offers to us.  He desires to come in and to sit long with us, and to wait as long as we wish him to wait.”</a:t>
            </a:r>
            <a:endParaRPr lang="en-US" sz="3200" dirty="0" smtClean="0">
              <a:solidFill>
                <a:schemeClr val="bg1"/>
              </a:solidFill>
              <a:latin typeface="Eras Demi ITC" pitchFamily="34" charset="0"/>
            </a:endParaRPr>
          </a:p>
        </p:txBody>
      </p:sp>
    </p:spTree>
    <p:extLst>
      <p:ext uri="{BB962C8B-B14F-4D97-AF65-F5344CB8AC3E}">
        <p14:creationId xmlns:p14="http://schemas.microsoft.com/office/powerpoint/2010/main" xmlns="" val="183973524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6268358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
        <p:nvSpPr>
          <p:cNvPr id="45" name="TextBox 44"/>
          <p:cNvSpPr txBox="1"/>
          <p:nvPr/>
        </p:nvSpPr>
        <p:spPr>
          <a:xfrm>
            <a:off x="457200" y="914399"/>
            <a:ext cx="8229600" cy="584775"/>
          </a:xfrm>
          <a:prstGeom prst="rect">
            <a:avLst/>
          </a:prstGeom>
          <a:noFill/>
        </p:spPr>
        <p:txBody>
          <a:bodyPr wrap="square" rtlCol="0">
            <a:spAutoFit/>
          </a:bodyPr>
          <a:lstStyle/>
          <a:p>
            <a:r>
              <a:rPr lang="en-US" sz="3200" dirty="0" smtClean="0">
                <a:solidFill>
                  <a:schemeClr val="bg1"/>
                </a:solidFill>
              </a:rPr>
              <a:t>Revelation 1:19 ~</a:t>
            </a:r>
            <a:endParaRPr lang="en-US" sz="3200" dirty="0">
              <a:solidFill>
                <a:schemeClr val="bg1"/>
              </a:solidFill>
              <a:latin typeface="Eras Demi ITC" pitchFamily="34" charset="0"/>
            </a:endParaRPr>
          </a:p>
        </p:txBody>
      </p:sp>
      <p:sp>
        <p:nvSpPr>
          <p:cNvPr id="46" name="TextBox 45"/>
          <p:cNvSpPr txBox="1"/>
          <p:nvPr/>
        </p:nvSpPr>
        <p:spPr>
          <a:xfrm>
            <a:off x="457200" y="2021775"/>
            <a:ext cx="8229600" cy="584775"/>
          </a:xfrm>
          <a:prstGeom prst="rect">
            <a:avLst/>
          </a:prstGeom>
          <a:noFill/>
        </p:spPr>
        <p:txBody>
          <a:bodyPr wrap="square" rtlCol="0">
            <a:spAutoFit/>
          </a:bodyPr>
          <a:lstStyle/>
          <a:p>
            <a:r>
              <a:rPr lang="en-US" sz="3200" dirty="0">
                <a:solidFill>
                  <a:srgbClr val="FFC000"/>
                </a:solidFill>
              </a:rPr>
              <a:t>Things which are </a:t>
            </a:r>
            <a:r>
              <a:rPr lang="en-US" sz="3200" dirty="0"/>
              <a:t>~ chapters 2-3</a:t>
            </a:r>
            <a:endParaRPr lang="en-US" sz="3200" dirty="0">
              <a:solidFill>
                <a:schemeClr val="bg1"/>
              </a:solidFill>
              <a:latin typeface="Eras Demi ITC" pitchFamily="34" charset="0"/>
            </a:endParaRPr>
          </a:p>
        </p:txBody>
      </p:sp>
      <p:sp>
        <p:nvSpPr>
          <p:cNvPr id="47" name="TextBox 46"/>
          <p:cNvSpPr txBox="1"/>
          <p:nvPr/>
        </p:nvSpPr>
        <p:spPr>
          <a:xfrm>
            <a:off x="457200" y="2557165"/>
            <a:ext cx="8229600" cy="1077218"/>
          </a:xfrm>
          <a:prstGeom prst="rect">
            <a:avLst/>
          </a:prstGeom>
          <a:noFill/>
        </p:spPr>
        <p:txBody>
          <a:bodyPr wrap="square" rtlCol="0">
            <a:spAutoFit/>
          </a:bodyPr>
          <a:lstStyle/>
          <a:p>
            <a:r>
              <a:rPr lang="en-US" sz="3200" dirty="0">
                <a:solidFill>
                  <a:srgbClr val="FFC000"/>
                </a:solidFill>
              </a:rPr>
              <a:t>Things which will take place after this </a:t>
            </a:r>
            <a:r>
              <a:rPr lang="en-US" sz="3200" dirty="0"/>
              <a:t>~ chapters 4-22</a:t>
            </a:r>
            <a:endParaRPr lang="en-US" sz="3200" dirty="0">
              <a:solidFill>
                <a:schemeClr val="bg1"/>
              </a:solidFill>
              <a:latin typeface="Eras Demi ITC" pitchFamily="34" charset="0"/>
            </a:endParaRPr>
          </a:p>
        </p:txBody>
      </p:sp>
      <p:sp>
        <p:nvSpPr>
          <p:cNvPr id="48" name="TextBox 47"/>
          <p:cNvSpPr txBox="1"/>
          <p:nvPr/>
        </p:nvSpPr>
        <p:spPr>
          <a:xfrm>
            <a:off x="457200" y="1467675"/>
            <a:ext cx="8229600" cy="584775"/>
          </a:xfrm>
          <a:prstGeom prst="rect">
            <a:avLst/>
          </a:prstGeom>
          <a:noFill/>
        </p:spPr>
        <p:txBody>
          <a:bodyPr wrap="square" rtlCol="0">
            <a:spAutoFit/>
          </a:bodyPr>
          <a:lstStyle/>
          <a:p>
            <a:r>
              <a:rPr lang="en-US" sz="3200" dirty="0">
                <a:solidFill>
                  <a:srgbClr val="FFC000"/>
                </a:solidFill>
              </a:rPr>
              <a:t>Things which you have seen </a:t>
            </a:r>
            <a:r>
              <a:rPr lang="en-US" sz="3200" dirty="0"/>
              <a:t>~ chapter 1</a:t>
            </a:r>
            <a:endParaRPr lang="en-US" sz="3200" dirty="0">
              <a:solidFill>
                <a:srgbClr val="FFC000"/>
              </a:solidFill>
              <a:latin typeface="Eras Demi ITC" pitchFamily="34" charset="0"/>
            </a:endParaRPr>
          </a:p>
        </p:txBody>
      </p:sp>
    </p:spTree>
    <p:extLst>
      <p:ext uri="{BB962C8B-B14F-4D97-AF65-F5344CB8AC3E}">
        <p14:creationId xmlns:p14="http://schemas.microsoft.com/office/powerpoint/2010/main" xmlns="" val="57161496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fade">
                                      <p:cBhvr>
                                        <p:cTn id="12" dur="500"/>
                                        <p:tgtEl>
                                          <p:spTgt spid="46"/>
                                        </p:tgtEl>
                                      </p:cBhvr>
                                    </p:animEffect>
                                  </p:childTnLst>
                                </p:cTn>
                              </p:par>
                            </p:childTnLst>
                          </p:cTn>
                        </p:par>
                        <p:par>
                          <p:cTn id="13" fill="hold">
                            <p:stCondLst>
                              <p:cond delay="500"/>
                            </p:stCondLst>
                            <p:childTnLst>
                              <p:par>
                                <p:cTn id="14" presetID="9" presetClass="emph" presetSubtype="0" grpId="0" nodeType="afterEffect">
                                  <p:stCondLst>
                                    <p:cond delay="0"/>
                                  </p:stCondLst>
                                  <p:childTnLst>
                                    <p:set>
                                      <p:cBhvr rctx="PPT">
                                        <p:cTn id="15" dur="indefinite"/>
                                        <p:tgtEl>
                                          <p:spTgt spid="48"/>
                                        </p:tgtEl>
                                        <p:attrNameLst>
                                          <p:attrName>style.opacity</p:attrName>
                                        </p:attrNameLst>
                                      </p:cBhvr>
                                      <p:to>
                                        <p:strVal val="0.5"/>
                                      </p:to>
                                    </p:set>
                                    <p:animEffect filter="image" prLst="opacity: 0.5">
                                      <p:cBhvr rctx="IE">
                                        <p:cTn id="16" dur="indefinite"/>
                                        <p:tgtEl>
                                          <p:spTgt spid="4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7"/>
                                        </p:tgtEl>
                                        <p:attrNameLst>
                                          <p:attrName>style.visibility</p:attrName>
                                        </p:attrNameLst>
                                      </p:cBhvr>
                                      <p:to>
                                        <p:strVal val="visible"/>
                                      </p:to>
                                    </p:set>
                                    <p:animEffect transition="in" filter="fade">
                                      <p:cBhvr>
                                        <p:cTn id="21" dur="500"/>
                                        <p:tgtEl>
                                          <p:spTgt spid="47"/>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46"/>
                                        </p:tgtEl>
                                        <p:attrNameLst>
                                          <p:attrName>style.opacity</p:attrName>
                                        </p:attrNameLst>
                                      </p:cBhvr>
                                      <p:to>
                                        <p:strVal val="0.5"/>
                                      </p:to>
                                    </p:set>
                                    <p:animEffect filter="image" prLst="opacity: 0.5">
                                      <p:cBhvr rctx="IE">
                                        <p:cTn id="25" dur="indefinite"/>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6" grpId="1"/>
      <p:bldP spid="47" grpId="0"/>
      <p:bldP spid="48" grpId="0"/>
      <p:bldP spid="48" grpId="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252978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Laodicea</a:t>
            </a:r>
            <a:r>
              <a:rPr lang="en-US" sz="3200" dirty="0"/>
              <a:t> ~ </a:t>
            </a:r>
            <a:r>
              <a:rPr lang="en-US" sz="3200" b="1" i="1" dirty="0" err="1">
                <a:solidFill>
                  <a:srgbClr val="FFC000"/>
                </a:solidFill>
                <a:latin typeface="Times New Roman" pitchFamily="18" charset="0"/>
                <a:cs typeface="Times New Roman" pitchFamily="18" charset="0"/>
              </a:rPr>
              <a:t>laos</a:t>
            </a:r>
            <a:r>
              <a:rPr lang="en-US" sz="3200" b="1" dirty="0">
                <a:solidFill>
                  <a:srgbClr val="FFC000"/>
                </a:solidFill>
                <a:latin typeface="Times New Roman" pitchFamily="18" charset="0"/>
                <a:cs typeface="Times New Roman" pitchFamily="18" charset="0"/>
              </a:rPr>
              <a:t> </a:t>
            </a:r>
            <a:r>
              <a:rPr lang="en-US" sz="3200" dirty="0"/>
              <a:t>– people; </a:t>
            </a:r>
            <a:r>
              <a:rPr lang="en-US" sz="3200" b="1" i="1" dirty="0" err="1">
                <a:solidFill>
                  <a:srgbClr val="FFC000"/>
                </a:solidFill>
                <a:latin typeface="Times New Roman" pitchFamily="18" charset="0"/>
                <a:cs typeface="Times New Roman" pitchFamily="18" charset="0"/>
              </a:rPr>
              <a:t>dikē</a:t>
            </a:r>
            <a:r>
              <a:rPr lang="en-US" sz="3200" dirty="0"/>
              <a:t> ; to rule</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
        <p:nvSpPr>
          <p:cNvPr id="2" name="TextBox 1"/>
          <p:cNvSpPr txBox="1"/>
          <p:nvPr/>
        </p:nvSpPr>
        <p:spPr>
          <a:xfrm>
            <a:off x="685800" y="1462414"/>
            <a:ext cx="8030028" cy="584775"/>
          </a:xfrm>
          <a:prstGeom prst="rect">
            <a:avLst/>
          </a:prstGeom>
          <a:noFill/>
        </p:spPr>
        <p:txBody>
          <a:bodyPr wrap="square" rtlCol="0">
            <a:spAutoFit/>
          </a:bodyPr>
          <a:lstStyle/>
          <a:p>
            <a:pPr marL="400050" indent="-287338">
              <a:buFont typeface="Arial" pitchFamily="34" charset="0"/>
              <a:buChar char="•"/>
            </a:pPr>
            <a:r>
              <a:rPr lang="en-US" sz="3200" dirty="0"/>
              <a:t>Hence, </a:t>
            </a:r>
            <a:r>
              <a:rPr lang="en-US" sz="3200" i="1" dirty="0"/>
              <a:t>rule of the people</a:t>
            </a:r>
            <a:endParaRPr lang="en-US" sz="3200" i="1" dirty="0" smtClean="0">
              <a:solidFill>
                <a:schemeClr val="bg1"/>
              </a:solidFill>
              <a:latin typeface="Eras Demi ITC" pitchFamily="34" charset="0"/>
            </a:endParaRPr>
          </a:p>
        </p:txBody>
      </p:sp>
    </p:spTree>
    <p:extLst>
      <p:ext uri="{BB962C8B-B14F-4D97-AF65-F5344CB8AC3E}">
        <p14:creationId xmlns:p14="http://schemas.microsoft.com/office/powerpoint/2010/main" xmlns="" val="411909863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7344506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554545"/>
          </a:xfrm>
          <a:prstGeom prst="rect">
            <a:avLst/>
          </a:prstGeom>
          <a:noFill/>
        </p:spPr>
        <p:txBody>
          <a:bodyPr wrap="square" rtlCol="0">
            <a:spAutoFit/>
          </a:bodyPr>
          <a:lstStyle/>
          <a:p>
            <a:r>
              <a:rPr lang="en-US" sz="3200" dirty="0">
                <a:solidFill>
                  <a:srgbClr val="FFC000"/>
                </a:solidFill>
              </a:rPr>
              <a:t>William Barclay ~ </a:t>
            </a:r>
            <a:r>
              <a:rPr lang="en-US" sz="3200" dirty="0"/>
              <a:t>“Laodicea was too rich to accept help from anyone.  Tacitus, the Roman historian, tells us: ‘Laodicea arose from the ruins by the strength of her own resources, and with no help from us.’”</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56596063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04128893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b="1" i="1" dirty="0" err="1">
                <a:solidFill>
                  <a:srgbClr val="FFC000"/>
                </a:solidFill>
                <a:latin typeface="Times New Roman" pitchFamily="18" charset="0"/>
                <a:cs typeface="Times New Roman" pitchFamily="18" charset="0"/>
              </a:rPr>
              <a:t>archē</a:t>
            </a:r>
            <a:r>
              <a:rPr lang="en-US" sz="3200" dirty="0"/>
              <a:t> ~ </a:t>
            </a:r>
            <a:r>
              <a:rPr lang="en-US" sz="3200" i="1" dirty="0"/>
              <a:t>origin, the person or thing that commences</a:t>
            </a:r>
            <a:endParaRPr lang="en-US" sz="3200" b="1" dirty="0">
              <a:solidFill>
                <a:srgbClr val="FFC000"/>
              </a:solidFill>
              <a:latin typeface="Times New Roman" pitchFamily="18" charset="0"/>
              <a:cs typeface="Times New Roman" pitchFamily="18" charset="0"/>
            </a:endParaRPr>
          </a:p>
        </p:txBody>
      </p:sp>
      <p:sp>
        <p:nvSpPr>
          <p:cNvPr id="4" name="TextBox 3"/>
          <p:cNvSpPr txBox="1"/>
          <p:nvPr/>
        </p:nvSpPr>
        <p:spPr>
          <a:xfrm>
            <a:off x="685800" y="2003907"/>
            <a:ext cx="8001000" cy="1077218"/>
          </a:xfrm>
          <a:prstGeom prst="rect">
            <a:avLst/>
          </a:prstGeom>
          <a:noFill/>
        </p:spPr>
        <p:txBody>
          <a:bodyPr wrap="square" rtlCol="0">
            <a:spAutoFit/>
          </a:bodyPr>
          <a:lstStyle/>
          <a:p>
            <a:pPr marL="457200" indent="-457200">
              <a:buFont typeface="Arial" pitchFamily="34" charset="0"/>
              <a:buChar char="•"/>
            </a:pPr>
            <a:r>
              <a:rPr lang="en-US" sz="3200" dirty="0" err="1"/>
              <a:t>Wuest</a:t>
            </a:r>
            <a:r>
              <a:rPr lang="en-US" sz="3200" dirty="0"/>
              <a:t> ~ </a:t>
            </a:r>
            <a:r>
              <a:rPr lang="en-US" sz="3200" dirty="0">
                <a:solidFill>
                  <a:srgbClr val="FFC000"/>
                </a:solidFill>
              </a:rPr>
              <a:t>the originating source of the creation of God.</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3 . 1 4 – 2 2</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69652554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Revelation">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Revelation</Template>
  <TotalTime>2942</TotalTime>
  <Words>738</Words>
  <Application>Microsoft Office PowerPoint</Application>
  <PresentationFormat>On-screen Show (4:3)</PresentationFormat>
  <Paragraphs>76</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Revelation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19</cp:revision>
  <dcterms:created xsi:type="dcterms:W3CDTF">2012-12-07T12:14:47Z</dcterms:created>
  <dcterms:modified xsi:type="dcterms:W3CDTF">2012-12-10T16:23:48Z</dcterms:modified>
</cp:coreProperties>
</file>