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72" r:id="rId5"/>
    <p:sldId id="273" r:id="rId6"/>
    <p:sldId id="267" r:id="rId7"/>
    <p:sldId id="268" r:id="rId8"/>
    <p:sldId id="286" r:id="rId9"/>
    <p:sldId id="287" r:id="rId10"/>
    <p:sldId id="265" r:id="rId11"/>
    <p:sldId id="285" r:id="rId12"/>
    <p:sldId id="269" r:id="rId13"/>
    <p:sldId id="271" r:id="rId14"/>
    <p:sldId id="270" r:id="rId15"/>
    <p:sldId id="263" r:id="rId16"/>
    <p:sldId id="261" r:id="rId17"/>
    <p:sldId id="262" r:id="rId18"/>
    <p:sldId id="274" r:id="rId19"/>
    <p:sldId id="264" r:id="rId20"/>
    <p:sldId id="259" r:id="rId21"/>
    <p:sldId id="276" r:id="rId22"/>
    <p:sldId id="283" r:id="rId23"/>
    <p:sldId id="284" r:id="rId24"/>
    <p:sldId id="275" r:id="rId25"/>
    <p:sldId id="277" r:id="rId26"/>
    <p:sldId id="266" r:id="rId27"/>
    <p:sldId id="260" r:id="rId28"/>
    <p:sldId id="278" r:id="rId29"/>
    <p:sldId id="280" r:id="rId30"/>
    <p:sldId id="281" r:id="rId31"/>
    <p:sldId id="282" r:id="rId32"/>
    <p:sldId id="27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0000"/>
    <a:srgbClr val="A40004"/>
    <a:srgbClr val="FF1E00"/>
    <a:srgbClr val="FF1000"/>
    <a:srgbClr val="FF0000"/>
    <a:srgbClr val="F4001A"/>
    <a:srgbClr val="EA0027"/>
    <a:srgbClr val="C50D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580" autoAdjust="0"/>
  </p:normalViewPr>
  <p:slideViewPr>
    <p:cSldViewPr>
      <p:cViewPr>
        <p:scale>
          <a:sx n="80" d="100"/>
          <a:sy n="80" d="100"/>
        </p:scale>
        <p:origin x="-210"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352662850"/>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3232904973"/>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1820638871"/>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302311860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10/1/2012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1360675216"/>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172347177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10/1/2012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422239685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10/1/2012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364233655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10/1/2012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790136506"/>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2002498263"/>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10/1/2012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283849779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10/1/2012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 xmlns:p14="http://schemas.microsoft.com/office/powerpoint/2010/main"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2" name="TextBox 51"/>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30000"/>
                    </a:srgbClr>
                  </a:glow>
                </a:effectLst>
                <a:latin typeface="Felix Titling" pitchFamily="82" charset="0"/>
              </a:rPr>
              <a:t>I  N  T  R  O</a:t>
            </a:r>
            <a:endParaRPr lang="en-US" sz="2600" b="1" dirty="0">
              <a:solidFill>
                <a:schemeClr val="bg1"/>
              </a:solidFill>
              <a:effectLst>
                <a:glow rad="381000">
                  <a:srgbClr val="E20000">
                    <a:alpha val="30000"/>
                  </a:srgbClr>
                </a:glow>
              </a:effectLst>
              <a:latin typeface="Felix Titling" pitchFamily="82" charset="0"/>
            </a:endParaRPr>
          </a:p>
        </p:txBody>
      </p:sp>
    </p:spTree>
    <p:extLst>
      <p:ext uri="{BB962C8B-B14F-4D97-AF65-F5344CB8AC3E}">
        <p14:creationId xmlns="" xmlns:p14="http://schemas.microsoft.com/office/powerpoint/2010/main" val="50295791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57200" y="3871918"/>
            <a:ext cx="8229600" cy="1015663"/>
          </a:xfrm>
          <a:prstGeom prst="rect">
            <a:avLst/>
          </a:prstGeom>
          <a:noFill/>
        </p:spPr>
        <p:txBody>
          <a:bodyPr wrap="square" rtlCol="0">
            <a:spAutoFit/>
          </a:bodyPr>
          <a:lstStyle/>
          <a:p>
            <a:r>
              <a:rPr lang="en-US" sz="3000" dirty="0"/>
              <a:t> </a:t>
            </a:r>
            <a:r>
              <a:rPr lang="en-US" sz="3000" dirty="0" smtClean="0"/>
              <a:t>                       Believes </a:t>
            </a:r>
            <a:r>
              <a:rPr lang="en-US" sz="3000" dirty="0"/>
              <a:t>that most, if not all prophecy has already been fulfilled</a:t>
            </a:r>
          </a:p>
        </p:txBody>
      </p:sp>
      <p:sp>
        <p:nvSpPr>
          <p:cNvPr id="9" name="TextBox 8"/>
          <p:cNvSpPr txBox="1"/>
          <p:nvPr/>
        </p:nvSpPr>
        <p:spPr>
          <a:xfrm>
            <a:off x="457200" y="2898785"/>
            <a:ext cx="8229600" cy="1015663"/>
          </a:xfrm>
          <a:prstGeom prst="rect">
            <a:avLst/>
          </a:prstGeom>
          <a:noFill/>
        </p:spPr>
        <p:txBody>
          <a:bodyPr wrap="square" rtlCol="0">
            <a:spAutoFit/>
          </a:bodyPr>
          <a:lstStyle/>
          <a:p>
            <a:r>
              <a:rPr lang="en-US" sz="3000" dirty="0"/>
              <a:t> </a:t>
            </a:r>
            <a:r>
              <a:rPr lang="en-US" sz="3000" dirty="0" smtClean="0"/>
              <a:t>                     Does </a:t>
            </a:r>
            <a:r>
              <a:rPr lang="en-US" sz="3000" dirty="0"/>
              <a:t>not believe the Bible indicates the timing of events</a:t>
            </a:r>
          </a:p>
        </p:txBody>
      </p:sp>
      <p:sp>
        <p:nvSpPr>
          <p:cNvPr id="11" name="TextBox 10"/>
          <p:cNvSpPr txBox="1"/>
          <p:nvPr/>
        </p:nvSpPr>
        <p:spPr>
          <a:xfrm>
            <a:off x="457200" y="4833758"/>
            <a:ext cx="8229600" cy="1077218"/>
          </a:xfrm>
          <a:prstGeom prst="rect">
            <a:avLst/>
          </a:prstGeom>
          <a:noFill/>
        </p:spPr>
        <p:txBody>
          <a:bodyPr wrap="square" rtlCol="0">
            <a:spAutoFit/>
          </a:bodyPr>
          <a:lstStyle/>
          <a:p>
            <a:r>
              <a:rPr lang="en-US" sz="3000" dirty="0"/>
              <a:t> </a:t>
            </a:r>
            <a:r>
              <a:rPr lang="en-US" sz="3000" dirty="0" smtClean="0"/>
              <a:t>                      </a:t>
            </a:r>
            <a:r>
              <a:rPr lang="en-US" sz="3200" dirty="0"/>
              <a:t>Believes that prophetic events will be fulfilled in the future</a:t>
            </a:r>
          </a:p>
        </p:txBody>
      </p:sp>
      <p:sp>
        <p:nvSpPr>
          <p:cNvPr id="2" name="TextBox 1"/>
          <p:cNvSpPr txBox="1"/>
          <p:nvPr/>
        </p:nvSpPr>
        <p:spPr>
          <a:xfrm>
            <a:off x="457200" y="1462430"/>
            <a:ext cx="8229600" cy="1477328"/>
          </a:xfrm>
          <a:prstGeom prst="rect">
            <a:avLst/>
          </a:prstGeom>
          <a:noFill/>
        </p:spPr>
        <p:txBody>
          <a:bodyPr wrap="square" rtlCol="0">
            <a:spAutoFit/>
          </a:bodyPr>
          <a:lstStyle/>
          <a:p>
            <a:r>
              <a:rPr lang="en-US" sz="3000" dirty="0"/>
              <a:t> </a:t>
            </a:r>
            <a:r>
              <a:rPr lang="en-US" sz="3000" dirty="0" smtClean="0"/>
              <a:t>                         Believes </a:t>
            </a:r>
            <a:r>
              <a:rPr lang="en-US" sz="3000" dirty="0"/>
              <a:t>that prophecy has been and will be fulfilled during the current church </a:t>
            </a:r>
            <a:r>
              <a:rPr lang="en-US" sz="3000" dirty="0" smtClean="0"/>
              <a:t>age</a:t>
            </a:r>
            <a:endParaRPr lang="en-US" sz="3000" dirty="0"/>
          </a:p>
        </p:txBody>
      </p:sp>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t>4 Methods of Interpretation:</a:t>
            </a:r>
            <a:endParaRPr lang="en-US" sz="3200" dirty="0">
              <a:solidFill>
                <a:srgbClr val="FFC000"/>
              </a:solidFill>
              <a:latin typeface="Eras Demi ITC" pitchFamily="34" charset="0"/>
            </a:endParaRPr>
          </a:p>
        </p:txBody>
      </p:sp>
      <p:sp>
        <p:nvSpPr>
          <p:cNvPr id="4" name="TextBox 3"/>
          <p:cNvSpPr txBox="1"/>
          <p:nvPr/>
        </p:nvSpPr>
        <p:spPr>
          <a:xfrm>
            <a:off x="487576" y="1451428"/>
            <a:ext cx="2828111" cy="553998"/>
          </a:xfrm>
          <a:prstGeom prst="rect">
            <a:avLst/>
          </a:prstGeom>
          <a:noFill/>
        </p:spPr>
        <p:txBody>
          <a:bodyPr wrap="square" rtlCol="0">
            <a:spAutoFit/>
          </a:bodyPr>
          <a:lstStyle/>
          <a:p>
            <a:r>
              <a:rPr lang="en-US" sz="3000" dirty="0" smtClean="0">
                <a:solidFill>
                  <a:srgbClr val="FFC000"/>
                </a:solidFill>
              </a:rPr>
              <a:t>1. Historicist:</a:t>
            </a:r>
            <a:endParaRPr lang="en-US" sz="3000" dirty="0">
              <a:solidFill>
                <a:srgbClr val="FFC000"/>
              </a:solidFill>
            </a:endParaRPr>
          </a:p>
        </p:txBody>
      </p:sp>
      <p:sp>
        <p:nvSpPr>
          <p:cNvPr id="5" name="TextBox 4"/>
          <p:cNvSpPr txBox="1"/>
          <p:nvPr/>
        </p:nvSpPr>
        <p:spPr>
          <a:xfrm>
            <a:off x="457201" y="2877456"/>
            <a:ext cx="2362200" cy="584775"/>
          </a:xfrm>
          <a:prstGeom prst="rect">
            <a:avLst/>
          </a:prstGeom>
          <a:noFill/>
        </p:spPr>
        <p:txBody>
          <a:bodyPr wrap="square" rtlCol="0">
            <a:spAutoFit/>
          </a:bodyPr>
          <a:lstStyle/>
          <a:p>
            <a:r>
              <a:rPr lang="en-US" sz="3200" dirty="0" smtClean="0">
                <a:solidFill>
                  <a:srgbClr val="FFC000"/>
                </a:solidFill>
                <a:latin typeface="Eras Demi ITC" pitchFamily="34" charset="0"/>
              </a:rPr>
              <a:t>2. Idealist:</a:t>
            </a:r>
            <a:endParaRPr lang="en-US" sz="3200" dirty="0">
              <a:solidFill>
                <a:srgbClr val="FFC000"/>
              </a:solidFill>
              <a:latin typeface="Eras Demi ITC" pitchFamily="34" charset="0"/>
            </a:endParaRPr>
          </a:p>
        </p:txBody>
      </p:sp>
      <p:sp>
        <p:nvSpPr>
          <p:cNvPr id="6" name="TextBox 5"/>
          <p:cNvSpPr txBox="1"/>
          <p:nvPr/>
        </p:nvSpPr>
        <p:spPr>
          <a:xfrm>
            <a:off x="456372" y="3839028"/>
            <a:ext cx="2838372" cy="584775"/>
          </a:xfrm>
          <a:prstGeom prst="rect">
            <a:avLst/>
          </a:prstGeom>
          <a:noFill/>
        </p:spPr>
        <p:txBody>
          <a:bodyPr wrap="square" rtlCol="0">
            <a:spAutoFit/>
          </a:bodyPr>
          <a:lstStyle/>
          <a:p>
            <a:r>
              <a:rPr lang="en-US" sz="3200" dirty="0" smtClean="0">
                <a:solidFill>
                  <a:srgbClr val="FFC000"/>
                </a:solidFill>
                <a:latin typeface="Eras Demi ITC" pitchFamily="34" charset="0"/>
              </a:rPr>
              <a:t>3. Preterist:</a:t>
            </a:r>
            <a:endParaRPr lang="en-US" sz="3200" dirty="0">
              <a:solidFill>
                <a:srgbClr val="FFC000"/>
              </a:solidFill>
              <a:latin typeface="Eras Demi ITC" pitchFamily="34" charset="0"/>
            </a:endParaRPr>
          </a:p>
        </p:txBody>
      </p:sp>
      <p:sp>
        <p:nvSpPr>
          <p:cNvPr id="7" name="TextBox 6"/>
          <p:cNvSpPr txBox="1"/>
          <p:nvPr/>
        </p:nvSpPr>
        <p:spPr>
          <a:xfrm>
            <a:off x="457200" y="4833258"/>
            <a:ext cx="2828111" cy="584775"/>
          </a:xfrm>
          <a:prstGeom prst="rect">
            <a:avLst/>
          </a:prstGeom>
          <a:noFill/>
        </p:spPr>
        <p:txBody>
          <a:bodyPr wrap="square" rtlCol="0">
            <a:spAutoFit/>
          </a:bodyPr>
          <a:lstStyle/>
          <a:p>
            <a:r>
              <a:rPr lang="en-US" sz="3200" dirty="0" smtClean="0">
                <a:solidFill>
                  <a:srgbClr val="FFC000"/>
                </a:solidFill>
              </a:rPr>
              <a:t>4. Futurist:</a:t>
            </a:r>
            <a:endParaRPr lang="en-US" sz="3200" dirty="0">
              <a:solidFill>
                <a:srgbClr val="FFC000"/>
              </a:solidFill>
            </a:endParaRPr>
          </a:p>
        </p:txBody>
      </p:sp>
      <p:sp>
        <p:nvSpPr>
          <p:cNvPr id="12" name="TextBox 11"/>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963183335"/>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par>
                                <p:cTn id="35" presetID="9" presetClass="emph" presetSubtype="0" grpId="1" nodeType="withEffect">
                                  <p:stCondLst>
                                    <p:cond delay="0"/>
                                  </p:stCondLst>
                                  <p:childTnLst>
                                    <p:set>
                                      <p:cBhvr rctx="PPT">
                                        <p:cTn id="36" dur="indefinite"/>
                                        <p:tgtEl>
                                          <p:spTgt spid="4"/>
                                        </p:tgtEl>
                                        <p:attrNameLst>
                                          <p:attrName>style.opacity</p:attrName>
                                        </p:attrNameLst>
                                      </p:cBhvr>
                                      <p:to>
                                        <p:strVal val="0.5"/>
                                      </p:to>
                                    </p:set>
                                    <p:animEffect filter="image" prLst="opacity: 0.5">
                                      <p:cBhvr rctx="IE">
                                        <p:cTn id="37" dur="indefinite"/>
                                        <p:tgtEl>
                                          <p:spTgt spid="4"/>
                                        </p:tgtEl>
                                      </p:cBhvr>
                                    </p:animEffect>
                                  </p:childTnLst>
                                </p:cTn>
                              </p:par>
                              <p:par>
                                <p:cTn id="38" presetID="9" presetClass="emph" presetSubtype="0" grpId="1" nodeType="withEffect">
                                  <p:stCondLst>
                                    <p:cond delay="0"/>
                                  </p:stCondLst>
                                  <p:childTnLst>
                                    <p:set>
                                      <p:cBhvr rctx="PPT">
                                        <p:cTn id="39" dur="indefinite"/>
                                        <p:tgtEl>
                                          <p:spTgt spid="2"/>
                                        </p:tgtEl>
                                        <p:attrNameLst>
                                          <p:attrName>style.opacity</p:attrName>
                                        </p:attrNameLst>
                                      </p:cBhvr>
                                      <p:to>
                                        <p:strVal val="0.5"/>
                                      </p:to>
                                    </p:set>
                                    <p:animEffect filter="image" prLst="opacity: 0.5">
                                      <p:cBhvr rctx="IE">
                                        <p:cTn id="40" dur="indefinite"/>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par>
                          <p:cTn id="46" fill="hold">
                            <p:stCondLst>
                              <p:cond delay="500"/>
                            </p:stCondLst>
                            <p:childTnLst>
                              <p:par>
                                <p:cTn id="47" presetID="9" presetClass="emph" presetSubtype="0" grpId="1" nodeType="afterEffect">
                                  <p:stCondLst>
                                    <p:cond delay="0"/>
                                  </p:stCondLst>
                                  <p:childTnLst>
                                    <p:set>
                                      <p:cBhvr rctx="PPT">
                                        <p:cTn id="48" dur="indefinite"/>
                                        <p:tgtEl>
                                          <p:spTgt spid="5"/>
                                        </p:tgtEl>
                                        <p:attrNameLst>
                                          <p:attrName>style.opacity</p:attrName>
                                        </p:attrNameLst>
                                      </p:cBhvr>
                                      <p:to>
                                        <p:strVal val="0.5"/>
                                      </p:to>
                                    </p:set>
                                    <p:animEffect filter="image" prLst="opacity: 0.5">
                                      <p:cBhvr rctx="IE">
                                        <p:cTn id="49" dur="indefinite"/>
                                        <p:tgtEl>
                                          <p:spTgt spid="5"/>
                                        </p:tgtEl>
                                      </p:cBhvr>
                                    </p:animEffect>
                                  </p:childTnLst>
                                </p:cTn>
                              </p:par>
                            </p:childTnLst>
                          </p:cTn>
                        </p:par>
                        <p:par>
                          <p:cTn id="50" fill="hold">
                            <p:stCondLst>
                              <p:cond delay="500"/>
                            </p:stCondLst>
                            <p:childTnLst>
                              <p:par>
                                <p:cTn id="51" presetID="9" presetClass="emph" presetSubtype="0" grpId="1" nodeType="afterEffect">
                                  <p:stCondLst>
                                    <p:cond delay="0"/>
                                  </p:stCondLst>
                                  <p:childTnLst>
                                    <p:set>
                                      <p:cBhvr rctx="PPT">
                                        <p:cTn id="52" dur="indefinite"/>
                                        <p:tgtEl>
                                          <p:spTgt spid="9"/>
                                        </p:tgtEl>
                                        <p:attrNameLst>
                                          <p:attrName>style.opacity</p:attrName>
                                        </p:attrNameLst>
                                      </p:cBhvr>
                                      <p:to>
                                        <p:strVal val="0.5"/>
                                      </p:to>
                                    </p:set>
                                    <p:animEffect filter="image" prLst="opacity: 0.5">
                                      <p:cBhvr rctx="IE">
                                        <p:cTn id="53" dur="indefinite"/>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500"/>
                                        <p:tgtEl>
                                          <p:spTgt spid="11"/>
                                        </p:tgtEl>
                                      </p:cBhvr>
                                    </p:animEffect>
                                  </p:childTnLst>
                                </p:cTn>
                              </p:par>
                              <p:par>
                                <p:cTn id="59" presetID="9" presetClass="emph" presetSubtype="0" grpId="1" nodeType="withEffect">
                                  <p:stCondLst>
                                    <p:cond delay="0"/>
                                  </p:stCondLst>
                                  <p:childTnLst>
                                    <p:set>
                                      <p:cBhvr rctx="PPT">
                                        <p:cTn id="60" dur="indefinite"/>
                                        <p:tgtEl>
                                          <p:spTgt spid="6"/>
                                        </p:tgtEl>
                                        <p:attrNameLst>
                                          <p:attrName>style.opacity</p:attrName>
                                        </p:attrNameLst>
                                      </p:cBhvr>
                                      <p:to>
                                        <p:strVal val="0.5"/>
                                      </p:to>
                                    </p:set>
                                    <p:animEffect filter="image" prLst="opacity: 0.5">
                                      <p:cBhvr rctx="IE">
                                        <p:cTn id="61" dur="indefinite"/>
                                        <p:tgtEl>
                                          <p:spTgt spid="6"/>
                                        </p:tgtEl>
                                      </p:cBhvr>
                                    </p:animEffect>
                                  </p:childTnLst>
                                </p:cTn>
                              </p:par>
                              <p:par>
                                <p:cTn id="62" presetID="9" presetClass="emph" presetSubtype="0" grpId="1" nodeType="withEffect">
                                  <p:stCondLst>
                                    <p:cond delay="0"/>
                                  </p:stCondLst>
                                  <p:childTnLst>
                                    <p:set>
                                      <p:cBhvr rctx="PPT">
                                        <p:cTn id="63" dur="indefinite"/>
                                        <p:tgtEl>
                                          <p:spTgt spid="10"/>
                                        </p:tgtEl>
                                        <p:attrNameLst>
                                          <p:attrName>style.opacity</p:attrName>
                                        </p:attrNameLst>
                                      </p:cBhvr>
                                      <p:to>
                                        <p:strVal val="0.5"/>
                                      </p:to>
                                    </p:set>
                                    <p:animEffect filter="image" prLst="opacity: 0.5">
                                      <p:cBhvr rctx="IE">
                                        <p:cTn id="64" dur="indefinite"/>
                                        <p:tgtEl>
                                          <p:spTgt spid="10"/>
                                        </p:tgtEl>
                                      </p:cBhvr>
                                    </p:animEffect>
                                  </p:childTnLst>
                                </p:cTn>
                              </p:par>
                            </p:childTnLst>
                          </p:cTn>
                        </p:par>
                        <p:par>
                          <p:cTn id="65" fill="hold">
                            <p:stCondLst>
                              <p:cond delay="500"/>
                            </p:stCondLst>
                            <p:childTnLst>
                              <p:par>
                                <p:cTn id="66" presetID="9" presetClass="emph" presetSubtype="0" grpId="0" nodeType="afterEffect">
                                  <p:stCondLst>
                                    <p:cond delay="0"/>
                                  </p:stCondLst>
                                  <p:childTnLst>
                                    <p:set>
                                      <p:cBhvr rctx="PPT">
                                        <p:cTn id="67" dur="indefinite"/>
                                        <p:tgtEl>
                                          <p:spTgt spid="3"/>
                                        </p:tgtEl>
                                        <p:attrNameLst>
                                          <p:attrName>style.opacity</p:attrName>
                                        </p:attrNameLst>
                                      </p:cBhvr>
                                      <p:to>
                                        <p:strVal val="0.5"/>
                                      </p:to>
                                    </p:set>
                                    <p:animEffect filter="image" prLst="opacity: 0.5">
                                      <p:cBhvr rctx="IE">
                                        <p:cTn id="68"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9" grpId="0"/>
      <p:bldP spid="9" grpId="1"/>
      <p:bldP spid="11" grpId="0"/>
      <p:bldP spid="2" grpId="0"/>
      <p:bldP spid="2" grpId="1"/>
      <p:bldP spid="3" grpId="0"/>
      <p:bldP spid="3" grpId="1"/>
      <p:bldP spid="4" grpId="0"/>
      <p:bldP spid="4" grpId="1"/>
      <p:bldP spid="5" grpId="0"/>
      <p:bldP spid="5" grpId="1"/>
      <p:bldP spid="6" grpId="0"/>
      <p:bldP spid="6" grpId="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405705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57200" y="3226365"/>
            <a:ext cx="8229600" cy="954107"/>
          </a:xfrm>
          <a:prstGeom prst="rect">
            <a:avLst/>
          </a:prstGeom>
          <a:noFill/>
        </p:spPr>
        <p:txBody>
          <a:bodyPr wrap="square" rtlCol="0">
            <a:spAutoFit/>
          </a:bodyPr>
          <a:lstStyle/>
          <a:p>
            <a:r>
              <a:rPr lang="en-US" sz="2800" dirty="0"/>
              <a:t> </a:t>
            </a:r>
            <a:r>
              <a:rPr lang="en-US" sz="2800" dirty="0" smtClean="0"/>
              <a:t>                                        </a:t>
            </a:r>
            <a:r>
              <a:rPr lang="en-US" sz="2800" dirty="0"/>
              <a:t>The Rapture </a:t>
            </a:r>
            <a:r>
              <a:rPr lang="en-US" sz="2800" dirty="0" smtClean="0"/>
              <a:t>happens following </a:t>
            </a:r>
            <a:r>
              <a:rPr lang="en-US" sz="2800" dirty="0"/>
              <a:t>the opening of the 6</a:t>
            </a:r>
            <a:r>
              <a:rPr lang="en-US" sz="2800" baseline="30000" dirty="0"/>
              <a:t>th</a:t>
            </a:r>
            <a:r>
              <a:rPr lang="en-US" sz="2800" dirty="0"/>
              <a:t> </a:t>
            </a:r>
            <a:r>
              <a:rPr lang="en-US" sz="2800" dirty="0" smtClean="0"/>
              <a:t>Seal</a:t>
            </a:r>
            <a:endParaRPr lang="en-US" sz="2800" dirty="0"/>
          </a:p>
        </p:txBody>
      </p:sp>
      <p:sp>
        <p:nvSpPr>
          <p:cNvPr id="9" name="TextBox 8"/>
          <p:cNvSpPr txBox="1"/>
          <p:nvPr/>
        </p:nvSpPr>
        <p:spPr>
          <a:xfrm>
            <a:off x="457200" y="2324154"/>
            <a:ext cx="8229600" cy="954107"/>
          </a:xfrm>
          <a:prstGeom prst="rect">
            <a:avLst/>
          </a:prstGeom>
          <a:noFill/>
        </p:spPr>
        <p:txBody>
          <a:bodyPr wrap="square" rtlCol="0">
            <a:spAutoFit/>
          </a:bodyPr>
          <a:lstStyle/>
          <a:p>
            <a:r>
              <a:rPr lang="en-US" sz="2800" dirty="0"/>
              <a:t> </a:t>
            </a:r>
            <a:r>
              <a:rPr lang="en-US" sz="2800" dirty="0" smtClean="0"/>
              <a:t>                                  </a:t>
            </a:r>
            <a:r>
              <a:rPr lang="en-US" sz="2800" dirty="0"/>
              <a:t>The Rapture </a:t>
            </a:r>
            <a:r>
              <a:rPr lang="en-US" sz="2800" dirty="0" smtClean="0"/>
              <a:t>happens in </a:t>
            </a:r>
            <a:r>
              <a:rPr lang="en-US" sz="2800" dirty="0"/>
              <a:t>the middle of the 7-year </a:t>
            </a:r>
            <a:r>
              <a:rPr lang="en-US" sz="2800" dirty="0" smtClean="0"/>
              <a:t>Tribulation </a:t>
            </a:r>
            <a:endParaRPr lang="en-US" sz="2800" dirty="0"/>
          </a:p>
        </p:txBody>
      </p:sp>
      <p:sp>
        <p:nvSpPr>
          <p:cNvPr id="11" name="TextBox 10"/>
          <p:cNvSpPr txBox="1"/>
          <p:nvPr/>
        </p:nvSpPr>
        <p:spPr>
          <a:xfrm>
            <a:off x="457200" y="4127175"/>
            <a:ext cx="8229600" cy="1384995"/>
          </a:xfrm>
          <a:prstGeom prst="rect">
            <a:avLst/>
          </a:prstGeom>
          <a:noFill/>
        </p:spPr>
        <p:txBody>
          <a:bodyPr wrap="square" rtlCol="0">
            <a:spAutoFit/>
          </a:bodyPr>
          <a:lstStyle/>
          <a:p>
            <a:r>
              <a:rPr lang="en-US" sz="2800" dirty="0"/>
              <a:t> </a:t>
            </a:r>
            <a:r>
              <a:rPr lang="en-US" sz="2800" dirty="0" smtClean="0"/>
              <a:t>                                  Only spiritual believers will be raptured.  Carnal will go through tribulation	</a:t>
            </a:r>
            <a:endParaRPr lang="en-US" sz="2800" dirty="0"/>
          </a:p>
        </p:txBody>
      </p:sp>
      <p:sp>
        <p:nvSpPr>
          <p:cNvPr id="2" name="TextBox 1"/>
          <p:cNvSpPr txBox="1"/>
          <p:nvPr/>
        </p:nvSpPr>
        <p:spPr>
          <a:xfrm>
            <a:off x="457200" y="1414930"/>
            <a:ext cx="8229600" cy="954107"/>
          </a:xfrm>
          <a:prstGeom prst="rect">
            <a:avLst/>
          </a:prstGeom>
          <a:noFill/>
        </p:spPr>
        <p:txBody>
          <a:bodyPr wrap="square" rtlCol="0">
            <a:spAutoFit/>
          </a:bodyPr>
          <a:lstStyle/>
          <a:p>
            <a:r>
              <a:rPr lang="en-US" sz="2800" dirty="0"/>
              <a:t> </a:t>
            </a:r>
            <a:r>
              <a:rPr lang="en-US" sz="2800" dirty="0" smtClean="0"/>
              <a:t>                                   </a:t>
            </a:r>
            <a:r>
              <a:rPr lang="en-US" sz="2800" dirty="0"/>
              <a:t>The Rapture </a:t>
            </a:r>
            <a:r>
              <a:rPr lang="en-US" sz="2800" dirty="0" smtClean="0"/>
              <a:t>happens following </a:t>
            </a:r>
            <a:r>
              <a:rPr lang="en-US" sz="2800" dirty="0"/>
              <a:t>the 7-year </a:t>
            </a:r>
            <a:r>
              <a:rPr lang="en-US" sz="2800" dirty="0" smtClean="0"/>
              <a:t>Tribulation</a:t>
            </a:r>
            <a:endParaRPr lang="en-US" sz="2800" dirty="0"/>
          </a:p>
        </p:txBody>
      </p:sp>
      <p:sp>
        <p:nvSpPr>
          <p:cNvPr id="3" name="TextBox 2"/>
          <p:cNvSpPr txBox="1"/>
          <p:nvPr/>
        </p:nvSpPr>
        <p:spPr>
          <a:xfrm>
            <a:off x="457200" y="914399"/>
            <a:ext cx="8229600" cy="523220"/>
          </a:xfrm>
          <a:prstGeom prst="rect">
            <a:avLst/>
          </a:prstGeom>
          <a:noFill/>
        </p:spPr>
        <p:txBody>
          <a:bodyPr wrap="square" rtlCol="0">
            <a:spAutoFit/>
          </a:bodyPr>
          <a:lstStyle/>
          <a:p>
            <a:r>
              <a:rPr lang="en-US" sz="2800" dirty="0" smtClean="0"/>
              <a:t>Timing of the Rapture:</a:t>
            </a:r>
            <a:endParaRPr lang="en-US" sz="2800" dirty="0">
              <a:solidFill>
                <a:srgbClr val="FFC000"/>
              </a:solidFill>
              <a:latin typeface="Eras Demi ITC" pitchFamily="34" charset="0"/>
            </a:endParaRPr>
          </a:p>
        </p:txBody>
      </p:sp>
      <p:sp>
        <p:nvSpPr>
          <p:cNvPr id="4" name="TextBox 3"/>
          <p:cNvSpPr txBox="1"/>
          <p:nvPr/>
        </p:nvSpPr>
        <p:spPr>
          <a:xfrm>
            <a:off x="487576" y="1403928"/>
            <a:ext cx="3551024" cy="523220"/>
          </a:xfrm>
          <a:prstGeom prst="rect">
            <a:avLst/>
          </a:prstGeom>
          <a:noFill/>
        </p:spPr>
        <p:txBody>
          <a:bodyPr wrap="square" rtlCol="0">
            <a:spAutoFit/>
          </a:bodyPr>
          <a:lstStyle/>
          <a:p>
            <a:r>
              <a:rPr lang="en-US" sz="2800" dirty="0" smtClean="0">
                <a:solidFill>
                  <a:srgbClr val="FFC000"/>
                </a:solidFill>
              </a:rPr>
              <a:t>1. Post-tribulation:</a:t>
            </a:r>
            <a:endParaRPr lang="en-US" sz="2800" dirty="0">
              <a:solidFill>
                <a:srgbClr val="FFC000"/>
              </a:solidFill>
            </a:endParaRPr>
          </a:p>
        </p:txBody>
      </p:sp>
      <p:sp>
        <p:nvSpPr>
          <p:cNvPr id="5" name="TextBox 4"/>
          <p:cNvSpPr txBox="1"/>
          <p:nvPr/>
        </p:nvSpPr>
        <p:spPr>
          <a:xfrm>
            <a:off x="457200" y="2314700"/>
            <a:ext cx="3200400" cy="523220"/>
          </a:xfrm>
          <a:prstGeom prst="rect">
            <a:avLst/>
          </a:prstGeom>
          <a:noFill/>
        </p:spPr>
        <p:txBody>
          <a:bodyPr wrap="square" rtlCol="0">
            <a:spAutoFit/>
          </a:bodyPr>
          <a:lstStyle/>
          <a:p>
            <a:r>
              <a:rPr lang="en-US" sz="2800" dirty="0" smtClean="0">
                <a:solidFill>
                  <a:srgbClr val="FFC000"/>
                </a:solidFill>
                <a:latin typeface="Eras Demi ITC" pitchFamily="34" charset="0"/>
              </a:rPr>
              <a:t>2. Mid-tribulation:</a:t>
            </a:r>
            <a:endParaRPr lang="en-US" sz="2800" dirty="0">
              <a:solidFill>
                <a:srgbClr val="FFC000"/>
              </a:solidFill>
              <a:latin typeface="Eras Demi ITC" pitchFamily="34" charset="0"/>
            </a:endParaRPr>
          </a:p>
        </p:txBody>
      </p:sp>
      <p:sp>
        <p:nvSpPr>
          <p:cNvPr id="6" name="TextBox 5"/>
          <p:cNvSpPr txBox="1"/>
          <p:nvPr/>
        </p:nvSpPr>
        <p:spPr>
          <a:xfrm>
            <a:off x="456372" y="3229100"/>
            <a:ext cx="3887028" cy="523220"/>
          </a:xfrm>
          <a:prstGeom prst="rect">
            <a:avLst/>
          </a:prstGeom>
          <a:noFill/>
        </p:spPr>
        <p:txBody>
          <a:bodyPr wrap="square" rtlCol="0">
            <a:spAutoFit/>
          </a:bodyPr>
          <a:lstStyle/>
          <a:p>
            <a:r>
              <a:rPr lang="en-US" sz="2800" dirty="0" smtClean="0">
                <a:solidFill>
                  <a:srgbClr val="FFC000"/>
                </a:solidFill>
                <a:latin typeface="Eras Demi ITC" pitchFamily="34" charset="0"/>
              </a:rPr>
              <a:t>3. Pre-wrath Rapture:</a:t>
            </a:r>
            <a:endParaRPr lang="en-US" sz="2800" dirty="0">
              <a:solidFill>
                <a:srgbClr val="FFC000"/>
              </a:solidFill>
              <a:latin typeface="Eras Demi ITC" pitchFamily="34" charset="0"/>
            </a:endParaRPr>
          </a:p>
        </p:txBody>
      </p:sp>
      <p:sp>
        <p:nvSpPr>
          <p:cNvPr id="7" name="TextBox 6"/>
          <p:cNvSpPr txBox="1"/>
          <p:nvPr/>
        </p:nvSpPr>
        <p:spPr>
          <a:xfrm>
            <a:off x="457200" y="4126675"/>
            <a:ext cx="3200400" cy="523220"/>
          </a:xfrm>
          <a:prstGeom prst="rect">
            <a:avLst/>
          </a:prstGeom>
          <a:noFill/>
        </p:spPr>
        <p:txBody>
          <a:bodyPr wrap="square" rtlCol="0">
            <a:spAutoFit/>
          </a:bodyPr>
          <a:lstStyle/>
          <a:p>
            <a:r>
              <a:rPr lang="en-US" sz="2800" dirty="0" smtClean="0">
                <a:solidFill>
                  <a:srgbClr val="FFC000"/>
                </a:solidFill>
              </a:rPr>
              <a:t>4. Partial Rapture:</a:t>
            </a:r>
            <a:endParaRPr lang="en-US" sz="2800" dirty="0">
              <a:solidFill>
                <a:srgbClr val="FFC000"/>
              </a:solidFill>
            </a:endParaRPr>
          </a:p>
        </p:txBody>
      </p:sp>
      <p:sp>
        <p:nvSpPr>
          <p:cNvPr id="12" name="TextBox 11"/>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
        <p:nvSpPr>
          <p:cNvPr id="13" name="TextBox 12"/>
          <p:cNvSpPr txBox="1"/>
          <p:nvPr/>
        </p:nvSpPr>
        <p:spPr>
          <a:xfrm>
            <a:off x="457200" y="5025118"/>
            <a:ext cx="8229600" cy="954107"/>
          </a:xfrm>
          <a:prstGeom prst="rect">
            <a:avLst/>
          </a:prstGeom>
          <a:noFill/>
        </p:spPr>
        <p:txBody>
          <a:bodyPr wrap="square" rtlCol="0">
            <a:spAutoFit/>
          </a:bodyPr>
          <a:lstStyle/>
          <a:p>
            <a:r>
              <a:rPr lang="en-US" sz="2800" dirty="0"/>
              <a:t> </a:t>
            </a:r>
            <a:r>
              <a:rPr lang="en-US" sz="2800" dirty="0" smtClean="0"/>
              <a:t>                      </a:t>
            </a:r>
            <a:r>
              <a:rPr lang="en-US" sz="2800" dirty="0"/>
              <a:t>            The Rapture </a:t>
            </a:r>
            <a:r>
              <a:rPr lang="en-US" sz="2800" dirty="0" smtClean="0"/>
              <a:t>happens at the  beginning of the </a:t>
            </a:r>
            <a:r>
              <a:rPr lang="en-US" sz="2800" dirty="0"/>
              <a:t>7-year </a:t>
            </a:r>
            <a:r>
              <a:rPr lang="en-US" sz="2800" dirty="0" smtClean="0"/>
              <a:t>Tribulation</a:t>
            </a:r>
            <a:endParaRPr lang="en-US" sz="2800" dirty="0"/>
          </a:p>
        </p:txBody>
      </p:sp>
      <p:sp>
        <p:nvSpPr>
          <p:cNvPr id="14" name="TextBox 13"/>
          <p:cNvSpPr txBox="1"/>
          <p:nvPr/>
        </p:nvSpPr>
        <p:spPr>
          <a:xfrm>
            <a:off x="457200" y="5024618"/>
            <a:ext cx="3200400" cy="523220"/>
          </a:xfrm>
          <a:prstGeom prst="rect">
            <a:avLst/>
          </a:prstGeom>
          <a:noFill/>
        </p:spPr>
        <p:txBody>
          <a:bodyPr wrap="square" rtlCol="0">
            <a:spAutoFit/>
          </a:bodyPr>
          <a:lstStyle/>
          <a:p>
            <a:r>
              <a:rPr lang="en-US" sz="2800" dirty="0">
                <a:solidFill>
                  <a:srgbClr val="FFC000"/>
                </a:solidFill>
              </a:rPr>
              <a:t>5</a:t>
            </a:r>
            <a:r>
              <a:rPr lang="en-US" sz="2800" dirty="0" smtClean="0">
                <a:solidFill>
                  <a:srgbClr val="FFC000"/>
                </a:solidFill>
              </a:rPr>
              <a:t>. Pre-tribulation:</a:t>
            </a:r>
            <a:endParaRPr lang="en-US" sz="2800" dirty="0">
              <a:solidFill>
                <a:srgbClr val="FFC000"/>
              </a:solidFill>
            </a:endParaRPr>
          </a:p>
        </p:txBody>
      </p:sp>
    </p:spTree>
    <p:extLst>
      <p:ext uri="{BB962C8B-B14F-4D97-AF65-F5344CB8AC3E}">
        <p14:creationId xmlns="" xmlns:p14="http://schemas.microsoft.com/office/powerpoint/2010/main" val="277021176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500"/>
                                        <p:tgtEl>
                                          <p:spTgt spid="7"/>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par>
                                <p:cTn id="39" presetID="9" presetClass="emph" presetSubtype="0" grpId="1" nodeType="withEffect">
                                  <p:stCondLst>
                                    <p:cond delay="0"/>
                                  </p:stCondLst>
                                  <p:childTnLst>
                                    <p:set>
                                      <p:cBhvr rctx="PPT">
                                        <p:cTn id="40" dur="indefinite"/>
                                        <p:tgtEl>
                                          <p:spTgt spid="4"/>
                                        </p:tgtEl>
                                        <p:attrNameLst>
                                          <p:attrName>style.opacity</p:attrName>
                                        </p:attrNameLst>
                                      </p:cBhvr>
                                      <p:to>
                                        <p:strVal val="0.5"/>
                                      </p:to>
                                    </p:set>
                                    <p:animEffect filter="image" prLst="opacity: 0.5">
                                      <p:cBhvr rctx="IE">
                                        <p:cTn id="41" dur="indefinite"/>
                                        <p:tgtEl>
                                          <p:spTgt spid="4"/>
                                        </p:tgtEl>
                                      </p:cBhvr>
                                    </p:animEffect>
                                  </p:childTnLst>
                                </p:cTn>
                              </p:par>
                              <p:par>
                                <p:cTn id="42" presetID="9" presetClass="emph" presetSubtype="0" grpId="1" nodeType="withEffect">
                                  <p:stCondLst>
                                    <p:cond delay="0"/>
                                  </p:stCondLst>
                                  <p:childTnLst>
                                    <p:set>
                                      <p:cBhvr rctx="PPT">
                                        <p:cTn id="43" dur="indefinite"/>
                                        <p:tgtEl>
                                          <p:spTgt spid="2"/>
                                        </p:tgtEl>
                                        <p:attrNameLst>
                                          <p:attrName>style.opacity</p:attrName>
                                        </p:attrNameLst>
                                      </p:cBhvr>
                                      <p:to>
                                        <p:strVal val="0.5"/>
                                      </p:to>
                                    </p:set>
                                    <p:animEffect filter="image" prLst="opacity: 0.5">
                                      <p:cBhvr rctx="IE">
                                        <p:cTn id="44" dur="indefinite"/>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500"/>
                                        <p:tgtEl>
                                          <p:spTgt spid="10"/>
                                        </p:tgtEl>
                                      </p:cBhvr>
                                    </p:animEffect>
                                  </p:childTnLst>
                                </p:cTn>
                              </p:par>
                            </p:childTnLst>
                          </p:cTn>
                        </p:par>
                        <p:par>
                          <p:cTn id="50" fill="hold">
                            <p:stCondLst>
                              <p:cond delay="500"/>
                            </p:stCondLst>
                            <p:childTnLst>
                              <p:par>
                                <p:cTn id="51" presetID="9" presetClass="emph" presetSubtype="0" grpId="1" nodeType="afterEffect">
                                  <p:stCondLst>
                                    <p:cond delay="0"/>
                                  </p:stCondLst>
                                  <p:childTnLst>
                                    <p:set>
                                      <p:cBhvr rctx="PPT">
                                        <p:cTn id="52" dur="indefinite"/>
                                        <p:tgtEl>
                                          <p:spTgt spid="5"/>
                                        </p:tgtEl>
                                        <p:attrNameLst>
                                          <p:attrName>style.opacity</p:attrName>
                                        </p:attrNameLst>
                                      </p:cBhvr>
                                      <p:to>
                                        <p:strVal val="0.5"/>
                                      </p:to>
                                    </p:set>
                                    <p:animEffect filter="image" prLst="opacity: 0.5">
                                      <p:cBhvr rctx="IE">
                                        <p:cTn id="53" dur="indefinite"/>
                                        <p:tgtEl>
                                          <p:spTgt spid="5"/>
                                        </p:tgtEl>
                                      </p:cBhvr>
                                    </p:animEffect>
                                  </p:childTnLst>
                                </p:cTn>
                              </p:par>
                            </p:childTnLst>
                          </p:cTn>
                        </p:par>
                        <p:par>
                          <p:cTn id="54" fill="hold">
                            <p:stCondLst>
                              <p:cond delay="500"/>
                            </p:stCondLst>
                            <p:childTnLst>
                              <p:par>
                                <p:cTn id="55" presetID="9" presetClass="emph" presetSubtype="0" grpId="1" nodeType="afterEffect">
                                  <p:stCondLst>
                                    <p:cond delay="0"/>
                                  </p:stCondLst>
                                  <p:childTnLst>
                                    <p:set>
                                      <p:cBhvr rctx="PPT">
                                        <p:cTn id="56" dur="indefinite"/>
                                        <p:tgtEl>
                                          <p:spTgt spid="9"/>
                                        </p:tgtEl>
                                        <p:attrNameLst>
                                          <p:attrName>style.opacity</p:attrName>
                                        </p:attrNameLst>
                                      </p:cBhvr>
                                      <p:to>
                                        <p:strVal val="0.5"/>
                                      </p:to>
                                    </p:set>
                                    <p:animEffect filter="image" prLst="opacity: 0.5">
                                      <p:cBhvr rctx="IE">
                                        <p:cTn id="57" dur="indefinite"/>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500"/>
                                        <p:tgtEl>
                                          <p:spTgt spid="11"/>
                                        </p:tgtEl>
                                      </p:cBhvr>
                                    </p:animEffect>
                                  </p:childTnLst>
                                </p:cTn>
                              </p:par>
                              <p:par>
                                <p:cTn id="63" presetID="9" presetClass="emph" presetSubtype="0" grpId="1" nodeType="withEffect">
                                  <p:stCondLst>
                                    <p:cond delay="0"/>
                                  </p:stCondLst>
                                  <p:childTnLst>
                                    <p:set>
                                      <p:cBhvr rctx="PPT">
                                        <p:cTn id="64" dur="indefinite"/>
                                        <p:tgtEl>
                                          <p:spTgt spid="6"/>
                                        </p:tgtEl>
                                        <p:attrNameLst>
                                          <p:attrName>style.opacity</p:attrName>
                                        </p:attrNameLst>
                                      </p:cBhvr>
                                      <p:to>
                                        <p:strVal val="0.5"/>
                                      </p:to>
                                    </p:set>
                                    <p:animEffect filter="image" prLst="opacity: 0.5">
                                      <p:cBhvr rctx="IE">
                                        <p:cTn id="65" dur="indefinite"/>
                                        <p:tgtEl>
                                          <p:spTgt spid="6"/>
                                        </p:tgtEl>
                                      </p:cBhvr>
                                    </p:animEffect>
                                  </p:childTnLst>
                                </p:cTn>
                              </p:par>
                              <p:par>
                                <p:cTn id="66" presetID="9" presetClass="emph" presetSubtype="0" grpId="1" nodeType="withEffect">
                                  <p:stCondLst>
                                    <p:cond delay="0"/>
                                  </p:stCondLst>
                                  <p:childTnLst>
                                    <p:set>
                                      <p:cBhvr rctx="PPT">
                                        <p:cTn id="67" dur="indefinite"/>
                                        <p:tgtEl>
                                          <p:spTgt spid="10"/>
                                        </p:tgtEl>
                                        <p:attrNameLst>
                                          <p:attrName>style.opacity</p:attrName>
                                        </p:attrNameLst>
                                      </p:cBhvr>
                                      <p:to>
                                        <p:strVal val="0.5"/>
                                      </p:to>
                                    </p:set>
                                    <p:animEffect filter="image" prLst="opacity: 0.5">
                                      <p:cBhvr rctx="IE">
                                        <p:cTn id="68" dur="indefinite"/>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fade">
                                      <p:cBhvr>
                                        <p:cTn id="73" dur="500"/>
                                        <p:tgtEl>
                                          <p:spTgt spid="13"/>
                                        </p:tgtEl>
                                      </p:cBhvr>
                                    </p:animEffect>
                                  </p:childTnLst>
                                </p:cTn>
                              </p:par>
                            </p:childTnLst>
                          </p:cTn>
                        </p:par>
                        <p:par>
                          <p:cTn id="74" fill="hold">
                            <p:stCondLst>
                              <p:cond delay="500"/>
                            </p:stCondLst>
                            <p:childTnLst>
                              <p:par>
                                <p:cTn id="75" presetID="9" presetClass="emph" presetSubtype="0" grpId="1" nodeType="afterEffect">
                                  <p:stCondLst>
                                    <p:cond delay="0"/>
                                  </p:stCondLst>
                                  <p:childTnLst>
                                    <p:set>
                                      <p:cBhvr rctx="PPT">
                                        <p:cTn id="76" dur="indefinite"/>
                                        <p:tgtEl>
                                          <p:spTgt spid="7"/>
                                        </p:tgtEl>
                                        <p:attrNameLst>
                                          <p:attrName>style.opacity</p:attrName>
                                        </p:attrNameLst>
                                      </p:cBhvr>
                                      <p:to>
                                        <p:strVal val="0.5"/>
                                      </p:to>
                                    </p:set>
                                    <p:animEffect filter="image" prLst="opacity: 0.5">
                                      <p:cBhvr rctx="IE">
                                        <p:cTn id="77" dur="indefinite"/>
                                        <p:tgtEl>
                                          <p:spTgt spid="7"/>
                                        </p:tgtEl>
                                      </p:cBhvr>
                                    </p:animEffect>
                                  </p:childTnLst>
                                </p:cTn>
                              </p:par>
                              <p:par>
                                <p:cTn id="78" presetID="9" presetClass="emph" presetSubtype="0" grpId="1" nodeType="withEffect">
                                  <p:stCondLst>
                                    <p:cond delay="0"/>
                                  </p:stCondLst>
                                  <p:childTnLst>
                                    <p:set>
                                      <p:cBhvr rctx="PPT">
                                        <p:cTn id="79" dur="indefinite"/>
                                        <p:tgtEl>
                                          <p:spTgt spid="11"/>
                                        </p:tgtEl>
                                        <p:attrNameLst>
                                          <p:attrName>style.opacity</p:attrName>
                                        </p:attrNameLst>
                                      </p:cBhvr>
                                      <p:to>
                                        <p:strVal val="0.5"/>
                                      </p:to>
                                    </p:set>
                                    <p:animEffect filter="image" prLst="opacity: 0.5">
                                      <p:cBhvr rctx="IE">
                                        <p:cTn id="80" dur="indefinite"/>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9" grpId="0"/>
      <p:bldP spid="9" grpId="1"/>
      <p:bldP spid="11" grpId="0"/>
      <p:bldP spid="11" grpId="1"/>
      <p:bldP spid="2" grpId="0"/>
      <p:bldP spid="2" grpId="1"/>
      <p:bldP spid="3" grpId="1"/>
      <p:bldP spid="4" grpId="0"/>
      <p:bldP spid="4" grpId="1"/>
      <p:bldP spid="5" grpId="0"/>
      <p:bldP spid="5" grpId="1"/>
      <p:bldP spid="6" grpId="0"/>
      <p:bldP spid="6" grpId="1"/>
      <p:bldP spid="7" grpId="0"/>
      <p:bldP spid="7" grpId="1"/>
      <p:bldP spid="13"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457200" y="4876800"/>
            <a:ext cx="8229600" cy="1200329"/>
          </a:xfrm>
          <a:prstGeom prst="rect">
            <a:avLst/>
          </a:prstGeom>
          <a:noFill/>
        </p:spPr>
        <p:txBody>
          <a:bodyPr wrap="square" rtlCol="0">
            <a:spAutoFit/>
          </a:bodyPr>
          <a:lstStyle/>
          <a:p>
            <a:r>
              <a:rPr lang="en-US" sz="2400" dirty="0"/>
              <a:t> </a:t>
            </a:r>
            <a:r>
              <a:rPr lang="en-US" sz="2400" dirty="0" smtClean="0"/>
              <a:t>                                       </a:t>
            </a:r>
            <a:r>
              <a:rPr lang="en-US" sz="2400" dirty="0"/>
              <a:t>C</a:t>
            </a:r>
            <a:r>
              <a:rPr lang="en-US" sz="2400" dirty="0" smtClean="0"/>
              <a:t>oncept </a:t>
            </a:r>
            <a:r>
              <a:rPr lang="en-US" sz="2400" dirty="0"/>
              <a:t>of two-stages in the Coming of Christ. He will come </a:t>
            </a:r>
            <a:r>
              <a:rPr lang="en-US" sz="2400" i="1" dirty="0"/>
              <a:t>for</a:t>
            </a:r>
            <a:r>
              <a:rPr lang="en-US" sz="2400" dirty="0"/>
              <a:t> His Church (Rapture) and then </a:t>
            </a:r>
            <a:r>
              <a:rPr lang="en-US" sz="2400" i="1" dirty="0"/>
              <a:t>with</a:t>
            </a:r>
            <a:r>
              <a:rPr lang="en-US" sz="2400" dirty="0"/>
              <a:t> His </a:t>
            </a:r>
            <a:r>
              <a:rPr lang="en-US" sz="2400" dirty="0" smtClean="0"/>
              <a:t>Church (Revelation).</a:t>
            </a:r>
            <a:endParaRPr lang="en-US" sz="2400" dirty="0"/>
          </a:p>
        </p:txBody>
      </p:sp>
      <p:sp>
        <p:nvSpPr>
          <p:cNvPr id="9" name="TextBox 8"/>
          <p:cNvSpPr txBox="1"/>
          <p:nvPr/>
        </p:nvSpPr>
        <p:spPr>
          <a:xfrm>
            <a:off x="457200" y="2962454"/>
            <a:ext cx="8229600" cy="1938992"/>
          </a:xfrm>
          <a:prstGeom prst="rect">
            <a:avLst/>
          </a:prstGeom>
          <a:noFill/>
        </p:spPr>
        <p:txBody>
          <a:bodyPr wrap="square" rtlCol="0">
            <a:spAutoFit/>
          </a:bodyPr>
          <a:lstStyle/>
          <a:p>
            <a:r>
              <a:rPr lang="en-US" sz="2400" dirty="0"/>
              <a:t> </a:t>
            </a:r>
            <a:r>
              <a:rPr lang="en-US" sz="2400" dirty="0" smtClean="0"/>
              <a:t>                                          </a:t>
            </a:r>
            <a:r>
              <a:rPr lang="en-US" sz="2400" dirty="0"/>
              <a:t>Kingdom of God is now extended through teaching, preaching and evangelism. The world is to be Christianized resulting in a long period of peace and prosperity, followed by Christ’s return.</a:t>
            </a:r>
          </a:p>
        </p:txBody>
      </p:sp>
      <p:sp>
        <p:nvSpPr>
          <p:cNvPr id="2" name="TextBox 1"/>
          <p:cNvSpPr txBox="1"/>
          <p:nvPr/>
        </p:nvSpPr>
        <p:spPr>
          <a:xfrm>
            <a:off x="457200" y="1414930"/>
            <a:ext cx="8229600" cy="1569660"/>
          </a:xfrm>
          <a:prstGeom prst="rect">
            <a:avLst/>
          </a:prstGeom>
          <a:noFill/>
        </p:spPr>
        <p:txBody>
          <a:bodyPr wrap="square" rtlCol="0">
            <a:spAutoFit/>
          </a:bodyPr>
          <a:lstStyle/>
          <a:p>
            <a:r>
              <a:rPr lang="en-US" sz="2400" dirty="0"/>
              <a:t> </a:t>
            </a:r>
            <a:r>
              <a:rPr lang="en-US" sz="2400" dirty="0" smtClean="0"/>
              <a:t>                                   </a:t>
            </a:r>
            <a:r>
              <a:rPr lang="en-US" sz="2400" dirty="0"/>
              <a:t>C</a:t>
            </a:r>
            <a:r>
              <a:rPr lang="en-US" sz="2400" dirty="0" smtClean="0"/>
              <a:t>ontinuous </a:t>
            </a:r>
            <a:r>
              <a:rPr lang="en-US" sz="2400" dirty="0"/>
              <a:t>parallel of good and evil in the world between the 1st and 2nd Coming of Christ.  The Kingdom of God is now present in the world through the Word, His Spirit and His Church</a:t>
            </a:r>
            <a:r>
              <a:rPr lang="en-US" sz="2400" dirty="0" smtClean="0"/>
              <a:t>.</a:t>
            </a:r>
            <a:endParaRPr lang="en-US" sz="2400" dirty="0"/>
          </a:p>
        </p:txBody>
      </p:sp>
      <p:sp>
        <p:nvSpPr>
          <p:cNvPr id="3" name="TextBox 2"/>
          <p:cNvSpPr txBox="1"/>
          <p:nvPr/>
        </p:nvSpPr>
        <p:spPr>
          <a:xfrm>
            <a:off x="457200" y="914399"/>
            <a:ext cx="8229600" cy="523220"/>
          </a:xfrm>
          <a:prstGeom prst="rect">
            <a:avLst/>
          </a:prstGeom>
          <a:noFill/>
        </p:spPr>
        <p:txBody>
          <a:bodyPr wrap="square" rtlCol="0">
            <a:spAutoFit/>
          </a:bodyPr>
          <a:lstStyle/>
          <a:p>
            <a:r>
              <a:rPr lang="en-US" sz="2800" dirty="0" smtClean="0"/>
              <a:t>Millennialism:</a:t>
            </a:r>
            <a:endParaRPr lang="en-US" sz="2800" dirty="0">
              <a:solidFill>
                <a:srgbClr val="FFC000"/>
              </a:solidFill>
              <a:latin typeface="Eras Demi ITC" pitchFamily="34" charset="0"/>
            </a:endParaRPr>
          </a:p>
        </p:txBody>
      </p:sp>
      <p:sp>
        <p:nvSpPr>
          <p:cNvPr id="4" name="TextBox 3"/>
          <p:cNvSpPr txBox="1"/>
          <p:nvPr/>
        </p:nvSpPr>
        <p:spPr>
          <a:xfrm>
            <a:off x="487576" y="1403928"/>
            <a:ext cx="3551024" cy="461665"/>
          </a:xfrm>
          <a:prstGeom prst="rect">
            <a:avLst/>
          </a:prstGeom>
          <a:noFill/>
        </p:spPr>
        <p:txBody>
          <a:bodyPr wrap="square" rtlCol="0">
            <a:spAutoFit/>
          </a:bodyPr>
          <a:lstStyle/>
          <a:p>
            <a:r>
              <a:rPr lang="en-US" sz="2400" dirty="0" smtClean="0">
                <a:solidFill>
                  <a:srgbClr val="FFC000"/>
                </a:solidFill>
              </a:rPr>
              <a:t>1. </a:t>
            </a:r>
            <a:r>
              <a:rPr lang="en-US" sz="2400" dirty="0">
                <a:solidFill>
                  <a:srgbClr val="FFC000"/>
                </a:solidFill>
              </a:rPr>
              <a:t>Amillennialism</a:t>
            </a:r>
            <a:r>
              <a:rPr lang="en-US" sz="2400" dirty="0" smtClean="0">
                <a:solidFill>
                  <a:srgbClr val="FFC000"/>
                </a:solidFill>
              </a:rPr>
              <a:t>:</a:t>
            </a:r>
            <a:endParaRPr lang="en-US" sz="2400" dirty="0">
              <a:solidFill>
                <a:srgbClr val="FFC000"/>
              </a:solidFill>
            </a:endParaRPr>
          </a:p>
        </p:txBody>
      </p:sp>
      <p:sp>
        <p:nvSpPr>
          <p:cNvPr id="5" name="TextBox 4"/>
          <p:cNvSpPr txBox="1"/>
          <p:nvPr/>
        </p:nvSpPr>
        <p:spPr>
          <a:xfrm>
            <a:off x="457200" y="2953000"/>
            <a:ext cx="3886200" cy="461665"/>
          </a:xfrm>
          <a:prstGeom prst="rect">
            <a:avLst/>
          </a:prstGeom>
          <a:noFill/>
        </p:spPr>
        <p:txBody>
          <a:bodyPr wrap="square" rtlCol="0">
            <a:spAutoFit/>
          </a:bodyPr>
          <a:lstStyle/>
          <a:p>
            <a:r>
              <a:rPr lang="en-US" sz="2400" dirty="0" smtClean="0">
                <a:solidFill>
                  <a:srgbClr val="FFC000"/>
                </a:solidFill>
                <a:latin typeface="Eras Demi ITC" pitchFamily="34" charset="0"/>
              </a:rPr>
              <a:t>2. Post-millennialism:</a:t>
            </a:r>
            <a:endParaRPr lang="en-US" sz="2400" dirty="0">
              <a:solidFill>
                <a:srgbClr val="FFC000"/>
              </a:solidFill>
              <a:latin typeface="Eras Demi ITC" pitchFamily="34" charset="0"/>
            </a:endParaRPr>
          </a:p>
        </p:txBody>
      </p:sp>
      <p:sp>
        <p:nvSpPr>
          <p:cNvPr id="6" name="TextBox 5"/>
          <p:cNvSpPr txBox="1"/>
          <p:nvPr/>
        </p:nvSpPr>
        <p:spPr>
          <a:xfrm>
            <a:off x="456372" y="4879535"/>
            <a:ext cx="3277428" cy="461665"/>
          </a:xfrm>
          <a:prstGeom prst="rect">
            <a:avLst/>
          </a:prstGeom>
          <a:noFill/>
        </p:spPr>
        <p:txBody>
          <a:bodyPr wrap="square" rtlCol="0">
            <a:spAutoFit/>
          </a:bodyPr>
          <a:lstStyle/>
          <a:p>
            <a:r>
              <a:rPr lang="en-US" sz="2400" dirty="0" smtClean="0">
                <a:solidFill>
                  <a:srgbClr val="FFC000"/>
                </a:solidFill>
                <a:latin typeface="Eras Demi ITC" pitchFamily="34" charset="0"/>
              </a:rPr>
              <a:t>3. </a:t>
            </a:r>
            <a:r>
              <a:rPr lang="en-US" sz="2400" dirty="0">
                <a:solidFill>
                  <a:srgbClr val="FFC000"/>
                </a:solidFill>
              </a:rPr>
              <a:t>Pre-millennialism</a:t>
            </a:r>
            <a:r>
              <a:rPr lang="en-US" sz="2400" dirty="0" smtClean="0">
                <a:solidFill>
                  <a:srgbClr val="FFC000"/>
                </a:solidFill>
                <a:latin typeface="Eras Demi ITC" pitchFamily="34" charset="0"/>
              </a:rPr>
              <a:t>:</a:t>
            </a:r>
            <a:endParaRPr lang="en-US" sz="2400" dirty="0">
              <a:solidFill>
                <a:srgbClr val="FFC000"/>
              </a:solidFill>
              <a:latin typeface="Eras Demi ITC" pitchFamily="34" charset="0"/>
            </a:endParaRPr>
          </a:p>
        </p:txBody>
      </p:sp>
      <p:sp>
        <p:nvSpPr>
          <p:cNvPr id="12" name="TextBox 11"/>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60241537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fade">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par>
                                <p:cTn id="31" presetID="9" presetClass="emph" presetSubtype="0" grpId="1" nodeType="withEffect">
                                  <p:stCondLst>
                                    <p:cond delay="0"/>
                                  </p:stCondLst>
                                  <p:childTnLst>
                                    <p:set>
                                      <p:cBhvr rctx="PPT">
                                        <p:cTn id="32" dur="indefinite"/>
                                        <p:tgtEl>
                                          <p:spTgt spid="4"/>
                                        </p:tgtEl>
                                        <p:attrNameLst>
                                          <p:attrName>style.opacity</p:attrName>
                                        </p:attrNameLst>
                                      </p:cBhvr>
                                      <p:to>
                                        <p:strVal val="0.5"/>
                                      </p:to>
                                    </p:set>
                                    <p:animEffect filter="image" prLst="opacity: 0.5">
                                      <p:cBhvr rctx="IE">
                                        <p:cTn id="33" dur="indefinite"/>
                                        <p:tgtEl>
                                          <p:spTgt spid="4"/>
                                        </p:tgtEl>
                                      </p:cBhvr>
                                    </p:animEffect>
                                  </p:childTnLst>
                                </p:cTn>
                              </p:par>
                              <p:par>
                                <p:cTn id="34" presetID="9" presetClass="emph" presetSubtype="0" grpId="1" nodeType="withEffect">
                                  <p:stCondLst>
                                    <p:cond delay="0"/>
                                  </p:stCondLst>
                                  <p:childTnLst>
                                    <p:set>
                                      <p:cBhvr rctx="PPT">
                                        <p:cTn id="35" dur="indefinite"/>
                                        <p:tgtEl>
                                          <p:spTgt spid="2"/>
                                        </p:tgtEl>
                                        <p:attrNameLst>
                                          <p:attrName>style.opacity</p:attrName>
                                        </p:attrNameLst>
                                      </p:cBhvr>
                                      <p:to>
                                        <p:strVal val="0.5"/>
                                      </p:to>
                                    </p:set>
                                    <p:animEffect filter="image" prLst="opacity: 0.5">
                                      <p:cBhvr rctx="IE">
                                        <p:cTn id="36" dur="indefinite"/>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childTnLst>
                                </p:cTn>
                              </p:par>
                            </p:childTnLst>
                          </p:cTn>
                        </p:par>
                        <p:par>
                          <p:cTn id="42" fill="hold">
                            <p:stCondLst>
                              <p:cond delay="500"/>
                            </p:stCondLst>
                            <p:childTnLst>
                              <p:par>
                                <p:cTn id="43" presetID="9" presetClass="emph" presetSubtype="0" grpId="1" nodeType="afterEffect">
                                  <p:stCondLst>
                                    <p:cond delay="0"/>
                                  </p:stCondLst>
                                  <p:childTnLst>
                                    <p:set>
                                      <p:cBhvr rctx="PPT">
                                        <p:cTn id="44" dur="indefinite"/>
                                        <p:tgtEl>
                                          <p:spTgt spid="5"/>
                                        </p:tgtEl>
                                        <p:attrNameLst>
                                          <p:attrName>style.opacity</p:attrName>
                                        </p:attrNameLst>
                                      </p:cBhvr>
                                      <p:to>
                                        <p:strVal val="0.5"/>
                                      </p:to>
                                    </p:set>
                                    <p:animEffect filter="image" prLst="opacity: 0.5">
                                      <p:cBhvr rctx="IE">
                                        <p:cTn id="45" dur="indefinite"/>
                                        <p:tgtEl>
                                          <p:spTgt spid="5"/>
                                        </p:tgtEl>
                                      </p:cBhvr>
                                    </p:animEffect>
                                  </p:childTnLst>
                                </p:cTn>
                              </p:par>
                            </p:childTnLst>
                          </p:cTn>
                        </p:par>
                        <p:par>
                          <p:cTn id="46" fill="hold">
                            <p:stCondLst>
                              <p:cond delay="500"/>
                            </p:stCondLst>
                            <p:childTnLst>
                              <p:par>
                                <p:cTn id="47" presetID="9" presetClass="emph" presetSubtype="0" grpId="1" nodeType="afterEffect">
                                  <p:stCondLst>
                                    <p:cond delay="0"/>
                                  </p:stCondLst>
                                  <p:childTnLst>
                                    <p:set>
                                      <p:cBhvr rctx="PPT">
                                        <p:cTn id="48" dur="indefinite"/>
                                        <p:tgtEl>
                                          <p:spTgt spid="9"/>
                                        </p:tgtEl>
                                        <p:attrNameLst>
                                          <p:attrName>style.opacity</p:attrName>
                                        </p:attrNameLst>
                                      </p:cBhvr>
                                      <p:to>
                                        <p:strVal val="0.5"/>
                                      </p:to>
                                    </p:set>
                                    <p:animEffect filter="image" prLst="opacity: 0.5">
                                      <p:cBhvr rctx="IE">
                                        <p:cTn id="49" dur="indefinite"/>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9" grpId="0"/>
      <p:bldP spid="9" grpId="1"/>
      <p:bldP spid="2" grpId="0"/>
      <p:bldP spid="2" grpId="1"/>
      <p:bldP spid="3" grpId="0"/>
      <p:bldP spid="4" grpId="0"/>
      <p:bldP spid="4" grpId="1"/>
      <p:bldP spid="5" grpId="0"/>
      <p:bldP spid="5" grpId="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03481700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VISA</a:t>
            </a:r>
            <a:endParaRPr lang="en-US" sz="32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chemeClr val="bg1"/>
                </a:solidFill>
                <a:latin typeface="Cas-Open-Face" pitchFamily="18" charset="0"/>
              </a:rPr>
              <a:t>VI</a:t>
            </a:r>
            <a:r>
              <a:rPr lang="en-US" sz="3200" dirty="0" smtClean="0">
                <a:solidFill>
                  <a:schemeClr val="bg1"/>
                </a:solidFill>
                <a:latin typeface="Eras Demi ITC" pitchFamily="34" charset="0"/>
              </a:rPr>
              <a:t> is Roman numeral for </a:t>
            </a:r>
            <a:r>
              <a:rPr lang="en-US" sz="3200" dirty="0" smtClean="0">
                <a:solidFill>
                  <a:srgbClr val="FFC000"/>
                </a:solidFill>
                <a:latin typeface="Eras Demi ITC" pitchFamily="34" charset="0"/>
              </a:rPr>
              <a:t>6</a:t>
            </a:r>
            <a:endParaRPr lang="en-US" sz="3200" dirty="0">
              <a:solidFill>
                <a:srgbClr val="FFC000"/>
              </a:solidFill>
              <a:latin typeface="Eras Demi ITC" pitchFamily="34" charset="0"/>
            </a:endParaRPr>
          </a:p>
        </p:txBody>
      </p:sp>
      <p:sp>
        <p:nvSpPr>
          <p:cNvPr id="5" name="TextBox 4"/>
          <p:cNvSpPr txBox="1"/>
          <p:nvPr/>
        </p:nvSpPr>
        <p:spPr>
          <a:xfrm>
            <a:off x="685800" y="2013858"/>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t>S ~ </a:t>
            </a:r>
            <a:r>
              <a:rPr lang="en-US" sz="3200" b="1" i="1" dirty="0">
                <a:solidFill>
                  <a:srgbClr val="FFC000"/>
                </a:solidFill>
                <a:latin typeface="Times New Roman" pitchFamily="18" charset="0"/>
                <a:cs typeface="Times New Roman" pitchFamily="18" charset="0"/>
              </a:rPr>
              <a:t>sigma</a:t>
            </a:r>
            <a:r>
              <a:rPr lang="en-US" sz="3200" dirty="0"/>
              <a:t> has the Greek numerical value of </a:t>
            </a:r>
            <a:r>
              <a:rPr lang="en-US" sz="3200" dirty="0">
                <a:solidFill>
                  <a:srgbClr val="FFC000"/>
                </a:solidFill>
              </a:rPr>
              <a:t>6</a:t>
            </a:r>
            <a:endParaRPr lang="en-US" sz="3200" dirty="0">
              <a:solidFill>
                <a:srgbClr val="FFC000"/>
              </a:solidFill>
              <a:latin typeface="Eras Demi ITC" pitchFamily="34" charset="0"/>
            </a:endParaRPr>
          </a:p>
        </p:txBody>
      </p:sp>
      <p:sp>
        <p:nvSpPr>
          <p:cNvPr id="6" name="TextBox 5"/>
          <p:cNvSpPr txBox="1"/>
          <p:nvPr/>
        </p:nvSpPr>
        <p:spPr>
          <a:xfrm>
            <a:off x="685800" y="3095172"/>
            <a:ext cx="8030029" cy="1077218"/>
          </a:xfrm>
          <a:prstGeom prst="rect">
            <a:avLst/>
          </a:prstGeom>
          <a:noFill/>
        </p:spPr>
        <p:txBody>
          <a:bodyPr wrap="square" rtlCol="0">
            <a:spAutoFit/>
          </a:bodyPr>
          <a:lstStyle/>
          <a:p>
            <a:pPr marL="347663" indent="-347663">
              <a:buFont typeface="Arial" pitchFamily="34" charset="0"/>
              <a:buChar char="•"/>
            </a:pPr>
            <a:r>
              <a:rPr lang="en-US" sz="3200" dirty="0"/>
              <a:t>A ~ has the Babylonian numerical value of </a:t>
            </a:r>
            <a:r>
              <a:rPr lang="en-US" sz="3200" dirty="0">
                <a:solidFill>
                  <a:srgbClr val="FFC000"/>
                </a:solidFill>
              </a:rPr>
              <a:t>6</a:t>
            </a:r>
            <a:endParaRPr lang="en-US" sz="3200" dirty="0">
              <a:solidFill>
                <a:srgbClr val="FFC000"/>
              </a:solidFill>
              <a:latin typeface="Eras Demi ITC" pitchFamily="34" charset="0"/>
            </a:endParaRPr>
          </a:p>
        </p:txBody>
      </p:sp>
      <p:sp>
        <p:nvSpPr>
          <p:cNvPr id="7" name="TextBox 6"/>
          <p:cNvSpPr txBox="1"/>
          <p:nvPr/>
        </p:nvSpPr>
        <p:spPr>
          <a:xfrm>
            <a:off x="685800" y="4161972"/>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Hence, VISA = </a:t>
            </a:r>
            <a:r>
              <a:rPr lang="en-US" sz="3200" dirty="0" smtClean="0">
                <a:solidFill>
                  <a:srgbClr val="FFC000"/>
                </a:solidFill>
                <a:latin typeface="Eras Demi ITC" pitchFamily="34" charset="0"/>
              </a:rPr>
              <a:t>666</a:t>
            </a:r>
            <a:endParaRPr lang="en-US" sz="3200" dirty="0">
              <a:solidFill>
                <a:srgbClr val="FFC000"/>
              </a:solidFill>
              <a:latin typeface="Eras Demi ITC" pitchFamily="34" charset="0"/>
              <a:cs typeface="Times New Roman" pitchFamily="18" charset="0"/>
            </a:endParaRP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692965442"/>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500"/>
                            </p:stCondLst>
                            <p:childTnLst>
                              <p:par>
                                <p:cTn id="19" presetID="9" presetClass="emph" presetSubtype="0" grpId="1" nodeType="afterEffect">
                                  <p:stCondLst>
                                    <p:cond delay="0"/>
                                  </p:stCondLst>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5"/>
                                        </p:tgtEl>
                                        <p:attrNameLst>
                                          <p:attrName>style.opacity</p:attrName>
                                        </p:attrNameLst>
                                      </p:cBhvr>
                                      <p:to>
                                        <p:strVal val="0.5"/>
                                      </p:to>
                                    </p:set>
                                    <p:animEffect filter="image" prLst="opacity: 0.5">
                                      <p:cBhvr rctx="IE">
                                        <p:cTn id="30" dur="indefinite"/>
                                        <p:tgtEl>
                                          <p:spTgt spid="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par>
                                <p:cTn id="36" presetID="9" presetClass="emph" presetSubtype="0" grpId="1" nodeType="withEffect">
                                  <p:stCondLst>
                                    <p:cond delay="0"/>
                                  </p:stCondLst>
                                  <p:childTnLst>
                                    <p:set>
                                      <p:cBhvr rctx="PPT">
                                        <p:cTn id="37" dur="indefinite"/>
                                        <p:tgtEl>
                                          <p:spTgt spid="6"/>
                                        </p:tgtEl>
                                        <p:attrNameLst>
                                          <p:attrName>style.opacity</p:attrName>
                                        </p:attrNameLst>
                                      </p:cBhvr>
                                      <p:to>
                                        <p:strVal val="0.5"/>
                                      </p:to>
                                    </p:set>
                                    <p:animEffect filter="image" prLst="opacity: 0.5">
                                      <p:cBhvr rctx="IE">
                                        <p:cTn id="38"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6" grpId="0"/>
      <p:bldP spid="6" grpId="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Babylonians used a base 6 system</a:t>
            </a:r>
            <a:endParaRPr lang="en-US" sz="3200" dirty="0">
              <a:solidFill>
                <a:srgbClr val="FFC000"/>
              </a:solidFill>
              <a:latin typeface="Eras Demi ITC" pitchFamily="34" charset="0"/>
            </a:endParaRPr>
          </a:p>
        </p:txBody>
      </p:sp>
      <p:sp>
        <p:nvSpPr>
          <p:cNvPr id="4" name="TextBox 3"/>
          <p:cNvSpPr txBox="1"/>
          <p:nvPr/>
        </p:nvSpPr>
        <p:spPr>
          <a:xfrm>
            <a:off x="458026" y="1472625"/>
            <a:ext cx="8457374" cy="3046988"/>
          </a:xfrm>
          <a:prstGeom prst="rect">
            <a:avLst/>
          </a:prstGeom>
          <a:noFill/>
        </p:spPr>
        <p:txBody>
          <a:bodyPr wrap="square" rtlCol="0">
            <a:spAutoFit/>
          </a:bodyPr>
          <a:lstStyle/>
          <a:p>
            <a:r>
              <a:rPr lang="en-US" sz="3200" dirty="0"/>
              <a:t>A	</a:t>
            </a:r>
            <a:r>
              <a:rPr lang="en-US" sz="3200" dirty="0" smtClean="0"/>
              <a:t>B</a:t>
            </a:r>
            <a:r>
              <a:rPr lang="en-US" sz="3200" dirty="0"/>
              <a:t>	</a:t>
            </a:r>
            <a:r>
              <a:rPr lang="en-US" sz="3200" dirty="0" smtClean="0"/>
              <a:t>C</a:t>
            </a:r>
            <a:r>
              <a:rPr lang="en-US" sz="3200" dirty="0"/>
              <a:t>	</a:t>
            </a:r>
            <a:r>
              <a:rPr lang="en-US" sz="3200" dirty="0" smtClean="0"/>
              <a:t>D</a:t>
            </a:r>
            <a:r>
              <a:rPr lang="en-US" sz="3200" dirty="0"/>
              <a:t>	</a:t>
            </a:r>
            <a:r>
              <a:rPr lang="en-US" sz="3200" dirty="0" smtClean="0"/>
              <a:t>E</a:t>
            </a:r>
            <a:r>
              <a:rPr lang="en-US" sz="3200" dirty="0"/>
              <a:t>	</a:t>
            </a:r>
            <a:r>
              <a:rPr lang="en-US" sz="3200" dirty="0" smtClean="0"/>
              <a:t>F</a:t>
            </a:r>
            <a:r>
              <a:rPr lang="en-US" sz="3200" dirty="0"/>
              <a:t>	</a:t>
            </a:r>
            <a:r>
              <a:rPr lang="en-US" sz="3200" dirty="0" smtClean="0"/>
              <a:t>G</a:t>
            </a:r>
            <a:r>
              <a:rPr lang="en-US" sz="3200" dirty="0"/>
              <a:t>	</a:t>
            </a:r>
            <a:r>
              <a:rPr lang="en-US" sz="3200" dirty="0" smtClean="0"/>
              <a:t>H</a:t>
            </a:r>
            <a:r>
              <a:rPr lang="en-US" sz="3200" dirty="0"/>
              <a:t>	</a:t>
            </a:r>
            <a:r>
              <a:rPr lang="en-US" sz="3200" dirty="0" smtClean="0"/>
              <a:t>I</a:t>
            </a:r>
            <a:endParaRPr lang="en-US" sz="3200" dirty="0"/>
          </a:p>
          <a:p>
            <a:r>
              <a:rPr lang="en-US" sz="3200" dirty="0">
                <a:solidFill>
                  <a:srgbClr val="FFC000"/>
                </a:solidFill>
              </a:rPr>
              <a:t>6	</a:t>
            </a:r>
            <a:r>
              <a:rPr lang="en-US" sz="3200" dirty="0" smtClean="0">
                <a:solidFill>
                  <a:srgbClr val="FFC000"/>
                </a:solidFill>
              </a:rPr>
              <a:t>9</a:t>
            </a:r>
            <a:r>
              <a:rPr lang="en-US" sz="3200" dirty="0">
                <a:solidFill>
                  <a:srgbClr val="FFC000"/>
                </a:solidFill>
              </a:rPr>
              <a:t>	</a:t>
            </a:r>
            <a:r>
              <a:rPr lang="en-US" sz="3200" dirty="0" smtClean="0">
                <a:solidFill>
                  <a:srgbClr val="FFC000"/>
                </a:solidFill>
              </a:rPr>
              <a:t>18</a:t>
            </a:r>
            <a:r>
              <a:rPr lang="en-US" sz="3200" dirty="0">
                <a:solidFill>
                  <a:srgbClr val="FFC000"/>
                </a:solidFill>
              </a:rPr>
              <a:t>	</a:t>
            </a:r>
            <a:r>
              <a:rPr lang="en-US" sz="3200" dirty="0" smtClean="0">
                <a:solidFill>
                  <a:srgbClr val="FFC000"/>
                </a:solidFill>
              </a:rPr>
              <a:t>24</a:t>
            </a:r>
            <a:r>
              <a:rPr lang="en-US" sz="3200" dirty="0">
                <a:solidFill>
                  <a:srgbClr val="FFC000"/>
                </a:solidFill>
              </a:rPr>
              <a:t>	</a:t>
            </a:r>
            <a:r>
              <a:rPr lang="en-US" sz="3200" dirty="0" smtClean="0">
                <a:solidFill>
                  <a:srgbClr val="FFC000"/>
                </a:solidFill>
              </a:rPr>
              <a:t>30</a:t>
            </a:r>
            <a:r>
              <a:rPr lang="en-US" sz="3200" dirty="0">
                <a:solidFill>
                  <a:srgbClr val="FFC000"/>
                </a:solidFill>
              </a:rPr>
              <a:t>	</a:t>
            </a:r>
            <a:r>
              <a:rPr lang="en-US" sz="3200" dirty="0" smtClean="0">
                <a:solidFill>
                  <a:srgbClr val="FFC000"/>
                </a:solidFill>
              </a:rPr>
              <a:t>36</a:t>
            </a:r>
            <a:r>
              <a:rPr lang="en-US" sz="3200" dirty="0">
                <a:solidFill>
                  <a:srgbClr val="FFC000"/>
                </a:solidFill>
              </a:rPr>
              <a:t>	</a:t>
            </a:r>
            <a:r>
              <a:rPr lang="en-US" sz="3200" dirty="0" smtClean="0">
                <a:solidFill>
                  <a:srgbClr val="FFC000"/>
                </a:solidFill>
              </a:rPr>
              <a:t>42</a:t>
            </a:r>
            <a:r>
              <a:rPr lang="en-US" sz="3200" dirty="0">
                <a:solidFill>
                  <a:srgbClr val="FFC000"/>
                </a:solidFill>
              </a:rPr>
              <a:t>	</a:t>
            </a:r>
            <a:r>
              <a:rPr lang="en-US" sz="3200" dirty="0" smtClean="0">
                <a:solidFill>
                  <a:srgbClr val="FFC000"/>
                </a:solidFill>
              </a:rPr>
              <a:t>48</a:t>
            </a:r>
            <a:r>
              <a:rPr lang="en-US" sz="3200" dirty="0">
                <a:solidFill>
                  <a:srgbClr val="FFC000"/>
                </a:solidFill>
              </a:rPr>
              <a:t>	</a:t>
            </a:r>
            <a:r>
              <a:rPr lang="en-US" sz="3200" dirty="0" smtClean="0">
                <a:solidFill>
                  <a:srgbClr val="FFC000"/>
                </a:solidFill>
              </a:rPr>
              <a:t>54</a:t>
            </a:r>
            <a:endParaRPr lang="en-US" sz="3200" dirty="0">
              <a:solidFill>
                <a:srgbClr val="FFC000"/>
              </a:solidFill>
            </a:endParaRPr>
          </a:p>
          <a:p>
            <a:r>
              <a:rPr lang="en-US" sz="3200" dirty="0" smtClean="0"/>
              <a:t>J</a:t>
            </a:r>
            <a:r>
              <a:rPr lang="en-US" sz="3200" dirty="0"/>
              <a:t>	</a:t>
            </a:r>
            <a:r>
              <a:rPr lang="en-US" sz="3200" dirty="0" smtClean="0"/>
              <a:t>K</a:t>
            </a:r>
            <a:r>
              <a:rPr lang="en-US" sz="3200" dirty="0"/>
              <a:t>	</a:t>
            </a:r>
            <a:r>
              <a:rPr lang="en-US" sz="3200" dirty="0" smtClean="0"/>
              <a:t>L</a:t>
            </a:r>
            <a:r>
              <a:rPr lang="en-US" sz="3200" dirty="0"/>
              <a:t>	M	</a:t>
            </a:r>
            <a:r>
              <a:rPr lang="en-US" sz="3200" dirty="0" smtClean="0"/>
              <a:t>N</a:t>
            </a:r>
            <a:r>
              <a:rPr lang="en-US" sz="3200" dirty="0"/>
              <a:t>	</a:t>
            </a:r>
            <a:r>
              <a:rPr lang="en-US" sz="3200" dirty="0" smtClean="0"/>
              <a:t>O</a:t>
            </a:r>
            <a:r>
              <a:rPr lang="en-US" sz="3200" dirty="0"/>
              <a:t>	</a:t>
            </a:r>
            <a:r>
              <a:rPr lang="en-US" sz="3200" dirty="0" smtClean="0"/>
              <a:t>P</a:t>
            </a:r>
            <a:r>
              <a:rPr lang="en-US" sz="3200" dirty="0"/>
              <a:t>	</a:t>
            </a:r>
            <a:r>
              <a:rPr lang="en-US" sz="3200" dirty="0" smtClean="0"/>
              <a:t>Q</a:t>
            </a:r>
            <a:r>
              <a:rPr lang="en-US" sz="3200" dirty="0"/>
              <a:t>	</a:t>
            </a:r>
            <a:r>
              <a:rPr lang="en-US" sz="3200" dirty="0" smtClean="0"/>
              <a:t>R</a:t>
            </a:r>
            <a:r>
              <a:rPr lang="en-US" sz="3200" dirty="0"/>
              <a:t> </a:t>
            </a:r>
            <a:endParaRPr lang="en-US" sz="3200" dirty="0" smtClean="0"/>
          </a:p>
          <a:p>
            <a:r>
              <a:rPr lang="en-US" sz="3200" dirty="0" smtClean="0">
                <a:solidFill>
                  <a:srgbClr val="FFC000"/>
                </a:solidFill>
              </a:rPr>
              <a:t>60</a:t>
            </a:r>
            <a:r>
              <a:rPr lang="en-US" sz="3200" dirty="0">
                <a:solidFill>
                  <a:srgbClr val="FFC000"/>
                </a:solidFill>
              </a:rPr>
              <a:t>	</a:t>
            </a:r>
            <a:r>
              <a:rPr lang="en-US" sz="3200" dirty="0" smtClean="0">
                <a:solidFill>
                  <a:srgbClr val="FFC000"/>
                </a:solidFill>
              </a:rPr>
              <a:t>66</a:t>
            </a:r>
            <a:r>
              <a:rPr lang="en-US" sz="3200" dirty="0">
                <a:solidFill>
                  <a:srgbClr val="FFC000"/>
                </a:solidFill>
              </a:rPr>
              <a:t>	</a:t>
            </a:r>
            <a:r>
              <a:rPr lang="en-US" sz="3200" dirty="0" smtClean="0">
                <a:solidFill>
                  <a:srgbClr val="FFC000"/>
                </a:solidFill>
              </a:rPr>
              <a:t>72</a:t>
            </a:r>
            <a:r>
              <a:rPr lang="en-US" sz="3200" dirty="0">
                <a:solidFill>
                  <a:srgbClr val="FFC000"/>
                </a:solidFill>
              </a:rPr>
              <a:t>	</a:t>
            </a:r>
            <a:r>
              <a:rPr lang="en-US" sz="3200" dirty="0" smtClean="0">
                <a:solidFill>
                  <a:srgbClr val="FFC000"/>
                </a:solidFill>
              </a:rPr>
              <a:t>78</a:t>
            </a:r>
            <a:r>
              <a:rPr lang="en-US" sz="3200" dirty="0">
                <a:solidFill>
                  <a:srgbClr val="FFC000"/>
                </a:solidFill>
              </a:rPr>
              <a:t>	</a:t>
            </a:r>
            <a:r>
              <a:rPr lang="en-US" sz="3200" dirty="0" smtClean="0">
                <a:solidFill>
                  <a:srgbClr val="FFC000"/>
                </a:solidFill>
              </a:rPr>
              <a:t>84</a:t>
            </a:r>
            <a:r>
              <a:rPr lang="en-US" sz="3200" dirty="0">
                <a:solidFill>
                  <a:srgbClr val="FFC000"/>
                </a:solidFill>
              </a:rPr>
              <a:t>	</a:t>
            </a:r>
            <a:r>
              <a:rPr lang="en-US" sz="3200" dirty="0" smtClean="0">
                <a:solidFill>
                  <a:srgbClr val="FFC000"/>
                </a:solidFill>
              </a:rPr>
              <a:t>90</a:t>
            </a:r>
            <a:r>
              <a:rPr lang="en-US" sz="3200" dirty="0">
                <a:solidFill>
                  <a:srgbClr val="FFC000"/>
                </a:solidFill>
              </a:rPr>
              <a:t>	</a:t>
            </a:r>
            <a:r>
              <a:rPr lang="en-US" sz="3200" dirty="0" smtClean="0">
                <a:solidFill>
                  <a:srgbClr val="FFC000"/>
                </a:solidFill>
              </a:rPr>
              <a:t>96</a:t>
            </a:r>
            <a:r>
              <a:rPr lang="en-US" sz="3200" dirty="0">
                <a:solidFill>
                  <a:srgbClr val="FFC000"/>
                </a:solidFill>
              </a:rPr>
              <a:t>	</a:t>
            </a:r>
            <a:r>
              <a:rPr lang="en-US" sz="3200" dirty="0" smtClean="0">
                <a:solidFill>
                  <a:srgbClr val="FFC000"/>
                </a:solidFill>
              </a:rPr>
              <a:t>102	108</a:t>
            </a:r>
            <a:endParaRPr lang="en-US" sz="3200" dirty="0">
              <a:solidFill>
                <a:srgbClr val="FFC000"/>
              </a:solidFill>
            </a:endParaRPr>
          </a:p>
          <a:p>
            <a:r>
              <a:rPr lang="en-US" sz="3200" dirty="0" smtClean="0"/>
              <a:t>S</a:t>
            </a:r>
            <a:r>
              <a:rPr lang="en-US" sz="3200" dirty="0"/>
              <a:t>	</a:t>
            </a:r>
            <a:r>
              <a:rPr lang="en-US" sz="3200" dirty="0" smtClean="0"/>
              <a:t>T</a:t>
            </a:r>
            <a:r>
              <a:rPr lang="en-US" sz="3200" dirty="0"/>
              <a:t>	U	</a:t>
            </a:r>
            <a:r>
              <a:rPr lang="en-US" sz="3200" dirty="0" smtClean="0"/>
              <a:t>V</a:t>
            </a:r>
            <a:r>
              <a:rPr lang="en-US" sz="3200" dirty="0"/>
              <a:t>	</a:t>
            </a:r>
            <a:r>
              <a:rPr lang="en-US" sz="3200" dirty="0" smtClean="0"/>
              <a:t>W</a:t>
            </a:r>
            <a:r>
              <a:rPr lang="en-US" sz="3200" dirty="0"/>
              <a:t>	</a:t>
            </a:r>
            <a:r>
              <a:rPr lang="en-US" sz="3200" dirty="0" smtClean="0"/>
              <a:t>X</a:t>
            </a:r>
            <a:r>
              <a:rPr lang="en-US" sz="3200" dirty="0"/>
              <a:t>	</a:t>
            </a:r>
            <a:r>
              <a:rPr lang="en-US" sz="3200" dirty="0" smtClean="0"/>
              <a:t>Y</a:t>
            </a:r>
            <a:r>
              <a:rPr lang="en-US" sz="3200" dirty="0"/>
              <a:t>	</a:t>
            </a:r>
            <a:r>
              <a:rPr lang="en-US" sz="3200" dirty="0" smtClean="0"/>
              <a:t>Z</a:t>
            </a:r>
            <a:endParaRPr lang="en-US" sz="3200" dirty="0"/>
          </a:p>
          <a:p>
            <a:r>
              <a:rPr lang="en-US" sz="3200" dirty="0">
                <a:solidFill>
                  <a:srgbClr val="FFC000"/>
                </a:solidFill>
              </a:rPr>
              <a:t>114	120	126	132	138	144	150	</a:t>
            </a:r>
            <a:r>
              <a:rPr lang="en-US" sz="3200" dirty="0" smtClean="0">
                <a:solidFill>
                  <a:srgbClr val="FFC000"/>
                </a:solidFill>
              </a:rPr>
              <a:t>154</a:t>
            </a:r>
            <a:endParaRPr lang="en-US" sz="3200" dirty="0">
              <a:solidFill>
                <a:srgbClr val="FFC000"/>
              </a:solidFill>
              <a:latin typeface="Eras Demi ITC" pitchFamily="34" charset="0"/>
            </a:endParaRPr>
          </a:p>
        </p:txBody>
      </p:sp>
      <p:sp>
        <p:nvSpPr>
          <p:cNvPr id="5" name="TextBox 4"/>
          <p:cNvSpPr txBox="1"/>
          <p:nvPr/>
        </p:nvSpPr>
        <p:spPr>
          <a:xfrm>
            <a:off x="458026" y="4495800"/>
            <a:ext cx="8457374" cy="584775"/>
          </a:xfrm>
          <a:prstGeom prst="rect">
            <a:avLst/>
          </a:prstGeom>
          <a:noFill/>
        </p:spPr>
        <p:txBody>
          <a:bodyPr wrap="square" rtlCol="0">
            <a:spAutoFit/>
          </a:bodyPr>
          <a:lstStyle/>
          <a:p>
            <a:r>
              <a:rPr lang="en-US" sz="3200" dirty="0"/>
              <a:t>K	</a:t>
            </a:r>
            <a:r>
              <a:rPr lang="en-US" sz="3200" dirty="0" smtClean="0"/>
              <a:t>I</a:t>
            </a:r>
            <a:r>
              <a:rPr lang="en-US" sz="3200" dirty="0"/>
              <a:t>	</a:t>
            </a:r>
            <a:r>
              <a:rPr lang="en-US" sz="3200" dirty="0" smtClean="0"/>
              <a:t>S</a:t>
            </a:r>
            <a:r>
              <a:rPr lang="en-US" sz="3200" dirty="0"/>
              <a:t>	</a:t>
            </a:r>
            <a:r>
              <a:rPr lang="en-US" sz="3200" dirty="0" smtClean="0"/>
              <a:t>S</a:t>
            </a:r>
            <a:r>
              <a:rPr lang="en-US" sz="3200" dirty="0"/>
              <a:t>	</a:t>
            </a:r>
            <a:r>
              <a:rPr lang="en-US" sz="3200" dirty="0" smtClean="0"/>
              <a:t>I</a:t>
            </a:r>
            <a:r>
              <a:rPr lang="en-US" sz="3200" dirty="0"/>
              <a:t>	</a:t>
            </a:r>
            <a:r>
              <a:rPr lang="en-US" sz="3200" dirty="0" smtClean="0"/>
              <a:t>N</a:t>
            </a:r>
            <a:r>
              <a:rPr lang="en-US" sz="3200" dirty="0"/>
              <a:t>	</a:t>
            </a:r>
            <a:r>
              <a:rPr lang="en-US" sz="3200" dirty="0" smtClean="0"/>
              <a:t>G</a:t>
            </a:r>
            <a:r>
              <a:rPr lang="en-US" sz="3200" dirty="0"/>
              <a:t>	</a:t>
            </a:r>
            <a:r>
              <a:rPr lang="en-US" sz="3200" dirty="0" smtClean="0"/>
              <a:t>E</a:t>
            </a:r>
            <a:r>
              <a:rPr lang="en-US" sz="3200" dirty="0"/>
              <a:t>	</a:t>
            </a:r>
            <a:r>
              <a:rPr lang="en-US" sz="3200" dirty="0" smtClean="0"/>
              <a:t>R</a:t>
            </a:r>
            <a:endParaRPr lang="en-US" sz="3200" dirty="0"/>
          </a:p>
        </p:txBody>
      </p:sp>
      <p:sp>
        <p:nvSpPr>
          <p:cNvPr id="8" name="TextBox 7"/>
          <p:cNvSpPr txBox="1"/>
          <p:nvPr/>
        </p:nvSpPr>
        <p:spPr>
          <a:xfrm>
            <a:off x="457200" y="5126595"/>
            <a:ext cx="8457374" cy="1077218"/>
          </a:xfrm>
          <a:prstGeom prst="rect">
            <a:avLst/>
          </a:prstGeom>
          <a:noFill/>
        </p:spPr>
        <p:txBody>
          <a:bodyPr wrap="square" rtlCol="0">
            <a:spAutoFit/>
          </a:bodyPr>
          <a:lstStyle/>
          <a:p>
            <a:r>
              <a:rPr lang="en-US" sz="3200" dirty="0">
                <a:solidFill>
                  <a:srgbClr val="FFC000"/>
                </a:solidFill>
              </a:rPr>
              <a:t>66	54	114 114	54	84	42	30	108</a:t>
            </a:r>
            <a:r>
              <a:rPr lang="en-US" sz="3200" dirty="0"/>
              <a:t> </a:t>
            </a:r>
          </a:p>
          <a:p>
            <a:r>
              <a:rPr lang="en-US" sz="3200" dirty="0"/>
              <a:t>= </a:t>
            </a:r>
            <a:r>
              <a:rPr lang="en-US" sz="3200" dirty="0">
                <a:solidFill>
                  <a:srgbClr val="FFC000"/>
                </a:solidFill>
              </a:rPr>
              <a:t>666</a:t>
            </a:r>
          </a:p>
        </p:txBody>
      </p:sp>
      <p:sp>
        <p:nvSpPr>
          <p:cNvPr id="10" name="TextBox 9"/>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018074165"/>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20000"/>
                                  </p:iterate>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wd">
                                    <p:tmPct val="20000"/>
                                  </p:iterate>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1300"/>
                            </p:stCondLst>
                            <p:childTnLst>
                              <p:par>
                                <p:cTn id="19" presetID="9" presetClass="emph" presetSubtype="0" grpId="1" nodeType="afterEffect">
                                  <p:stCondLst>
                                    <p:cond delay="0"/>
                                  </p:stCondLst>
                                  <p:iterate type="wd">
                                    <p:tmAbs val="0"/>
                                  </p:iterate>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iterate type="wd">
                                    <p:tmPct val="20000"/>
                                  </p:iterate>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Simplified English system</a:t>
            </a:r>
            <a:endParaRPr lang="en-US" sz="3200" dirty="0">
              <a:solidFill>
                <a:srgbClr val="FFC000"/>
              </a:solidFill>
              <a:latin typeface="Eras Demi ITC" pitchFamily="34" charset="0"/>
            </a:endParaRPr>
          </a:p>
        </p:txBody>
      </p:sp>
      <p:sp>
        <p:nvSpPr>
          <p:cNvPr id="4" name="TextBox 3"/>
          <p:cNvSpPr txBox="1"/>
          <p:nvPr/>
        </p:nvSpPr>
        <p:spPr>
          <a:xfrm>
            <a:off x="458026" y="1472625"/>
            <a:ext cx="8457374" cy="3046988"/>
          </a:xfrm>
          <a:prstGeom prst="rect">
            <a:avLst/>
          </a:prstGeom>
          <a:noFill/>
        </p:spPr>
        <p:txBody>
          <a:bodyPr wrap="square" rtlCol="0">
            <a:spAutoFit/>
          </a:bodyPr>
          <a:lstStyle/>
          <a:p>
            <a:r>
              <a:rPr lang="en-US" sz="3200" dirty="0"/>
              <a:t>A	</a:t>
            </a:r>
            <a:r>
              <a:rPr lang="en-US" sz="3200" dirty="0" smtClean="0"/>
              <a:t>B</a:t>
            </a:r>
            <a:r>
              <a:rPr lang="en-US" sz="3200" dirty="0"/>
              <a:t>	</a:t>
            </a:r>
            <a:r>
              <a:rPr lang="en-US" sz="3200" dirty="0" smtClean="0"/>
              <a:t>C</a:t>
            </a:r>
            <a:r>
              <a:rPr lang="en-US" sz="3200" dirty="0"/>
              <a:t>	</a:t>
            </a:r>
            <a:r>
              <a:rPr lang="en-US" sz="3200" dirty="0" smtClean="0"/>
              <a:t>D</a:t>
            </a:r>
            <a:r>
              <a:rPr lang="en-US" sz="3200" dirty="0"/>
              <a:t>	</a:t>
            </a:r>
            <a:r>
              <a:rPr lang="en-US" sz="3200" dirty="0" smtClean="0"/>
              <a:t>E</a:t>
            </a:r>
            <a:r>
              <a:rPr lang="en-US" sz="3200" dirty="0"/>
              <a:t>	</a:t>
            </a:r>
            <a:r>
              <a:rPr lang="en-US" sz="3200" dirty="0" smtClean="0"/>
              <a:t>F</a:t>
            </a:r>
            <a:r>
              <a:rPr lang="en-US" sz="3200" dirty="0"/>
              <a:t>	</a:t>
            </a:r>
            <a:r>
              <a:rPr lang="en-US" sz="3200" dirty="0" smtClean="0"/>
              <a:t>G</a:t>
            </a:r>
            <a:r>
              <a:rPr lang="en-US" sz="3200" dirty="0"/>
              <a:t>	</a:t>
            </a:r>
            <a:r>
              <a:rPr lang="en-US" sz="3200" dirty="0" smtClean="0"/>
              <a:t>H</a:t>
            </a:r>
            <a:r>
              <a:rPr lang="en-US" sz="3200" dirty="0"/>
              <a:t>	</a:t>
            </a:r>
            <a:r>
              <a:rPr lang="en-US" sz="3200" dirty="0" smtClean="0"/>
              <a:t>I</a:t>
            </a:r>
            <a:endParaRPr lang="en-US" sz="3200" dirty="0"/>
          </a:p>
          <a:p>
            <a:r>
              <a:rPr lang="en-US" sz="3200" dirty="0" smtClean="0">
                <a:solidFill>
                  <a:srgbClr val="FFC000"/>
                </a:solidFill>
              </a:rPr>
              <a:t>1</a:t>
            </a:r>
            <a:r>
              <a:rPr lang="en-US" sz="3200" dirty="0">
                <a:solidFill>
                  <a:srgbClr val="FFC000"/>
                </a:solidFill>
              </a:rPr>
              <a:t>	2	</a:t>
            </a:r>
            <a:r>
              <a:rPr lang="en-US" sz="3200" dirty="0" smtClean="0">
                <a:solidFill>
                  <a:srgbClr val="FFC000"/>
                </a:solidFill>
              </a:rPr>
              <a:t>3</a:t>
            </a:r>
            <a:r>
              <a:rPr lang="en-US" sz="3200" dirty="0">
                <a:solidFill>
                  <a:srgbClr val="FFC000"/>
                </a:solidFill>
              </a:rPr>
              <a:t>	</a:t>
            </a:r>
            <a:r>
              <a:rPr lang="en-US" sz="3200" dirty="0" smtClean="0">
                <a:solidFill>
                  <a:srgbClr val="FFC000"/>
                </a:solidFill>
              </a:rPr>
              <a:t>4</a:t>
            </a:r>
            <a:r>
              <a:rPr lang="en-US" sz="3200" dirty="0">
                <a:solidFill>
                  <a:srgbClr val="FFC000"/>
                </a:solidFill>
              </a:rPr>
              <a:t>	</a:t>
            </a:r>
            <a:r>
              <a:rPr lang="en-US" sz="3200" dirty="0" smtClean="0">
                <a:solidFill>
                  <a:srgbClr val="FFC000"/>
                </a:solidFill>
              </a:rPr>
              <a:t>5</a:t>
            </a:r>
            <a:r>
              <a:rPr lang="en-US" sz="3200" dirty="0">
                <a:solidFill>
                  <a:srgbClr val="FFC000"/>
                </a:solidFill>
              </a:rPr>
              <a:t>	</a:t>
            </a:r>
            <a:r>
              <a:rPr lang="en-US" sz="3200" dirty="0" smtClean="0">
                <a:solidFill>
                  <a:srgbClr val="FFC000"/>
                </a:solidFill>
              </a:rPr>
              <a:t>6</a:t>
            </a:r>
            <a:r>
              <a:rPr lang="en-US" sz="3200" dirty="0">
                <a:solidFill>
                  <a:srgbClr val="FFC000"/>
                </a:solidFill>
              </a:rPr>
              <a:t>	7	</a:t>
            </a:r>
            <a:r>
              <a:rPr lang="en-US" sz="3200" dirty="0" smtClean="0">
                <a:solidFill>
                  <a:srgbClr val="FFC000"/>
                </a:solidFill>
              </a:rPr>
              <a:t>8</a:t>
            </a:r>
            <a:r>
              <a:rPr lang="en-US" sz="3200" dirty="0">
                <a:solidFill>
                  <a:srgbClr val="FFC000"/>
                </a:solidFill>
              </a:rPr>
              <a:t>	9</a:t>
            </a:r>
          </a:p>
          <a:p>
            <a:r>
              <a:rPr lang="en-US" sz="3200" dirty="0" smtClean="0"/>
              <a:t>J</a:t>
            </a:r>
            <a:r>
              <a:rPr lang="en-US" sz="3200" dirty="0"/>
              <a:t>	</a:t>
            </a:r>
            <a:r>
              <a:rPr lang="en-US" sz="3200" dirty="0" smtClean="0"/>
              <a:t>K</a:t>
            </a:r>
            <a:r>
              <a:rPr lang="en-US" sz="3200" dirty="0"/>
              <a:t>	</a:t>
            </a:r>
            <a:r>
              <a:rPr lang="en-US" sz="3200" dirty="0" smtClean="0"/>
              <a:t>L</a:t>
            </a:r>
            <a:r>
              <a:rPr lang="en-US" sz="3200" dirty="0"/>
              <a:t>	M	</a:t>
            </a:r>
            <a:r>
              <a:rPr lang="en-US" sz="3200" dirty="0" smtClean="0"/>
              <a:t>N</a:t>
            </a:r>
            <a:r>
              <a:rPr lang="en-US" sz="3200" dirty="0"/>
              <a:t>	</a:t>
            </a:r>
            <a:r>
              <a:rPr lang="en-US" sz="3200" dirty="0" smtClean="0"/>
              <a:t>O</a:t>
            </a:r>
            <a:r>
              <a:rPr lang="en-US" sz="3200" dirty="0"/>
              <a:t>	</a:t>
            </a:r>
            <a:r>
              <a:rPr lang="en-US" sz="3200" dirty="0" smtClean="0"/>
              <a:t>P</a:t>
            </a:r>
            <a:r>
              <a:rPr lang="en-US" sz="3200" dirty="0"/>
              <a:t>	</a:t>
            </a:r>
            <a:r>
              <a:rPr lang="en-US" sz="3200" dirty="0" smtClean="0"/>
              <a:t>Q</a:t>
            </a:r>
            <a:r>
              <a:rPr lang="en-US" sz="3200" dirty="0"/>
              <a:t>	</a:t>
            </a:r>
            <a:r>
              <a:rPr lang="en-US" sz="3200" dirty="0" smtClean="0"/>
              <a:t>R</a:t>
            </a:r>
            <a:r>
              <a:rPr lang="en-US" sz="3200" dirty="0"/>
              <a:t> </a:t>
            </a:r>
            <a:endParaRPr lang="en-US" sz="3200" dirty="0" smtClean="0"/>
          </a:p>
          <a:p>
            <a:r>
              <a:rPr lang="en-US" sz="3200" dirty="0" smtClean="0">
                <a:solidFill>
                  <a:srgbClr val="FFC000"/>
                </a:solidFill>
              </a:rPr>
              <a:t>10</a:t>
            </a:r>
            <a:r>
              <a:rPr lang="en-US" sz="3200" dirty="0">
                <a:solidFill>
                  <a:srgbClr val="FFC000"/>
                </a:solidFill>
              </a:rPr>
              <a:t>	</a:t>
            </a:r>
            <a:r>
              <a:rPr lang="en-US" sz="3200" dirty="0" smtClean="0">
                <a:solidFill>
                  <a:srgbClr val="FFC000"/>
                </a:solidFill>
              </a:rPr>
              <a:t>11</a:t>
            </a:r>
            <a:r>
              <a:rPr lang="en-US" sz="3200" dirty="0">
                <a:solidFill>
                  <a:srgbClr val="FFC000"/>
                </a:solidFill>
              </a:rPr>
              <a:t>	</a:t>
            </a:r>
            <a:r>
              <a:rPr lang="en-US" sz="3200" dirty="0" smtClean="0">
                <a:solidFill>
                  <a:srgbClr val="FFC000"/>
                </a:solidFill>
              </a:rPr>
              <a:t>12</a:t>
            </a:r>
            <a:r>
              <a:rPr lang="en-US" sz="3200" dirty="0">
                <a:solidFill>
                  <a:srgbClr val="FFC000"/>
                </a:solidFill>
              </a:rPr>
              <a:t>	</a:t>
            </a:r>
            <a:r>
              <a:rPr lang="en-US" sz="3200" dirty="0" smtClean="0">
                <a:solidFill>
                  <a:srgbClr val="FFC000"/>
                </a:solidFill>
              </a:rPr>
              <a:t>13</a:t>
            </a:r>
            <a:r>
              <a:rPr lang="en-US" sz="3200" dirty="0">
                <a:solidFill>
                  <a:srgbClr val="FFC000"/>
                </a:solidFill>
              </a:rPr>
              <a:t>	</a:t>
            </a:r>
            <a:r>
              <a:rPr lang="en-US" sz="3200" dirty="0" smtClean="0">
                <a:solidFill>
                  <a:srgbClr val="FFC000"/>
                </a:solidFill>
              </a:rPr>
              <a:t>14</a:t>
            </a:r>
            <a:r>
              <a:rPr lang="en-US" sz="3200" dirty="0">
                <a:solidFill>
                  <a:srgbClr val="FFC000"/>
                </a:solidFill>
              </a:rPr>
              <a:t>	</a:t>
            </a:r>
            <a:r>
              <a:rPr lang="en-US" sz="3200" dirty="0" smtClean="0">
                <a:solidFill>
                  <a:srgbClr val="FFC000"/>
                </a:solidFill>
              </a:rPr>
              <a:t>15</a:t>
            </a:r>
            <a:r>
              <a:rPr lang="en-US" sz="3200" dirty="0">
                <a:solidFill>
                  <a:srgbClr val="FFC000"/>
                </a:solidFill>
              </a:rPr>
              <a:t>	</a:t>
            </a:r>
            <a:r>
              <a:rPr lang="en-US" sz="3200" dirty="0" smtClean="0">
                <a:solidFill>
                  <a:srgbClr val="FFC000"/>
                </a:solidFill>
              </a:rPr>
              <a:t>16</a:t>
            </a:r>
            <a:r>
              <a:rPr lang="en-US" sz="3200" dirty="0">
                <a:solidFill>
                  <a:srgbClr val="FFC000"/>
                </a:solidFill>
              </a:rPr>
              <a:t>	</a:t>
            </a:r>
            <a:r>
              <a:rPr lang="en-US" sz="3200" dirty="0" smtClean="0">
                <a:solidFill>
                  <a:srgbClr val="FFC000"/>
                </a:solidFill>
              </a:rPr>
              <a:t>17	18</a:t>
            </a:r>
            <a:endParaRPr lang="en-US" sz="3200" dirty="0">
              <a:solidFill>
                <a:srgbClr val="FFC000"/>
              </a:solidFill>
            </a:endParaRPr>
          </a:p>
          <a:p>
            <a:r>
              <a:rPr lang="en-US" sz="3200" dirty="0" smtClean="0"/>
              <a:t>S</a:t>
            </a:r>
            <a:r>
              <a:rPr lang="en-US" sz="3200" dirty="0"/>
              <a:t>	</a:t>
            </a:r>
            <a:r>
              <a:rPr lang="en-US" sz="3200" dirty="0" smtClean="0"/>
              <a:t>T</a:t>
            </a:r>
            <a:r>
              <a:rPr lang="en-US" sz="3200" dirty="0"/>
              <a:t>	U	</a:t>
            </a:r>
            <a:r>
              <a:rPr lang="en-US" sz="3200" dirty="0" smtClean="0"/>
              <a:t>V</a:t>
            </a:r>
            <a:r>
              <a:rPr lang="en-US" sz="3200" dirty="0"/>
              <a:t>	</a:t>
            </a:r>
            <a:r>
              <a:rPr lang="en-US" sz="3200" dirty="0" smtClean="0"/>
              <a:t>W</a:t>
            </a:r>
            <a:r>
              <a:rPr lang="en-US" sz="3200" dirty="0"/>
              <a:t>	</a:t>
            </a:r>
            <a:r>
              <a:rPr lang="en-US" sz="3200" dirty="0" smtClean="0"/>
              <a:t>X</a:t>
            </a:r>
            <a:r>
              <a:rPr lang="en-US" sz="3200" dirty="0"/>
              <a:t>	</a:t>
            </a:r>
            <a:r>
              <a:rPr lang="en-US" sz="3200" dirty="0" smtClean="0"/>
              <a:t>Y</a:t>
            </a:r>
            <a:r>
              <a:rPr lang="en-US" sz="3200" dirty="0"/>
              <a:t>	</a:t>
            </a:r>
            <a:r>
              <a:rPr lang="en-US" sz="3200" dirty="0" smtClean="0"/>
              <a:t>Z</a:t>
            </a:r>
            <a:endParaRPr lang="en-US" sz="3200" dirty="0"/>
          </a:p>
          <a:p>
            <a:r>
              <a:rPr lang="en-US" sz="3200" dirty="0" smtClean="0">
                <a:solidFill>
                  <a:srgbClr val="FFC000"/>
                </a:solidFill>
              </a:rPr>
              <a:t>19</a:t>
            </a:r>
            <a:r>
              <a:rPr lang="en-US" sz="3200" dirty="0">
                <a:solidFill>
                  <a:srgbClr val="FFC000"/>
                </a:solidFill>
              </a:rPr>
              <a:t>	</a:t>
            </a:r>
            <a:r>
              <a:rPr lang="en-US" sz="3200" dirty="0" smtClean="0">
                <a:solidFill>
                  <a:srgbClr val="FFC000"/>
                </a:solidFill>
              </a:rPr>
              <a:t>20</a:t>
            </a:r>
            <a:r>
              <a:rPr lang="en-US" sz="3200" dirty="0">
                <a:solidFill>
                  <a:srgbClr val="FFC000"/>
                </a:solidFill>
              </a:rPr>
              <a:t>	</a:t>
            </a:r>
            <a:r>
              <a:rPr lang="en-US" sz="3200" dirty="0" smtClean="0">
                <a:solidFill>
                  <a:srgbClr val="FFC000"/>
                </a:solidFill>
              </a:rPr>
              <a:t>21</a:t>
            </a:r>
            <a:r>
              <a:rPr lang="en-US" sz="3200" dirty="0">
                <a:solidFill>
                  <a:srgbClr val="FFC000"/>
                </a:solidFill>
              </a:rPr>
              <a:t>	</a:t>
            </a:r>
            <a:r>
              <a:rPr lang="en-US" sz="3200" dirty="0" smtClean="0">
                <a:solidFill>
                  <a:srgbClr val="FFC000"/>
                </a:solidFill>
              </a:rPr>
              <a:t>22</a:t>
            </a:r>
            <a:r>
              <a:rPr lang="en-US" sz="3200" dirty="0">
                <a:solidFill>
                  <a:srgbClr val="FFC000"/>
                </a:solidFill>
              </a:rPr>
              <a:t>	</a:t>
            </a:r>
            <a:r>
              <a:rPr lang="en-US" sz="3200" dirty="0" smtClean="0">
                <a:solidFill>
                  <a:srgbClr val="FFC000"/>
                </a:solidFill>
              </a:rPr>
              <a:t>23</a:t>
            </a:r>
            <a:r>
              <a:rPr lang="en-US" sz="3200" dirty="0">
                <a:solidFill>
                  <a:srgbClr val="FFC000"/>
                </a:solidFill>
              </a:rPr>
              <a:t>	</a:t>
            </a:r>
            <a:r>
              <a:rPr lang="en-US" sz="3200" dirty="0" smtClean="0">
                <a:solidFill>
                  <a:srgbClr val="FFC000"/>
                </a:solidFill>
              </a:rPr>
              <a:t>24</a:t>
            </a:r>
            <a:r>
              <a:rPr lang="en-US" sz="3200" dirty="0">
                <a:solidFill>
                  <a:srgbClr val="FFC000"/>
                </a:solidFill>
              </a:rPr>
              <a:t>	</a:t>
            </a:r>
            <a:r>
              <a:rPr lang="en-US" sz="3200" dirty="0" smtClean="0">
                <a:solidFill>
                  <a:srgbClr val="FFC000"/>
                </a:solidFill>
              </a:rPr>
              <a:t>25</a:t>
            </a:r>
            <a:r>
              <a:rPr lang="en-US" sz="3200" dirty="0">
                <a:solidFill>
                  <a:srgbClr val="FFC000"/>
                </a:solidFill>
              </a:rPr>
              <a:t>	</a:t>
            </a:r>
            <a:r>
              <a:rPr lang="en-US" sz="3200" dirty="0" smtClean="0">
                <a:solidFill>
                  <a:srgbClr val="FFC000"/>
                </a:solidFill>
              </a:rPr>
              <a:t>26</a:t>
            </a:r>
            <a:endParaRPr lang="en-US" sz="3200" dirty="0">
              <a:solidFill>
                <a:srgbClr val="FFC000"/>
              </a:solidFill>
              <a:latin typeface="Eras Demi ITC" pitchFamily="34" charset="0"/>
            </a:endParaRPr>
          </a:p>
        </p:txBody>
      </p:sp>
      <p:sp>
        <p:nvSpPr>
          <p:cNvPr id="5" name="TextBox 4"/>
          <p:cNvSpPr txBox="1"/>
          <p:nvPr/>
        </p:nvSpPr>
        <p:spPr>
          <a:xfrm>
            <a:off x="458026" y="4495800"/>
            <a:ext cx="8457374" cy="584775"/>
          </a:xfrm>
          <a:prstGeom prst="rect">
            <a:avLst/>
          </a:prstGeom>
          <a:noFill/>
        </p:spPr>
        <p:txBody>
          <a:bodyPr wrap="square" rtlCol="0">
            <a:spAutoFit/>
          </a:bodyPr>
          <a:lstStyle/>
          <a:p>
            <a:pPr defTabSz="731520">
              <a:tabLst>
                <a:tab pos="731520" algn="l"/>
              </a:tabLst>
            </a:pPr>
            <a:r>
              <a:rPr lang="en-US" sz="3200" dirty="0" smtClean="0"/>
              <a:t>S</a:t>
            </a:r>
            <a:r>
              <a:rPr lang="en-US" sz="3200" dirty="0"/>
              <a:t>	</a:t>
            </a:r>
            <a:r>
              <a:rPr lang="en-US" sz="3200" dirty="0" smtClean="0"/>
              <a:t>A	N	T</a:t>
            </a:r>
            <a:r>
              <a:rPr lang="en-US" sz="3200" dirty="0"/>
              <a:t>	</a:t>
            </a:r>
            <a:r>
              <a:rPr lang="en-US" sz="3200" dirty="0" smtClean="0"/>
              <a:t>A 		C	L	A	U	S</a:t>
            </a:r>
            <a:r>
              <a:rPr lang="en-US" sz="3200" dirty="0"/>
              <a:t>	</a:t>
            </a:r>
          </a:p>
        </p:txBody>
      </p:sp>
      <p:sp>
        <p:nvSpPr>
          <p:cNvPr id="8" name="TextBox 7"/>
          <p:cNvSpPr txBox="1"/>
          <p:nvPr/>
        </p:nvSpPr>
        <p:spPr>
          <a:xfrm>
            <a:off x="457200" y="5126595"/>
            <a:ext cx="8457374" cy="584775"/>
          </a:xfrm>
          <a:prstGeom prst="rect">
            <a:avLst/>
          </a:prstGeom>
          <a:noFill/>
        </p:spPr>
        <p:txBody>
          <a:bodyPr wrap="square" rtlCol="0">
            <a:spAutoFit/>
          </a:bodyPr>
          <a:lstStyle/>
          <a:p>
            <a:pPr defTabSz="731520">
              <a:tabLst>
                <a:tab pos="731520" algn="l"/>
              </a:tabLst>
            </a:pPr>
            <a:r>
              <a:rPr lang="en-US" sz="3200" dirty="0" smtClean="0">
                <a:solidFill>
                  <a:srgbClr val="FFC000"/>
                </a:solidFill>
              </a:rPr>
              <a:t>19	1	14	20	1		3	12	1	21	19</a:t>
            </a:r>
            <a:endParaRPr lang="en-US" sz="3200" dirty="0">
              <a:solidFill>
                <a:srgbClr val="FFC000"/>
              </a:solidFill>
            </a:endParaRPr>
          </a:p>
        </p:txBody>
      </p:sp>
      <p:sp>
        <p:nvSpPr>
          <p:cNvPr id="7" name="TextBox 6"/>
          <p:cNvSpPr txBox="1"/>
          <p:nvPr/>
        </p:nvSpPr>
        <p:spPr>
          <a:xfrm>
            <a:off x="457200" y="5725311"/>
            <a:ext cx="8457374" cy="584775"/>
          </a:xfrm>
          <a:prstGeom prst="rect">
            <a:avLst/>
          </a:prstGeom>
          <a:noFill/>
        </p:spPr>
        <p:txBody>
          <a:bodyPr wrap="square" rtlCol="0">
            <a:spAutoFit/>
          </a:bodyPr>
          <a:lstStyle/>
          <a:p>
            <a:pPr defTabSz="731520">
              <a:tabLst>
                <a:tab pos="731520" algn="l"/>
              </a:tabLst>
            </a:pPr>
            <a:r>
              <a:rPr lang="en-US" sz="3200" dirty="0" smtClean="0">
                <a:solidFill>
                  <a:schemeClr val="bg1"/>
                </a:solidFill>
              </a:rPr>
              <a:t>=</a:t>
            </a:r>
            <a:r>
              <a:rPr lang="en-US" sz="3200" dirty="0" smtClean="0">
                <a:solidFill>
                  <a:srgbClr val="FFC000"/>
                </a:solidFill>
              </a:rPr>
              <a:t> 111 </a:t>
            </a:r>
            <a:r>
              <a:rPr lang="en-US" sz="3200" dirty="0" smtClean="0">
                <a:solidFill>
                  <a:schemeClr val="bg1"/>
                </a:solidFill>
              </a:rPr>
              <a:t>X</a:t>
            </a:r>
            <a:r>
              <a:rPr lang="en-US" sz="3200" dirty="0" smtClean="0">
                <a:solidFill>
                  <a:srgbClr val="FFC000"/>
                </a:solidFill>
              </a:rPr>
              <a:t> 6 </a:t>
            </a:r>
            <a:r>
              <a:rPr lang="en-US" sz="3200" dirty="0" smtClean="0">
                <a:solidFill>
                  <a:schemeClr val="bg1"/>
                </a:solidFill>
              </a:rPr>
              <a:t>=</a:t>
            </a:r>
            <a:r>
              <a:rPr lang="en-US" sz="3200" dirty="0" smtClean="0">
                <a:solidFill>
                  <a:srgbClr val="FFC000"/>
                </a:solidFill>
              </a:rPr>
              <a:t> 666</a:t>
            </a:r>
            <a:endParaRPr lang="en-US" sz="3200" dirty="0">
              <a:solidFill>
                <a:srgbClr val="FFC000"/>
              </a:solidFill>
            </a:endParaRPr>
          </a:p>
        </p:txBody>
      </p:sp>
      <p:sp>
        <p:nvSpPr>
          <p:cNvPr id="10" name="TextBox 9"/>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59462941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20000"/>
                                  </p:iterate>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wd">
                                    <p:tmPct val="20000"/>
                                  </p:iterate>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1400"/>
                            </p:stCondLst>
                            <p:childTnLst>
                              <p:par>
                                <p:cTn id="19" presetID="9" presetClass="emph" presetSubtype="0" grpId="1" nodeType="afterEffect">
                                  <p:stCondLst>
                                    <p:cond delay="0"/>
                                  </p:stCondLst>
                                  <p:iterate type="wd">
                                    <p:tmAbs val="0"/>
                                  </p:iterate>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par>
                          <p:cTn id="22" fill="hold">
                            <p:stCondLst>
                              <p:cond delay="1400"/>
                            </p:stCondLst>
                            <p:childTnLst>
                              <p:par>
                                <p:cTn id="23" presetID="10" presetClass="entr" presetSubtype="0" fill="hold" grpId="0" nodeType="afterEffect">
                                  <p:stCondLst>
                                    <p:cond delay="0"/>
                                  </p:stCondLst>
                                  <p:iterate type="wd">
                                    <p:tmPct val="20000"/>
                                  </p:iterate>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iterate type="wd">
                                    <p:tmPct val="20000"/>
                                  </p:iterate>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8"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pic>
        <p:nvPicPr>
          <p:cNvPr id="1026" name="Picture 2" descr="http://www.av1611.org/666/images/hebrewy.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19203" y="762000"/>
            <a:ext cx="6705597" cy="4572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Box 1"/>
          <p:cNvSpPr txBox="1"/>
          <p:nvPr/>
        </p:nvSpPr>
        <p:spPr>
          <a:xfrm>
            <a:off x="457200" y="5435025"/>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Hence, </a:t>
            </a:r>
            <a:r>
              <a:rPr lang="en-US" sz="3200" dirty="0" smtClean="0">
                <a:solidFill>
                  <a:srgbClr val="FFC000"/>
                </a:solidFill>
                <a:latin typeface="Hebrew"/>
              </a:rPr>
              <a:t>ııı</a:t>
            </a:r>
            <a:r>
              <a:rPr lang="en-US" sz="3200" dirty="0" smtClean="0">
                <a:solidFill>
                  <a:schemeClr val="bg1"/>
                </a:solidFill>
                <a:latin typeface="Hebrew"/>
              </a:rPr>
              <a:t> </a:t>
            </a:r>
            <a:r>
              <a:rPr lang="en-US" sz="3200" dirty="0" smtClean="0">
                <a:solidFill>
                  <a:schemeClr val="bg1"/>
                </a:solidFill>
                <a:latin typeface="Eras Demi ITC" pitchFamily="34" charset="0"/>
              </a:rPr>
              <a:t>or www = 666</a:t>
            </a:r>
          </a:p>
        </p:txBody>
      </p:sp>
    </p:spTree>
    <p:extLst>
      <p:ext uri="{BB962C8B-B14F-4D97-AF65-F5344CB8AC3E}">
        <p14:creationId xmlns="" xmlns:p14="http://schemas.microsoft.com/office/powerpoint/2010/main" val="1801922353"/>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68005748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solidFill>
                  <a:srgbClr val="FFC000"/>
                </a:solidFill>
              </a:rPr>
              <a:t>Joel Rosenberg, "Implosion" (pp. 11-12) ~ </a:t>
            </a:r>
            <a:r>
              <a:rPr lang="en-US" sz="3200" dirty="0"/>
              <a:t>"Yet I live and work in the nation’s capital. I regularly and extensively travel this country. I see what’s happening all around me, and it is deeply disturbing. Marriages and families are imploding. Our federal debt is exploding. The tide of cultural pollution is rising. Our </a:t>
            </a:r>
            <a:r>
              <a:rPr lang="en-US" sz="3200" dirty="0" err="1" smtClean="0"/>
              <a:t>educa-tional</a:t>
            </a:r>
            <a:r>
              <a:rPr lang="en-US" sz="3200" dirty="0" smtClean="0"/>
              <a:t> </a:t>
            </a:r>
            <a:r>
              <a:rPr lang="en-US" sz="3200" dirty="0"/>
              <a:t>system is collapsing. Friends and neighbors are abandoning God and </a:t>
            </a:r>
            <a:r>
              <a:rPr lang="en-US" sz="3200" dirty="0" smtClean="0"/>
              <a:t>the</a:t>
            </a:r>
            <a:endParaRPr lang="en-US" sz="3200" dirty="0">
              <a:solidFill>
                <a:srgbClr val="FFC000"/>
              </a:solidFill>
              <a:latin typeface="Eras Demi ITC" pitchFamily="34" charset="0"/>
            </a:endParaRPr>
          </a:p>
        </p:txBody>
      </p:sp>
      <p:sp>
        <p:nvSpPr>
          <p:cNvPr id="8" name="TextBox 7"/>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14399"/>
            <a:ext cx="8229600" cy="3539430"/>
          </a:xfrm>
          <a:prstGeom prst="rect">
            <a:avLst/>
          </a:prstGeom>
          <a:noFill/>
        </p:spPr>
        <p:txBody>
          <a:bodyPr wrap="square" rtlCol="0">
            <a:spAutoFit/>
          </a:bodyPr>
          <a:lstStyle/>
          <a:p>
            <a:r>
              <a:rPr lang="en-US" sz="3200" dirty="0"/>
              <a:t>church. The list of horrifying trends seems to grow longer each and every year. At this point, even a blind man can see the handwriting on the wall. The question is, what does the handwriting say, and what does it portend for the future of America</a:t>
            </a:r>
            <a:r>
              <a:rPr lang="en-US" sz="3200" dirty="0" smtClean="0"/>
              <a:t>?"</a:t>
            </a:r>
            <a:endParaRPr lang="en-US" sz="3200" dirty="0">
              <a:solidFill>
                <a:srgbClr val="FFC000"/>
              </a:solidFill>
              <a:latin typeface="Eras Demi ITC" pitchFamily="34" charset="0"/>
            </a:endParaRPr>
          </a:p>
        </p:txBody>
      </p:sp>
    </p:spTree>
    <p:extLst>
      <p:ext uri="{BB962C8B-B14F-4D97-AF65-F5344CB8AC3E}">
        <p14:creationId xmlns="" xmlns:p14="http://schemas.microsoft.com/office/powerpoint/2010/main" val="380364187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2"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P spid="3" grpId="2"/>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046988"/>
          </a:xfrm>
          <a:prstGeom prst="rect">
            <a:avLst/>
          </a:prstGeom>
          <a:noFill/>
        </p:spPr>
        <p:txBody>
          <a:bodyPr wrap="square" rtlCol="0">
            <a:spAutoFit/>
          </a:bodyPr>
          <a:lstStyle/>
          <a:p>
            <a:r>
              <a:rPr lang="en-US" sz="3200" dirty="0"/>
              <a:t>Rom. 8:19, 22 ~ </a:t>
            </a:r>
            <a:r>
              <a:rPr lang="en-US" sz="3200" baseline="30000" dirty="0"/>
              <a:t>19</a:t>
            </a:r>
            <a:r>
              <a:rPr lang="en-US" sz="3200" dirty="0"/>
              <a:t> </a:t>
            </a:r>
            <a:r>
              <a:rPr lang="en-US" sz="3200" dirty="0">
                <a:solidFill>
                  <a:srgbClr val="FFC000"/>
                </a:solidFill>
              </a:rPr>
              <a:t>For the earnest expectation of the creation eagerly waits for the revealing of the sons of God … </a:t>
            </a:r>
            <a:r>
              <a:rPr lang="en-US" sz="3200" baseline="30000" dirty="0"/>
              <a:t>22</a:t>
            </a:r>
            <a:r>
              <a:rPr lang="en-US" sz="3200" dirty="0"/>
              <a:t> </a:t>
            </a:r>
            <a:r>
              <a:rPr lang="en-US" sz="3200" dirty="0">
                <a:solidFill>
                  <a:srgbClr val="FFC000"/>
                </a:solidFill>
              </a:rPr>
              <a:t>For we know that the whole creation groans and labors with birth pangs together until now.</a:t>
            </a: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882702072"/>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4212492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Dan. 12:9 ~ </a:t>
            </a:r>
            <a:r>
              <a:rPr lang="en-US" sz="3200" dirty="0">
                <a:solidFill>
                  <a:srgbClr val="FFC000"/>
                </a:solidFill>
              </a:rPr>
              <a:t>And he said, "Go </a:t>
            </a:r>
            <a:r>
              <a:rPr lang="en-US" sz="3200" i="1" dirty="0">
                <a:solidFill>
                  <a:srgbClr val="FFC000"/>
                </a:solidFill>
              </a:rPr>
              <a:t>your</a:t>
            </a:r>
            <a:r>
              <a:rPr lang="en-US" sz="3200" dirty="0">
                <a:solidFill>
                  <a:srgbClr val="FFC000"/>
                </a:solidFill>
              </a:rPr>
              <a:t> way, Daniel, for the words </a:t>
            </a:r>
            <a:r>
              <a:rPr lang="en-US" sz="3200" i="1" dirty="0">
                <a:solidFill>
                  <a:srgbClr val="FFC000"/>
                </a:solidFill>
              </a:rPr>
              <a:t>are</a:t>
            </a:r>
            <a:r>
              <a:rPr lang="en-US" sz="3200" dirty="0">
                <a:solidFill>
                  <a:srgbClr val="FFC000"/>
                </a:solidFill>
              </a:rPr>
              <a:t> closed up and sealed till the time of the end.</a:t>
            </a:r>
          </a:p>
        </p:txBody>
      </p:sp>
      <p:sp>
        <p:nvSpPr>
          <p:cNvPr id="4" name="TextBox 3"/>
          <p:cNvSpPr txBox="1"/>
          <p:nvPr/>
        </p:nvSpPr>
        <p:spPr>
          <a:xfrm>
            <a:off x="457200" y="2450275"/>
            <a:ext cx="8229600" cy="1569660"/>
          </a:xfrm>
          <a:prstGeom prst="rect">
            <a:avLst/>
          </a:prstGeom>
          <a:noFill/>
        </p:spPr>
        <p:txBody>
          <a:bodyPr wrap="square" rtlCol="0">
            <a:spAutoFit/>
          </a:bodyPr>
          <a:lstStyle/>
          <a:p>
            <a:r>
              <a:rPr lang="en-US" sz="3200" dirty="0"/>
              <a:t>Rev. 22:10 ~ </a:t>
            </a:r>
            <a:r>
              <a:rPr lang="en-US" sz="3200" dirty="0">
                <a:solidFill>
                  <a:srgbClr val="FFC000"/>
                </a:solidFill>
              </a:rPr>
              <a:t>And he said to me, "Do not seal the words of the prophecy of this book, for the time is at hand</a:t>
            </a:r>
            <a:r>
              <a:rPr lang="en-US" sz="3200" dirty="0" smtClean="0">
                <a:solidFill>
                  <a:srgbClr val="FFC000"/>
                </a:solidFill>
              </a:rPr>
              <a:t>.</a:t>
            </a:r>
            <a:endParaRPr lang="en-US" sz="3200" dirty="0">
              <a:solidFill>
                <a:srgbClr val="FFC000"/>
              </a:solidFill>
            </a:endParaRP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2532970532"/>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409712163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Key words:</a:t>
            </a:r>
            <a:endParaRPr lang="en-US" sz="3200" dirty="0">
              <a:solidFill>
                <a:srgbClr val="FFC000"/>
              </a:solidFill>
              <a:latin typeface="Eras Demi ITC" pitchFamily="34" charset="0"/>
            </a:endParaRPr>
          </a:p>
        </p:txBody>
      </p:sp>
      <p:sp>
        <p:nvSpPr>
          <p:cNvPr id="4" name="TextBox 3"/>
          <p:cNvSpPr txBox="1"/>
          <p:nvPr/>
        </p:nvSpPr>
        <p:spPr>
          <a:xfrm>
            <a:off x="685800" y="1472625"/>
            <a:ext cx="8001000" cy="1569660"/>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latin typeface="Eras Demi ITC" pitchFamily="34" charset="0"/>
              </a:rPr>
              <a:t>Apocalypse</a:t>
            </a:r>
            <a:r>
              <a:rPr lang="en-US" sz="3200" dirty="0" smtClean="0">
                <a:solidFill>
                  <a:schemeClr val="bg1"/>
                </a:solidFill>
                <a:latin typeface="Eras Demi ITC" pitchFamily="34" charset="0"/>
              </a:rPr>
              <a:t> </a:t>
            </a:r>
            <a:r>
              <a:rPr lang="en-US" sz="3200" dirty="0">
                <a:solidFill>
                  <a:schemeClr val="bg1"/>
                </a:solidFill>
                <a:latin typeface="Eras Demi ITC" pitchFamily="34" charset="0"/>
              </a:rPr>
              <a:t>~ </a:t>
            </a:r>
            <a:r>
              <a:rPr lang="en-US" sz="3200" b="1" i="1" dirty="0" err="1">
                <a:solidFill>
                  <a:srgbClr val="FFC000"/>
                </a:solidFill>
                <a:latin typeface="Times New Roman" pitchFamily="18" charset="0"/>
                <a:cs typeface="Times New Roman" pitchFamily="18" charset="0"/>
              </a:rPr>
              <a:t>apokalupsis</a:t>
            </a:r>
            <a:r>
              <a:rPr lang="en-US" sz="3200" dirty="0">
                <a:solidFill>
                  <a:srgbClr val="FFC000"/>
                </a:solidFill>
                <a:latin typeface="Eras Demi ITC" pitchFamily="34" charset="0"/>
              </a:rPr>
              <a:t> </a:t>
            </a:r>
            <a:r>
              <a:rPr lang="en-US" sz="3200" dirty="0">
                <a:solidFill>
                  <a:schemeClr val="bg1"/>
                </a:solidFill>
                <a:latin typeface="Eras Demi ITC" pitchFamily="34" charset="0"/>
              </a:rPr>
              <a:t>– </a:t>
            </a:r>
            <a:r>
              <a:rPr lang="en-US" sz="3200" i="1" dirty="0">
                <a:solidFill>
                  <a:schemeClr val="bg1"/>
                </a:solidFill>
                <a:latin typeface="Eras Demi ITC" pitchFamily="34" charset="0"/>
              </a:rPr>
              <a:t>unveiling</a:t>
            </a:r>
            <a:r>
              <a:rPr lang="en-US" sz="3200" dirty="0">
                <a:solidFill>
                  <a:schemeClr val="bg1"/>
                </a:solidFill>
                <a:latin typeface="Eras Demi ITC" pitchFamily="34" charset="0"/>
              </a:rPr>
              <a:t> (not </a:t>
            </a:r>
            <a:r>
              <a:rPr lang="en-US" sz="3200" i="1" dirty="0">
                <a:solidFill>
                  <a:schemeClr val="bg1"/>
                </a:solidFill>
                <a:latin typeface="Eras Demi ITC" pitchFamily="34" charset="0"/>
              </a:rPr>
              <a:t>catastrophe</a:t>
            </a:r>
            <a:r>
              <a:rPr lang="en-US" sz="3200" dirty="0">
                <a:solidFill>
                  <a:schemeClr val="bg1"/>
                </a:solidFill>
                <a:latin typeface="Eras Demi ITC" pitchFamily="34" charset="0"/>
              </a:rPr>
              <a:t> or </a:t>
            </a:r>
            <a:r>
              <a:rPr lang="en-US" sz="3200" i="1" dirty="0">
                <a:solidFill>
                  <a:schemeClr val="bg1"/>
                </a:solidFill>
                <a:latin typeface="Eras Demi ITC" pitchFamily="34" charset="0"/>
              </a:rPr>
              <a:t>the end of the world</a:t>
            </a:r>
            <a:endParaRPr lang="en-US" sz="3200" dirty="0">
              <a:solidFill>
                <a:schemeClr val="bg1"/>
              </a:solidFill>
              <a:latin typeface="Eras Demi ITC" pitchFamily="34" charset="0"/>
            </a:endParaRPr>
          </a:p>
        </p:txBody>
      </p:sp>
      <p:sp>
        <p:nvSpPr>
          <p:cNvPr id="5" name="TextBox 4"/>
          <p:cNvSpPr txBox="1"/>
          <p:nvPr/>
        </p:nvSpPr>
        <p:spPr>
          <a:xfrm>
            <a:off x="685800" y="3002340"/>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latin typeface="Eras Demi ITC" pitchFamily="34" charset="0"/>
              </a:rPr>
              <a:t>Shortly, quickly </a:t>
            </a:r>
            <a:r>
              <a:rPr lang="en-US" sz="3200" dirty="0" smtClean="0">
                <a:solidFill>
                  <a:schemeClr val="bg1"/>
                </a:solidFill>
                <a:latin typeface="Eras Demi ITC" pitchFamily="34" charset="0"/>
              </a:rPr>
              <a:t>(</a:t>
            </a:r>
            <a:r>
              <a:rPr lang="en-US" sz="3200" dirty="0" smtClean="0"/>
              <a:t>e.g</a:t>
            </a:r>
            <a:r>
              <a:rPr lang="en-US" sz="3200" dirty="0"/>
              <a:t>. 1:1; 22:7) </a:t>
            </a:r>
            <a:r>
              <a:rPr lang="en-US" sz="3200" dirty="0" smtClean="0">
                <a:solidFill>
                  <a:schemeClr val="bg1"/>
                </a:solidFill>
                <a:latin typeface="Eras Demi ITC" pitchFamily="34" charset="0"/>
              </a:rPr>
              <a:t> </a:t>
            </a:r>
            <a:r>
              <a:rPr lang="en-US" sz="3200" dirty="0">
                <a:solidFill>
                  <a:schemeClr val="bg1"/>
                </a:solidFill>
                <a:latin typeface="Eras Demi ITC" pitchFamily="34" charset="0"/>
              </a:rPr>
              <a:t>~ </a:t>
            </a:r>
            <a:r>
              <a:rPr lang="en-US" sz="3200" b="1" i="1" dirty="0" err="1">
                <a:solidFill>
                  <a:srgbClr val="FFC000"/>
                </a:solidFill>
                <a:latin typeface="Times New Roman" pitchFamily="18" charset="0"/>
                <a:cs typeface="Times New Roman" pitchFamily="18" charset="0"/>
              </a:rPr>
              <a:t>tachos</a:t>
            </a:r>
            <a:r>
              <a:rPr lang="en-US" sz="3200" dirty="0">
                <a:solidFill>
                  <a:srgbClr val="FFC000"/>
                </a:solidFill>
                <a:latin typeface="Eras Demi ITC" pitchFamily="34" charset="0"/>
              </a:rPr>
              <a:t> </a:t>
            </a:r>
            <a:r>
              <a:rPr lang="en-US" sz="3200" dirty="0">
                <a:solidFill>
                  <a:schemeClr val="bg1"/>
                </a:solidFill>
                <a:latin typeface="Eras Demi ITC" pitchFamily="34" charset="0"/>
              </a:rPr>
              <a:t>– also </a:t>
            </a:r>
            <a:r>
              <a:rPr lang="en-US" sz="3200" i="1" dirty="0">
                <a:solidFill>
                  <a:schemeClr val="bg1"/>
                </a:solidFill>
                <a:latin typeface="Eras Demi ITC" pitchFamily="34" charset="0"/>
              </a:rPr>
              <a:t>quickly</a:t>
            </a:r>
            <a:r>
              <a:rPr lang="en-US" sz="3200" dirty="0">
                <a:solidFill>
                  <a:schemeClr val="bg1"/>
                </a:solidFill>
                <a:latin typeface="Eras Demi ITC" pitchFamily="34" charset="0"/>
              </a:rPr>
              <a:t>, </a:t>
            </a:r>
            <a:r>
              <a:rPr lang="en-US" sz="3200" i="1" dirty="0">
                <a:solidFill>
                  <a:schemeClr val="bg1"/>
                </a:solidFill>
                <a:latin typeface="Eras Demi ITC" pitchFamily="34" charset="0"/>
              </a:rPr>
              <a:t>speedily</a:t>
            </a:r>
            <a:endParaRPr lang="en-US" sz="3200" dirty="0">
              <a:solidFill>
                <a:schemeClr val="bg1"/>
              </a:solidFill>
              <a:latin typeface="Eras Demi ITC" pitchFamily="34" charset="0"/>
            </a:endParaRPr>
          </a:p>
        </p:txBody>
      </p:sp>
      <p:sp>
        <p:nvSpPr>
          <p:cNvPr id="6" name="TextBox 5"/>
          <p:cNvSpPr txBox="1"/>
          <p:nvPr/>
        </p:nvSpPr>
        <p:spPr>
          <a:xfrm>
            <a:off x="943429" y="4079558"/>
            <a:ext cx="77724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Action </a:t>
            </a:r>
            <a:r>
              <a:rPr lang="en-US" sz="3200" dirty="0">
                <a:solidFill>
                  <a:schemeClr val="bg1"/>
                </a:solidFill>
                <a:latin typeface="Eras Demi ITC" pitchFamily="34" charset="0"/>
              </a:rPr>
              <a:t>will be sudden when it comes</a:t>
            </a:r>
          </a:p>
        </p:txBody>
      </p:sp>
      <p:sp>
        <p:nvSpPr>
          <p:cNvPr id="7" name="TextBox 6"/>
          <p:cNvSpPr txBox="1"/>
          <p:nvPr/>
        </p:nvSpPr>
        <p:spPr>
          <a:xfrm>
            <a:off x="685800" y="4634152"/>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smtClean="0">
                <a:solidFill>
                  <a:srgbClr val="FFC000"/>
                </a:solidFill>
                <a:latin typeface="Eras Demi ITC" pitchFamily="34" charset="0"/>
              </a:rPr>
              <a:t>After</a:t>
            </a:r>
            <a:r>
              <a:rPr lang="en-US" sz="3200" dirty="0" smtClean="0">
                <a:solidFill>
                  <a:schemeClr val="bg1"/>
                </a:solidFill>
                <a:latin typeface="Eras Demi ITC" pitchFamily="34" charset="0"/>
              </a:rPr>
              <a:t> </a:t>
            </a:r>
            <a:r>
              <a:rPr lang="en-US" sz="3200" dirty="0">
                <a:solidFill>
                  <a:srgbClr val="FFC000"/>
                </a:solidFill>
                <a:latin typeface="Eras Demi ITC" pitchFamily="34" charset="0"/>
              </a:rPr>
              <a:t>these things</a:t>
            </a:r>
            <a:r>
              <a:rPr lang="en-US" sz="3200" dirty="0">
                <a:solidFill>
                  <a:schemeClr val="bg1"/>
                </a:solidFill>
                <a:latin typeface="Eras Demi ITC" pitchFamily="34" charset="0"/>
              </a:rPr>
              <a:t> (</a:t>
            </a:r>
            <a:r>
              <a:rPr lang="en-US" sz="3200" dirty="0">
                <a:solidFill>
                  <a:srgbClr val="FFC000"/>
                </a:solidFill>
                <a:latin typeface="Eras Demi ITC" pitchFamily="34" charset="0"/>
              </a:rPr>
              <a:t>this</a:t>
            </a:r>
            <a:r>
              <a:rPr lang="en-US" sz="3200" dirty="0">
                <a:solidFill>
                  <a:schemeClr val="bg1"/>
                </a:solidFill>
                <a:latin typeface="Eras Demi ITC" pitchFamily="34" charset="0"/>
              </a:rPr>
              <a:t>) ~ </a:t>
            </a:r>
            <a:r>
              <a:rPr lang="en-US" sz="3200" b="1" i="1" dirty="0">
                <a:solidFill>
                  <a:srgbClr val="FFC000"/>
                </a:solidFill>
                <a:latin typeface="Times New Roman" pitchFamily="18" charset="0"/>
                <a:cs typeface="Times New Roman" pitchFamily="18" charset="0"/>
              </a:rPr>
              <a:t>meta </a:t>
            </a:r>
            <a:r>
              <a:rPr lang="en-US" sz="3200" b="1" i="1" dirty="0" err="1" smtClean="0">
                <a:solidFill>
                  <a:srgbClr val="FFC000"/>
                </a:solidFill>
                <a:latin typeface="Times New Roman" pitchFamily="18" charset="0"/>
                <a:cs typeface="Times New Roman" pitchFamily="18" charset="0"/>
              </a:rPr>
              <a:t>tauta</a:t>
            </a:r>
            <a:r>
              <a:rPr lang="en-US" sz="3200" b="1" i="1" dirty="0" smtClean="0">
                <a:solidFill>
                  <a:srgbClr val="FFC000"/>
                </a:solidFill>
                <a:latin typeface="Times New Roman" pitchFamily="18" charset="0"/>
                <a:cs typeface="Times New Roman" pitchFamily="18" charset="0"/>
              </a:rPr>
              <a:t> </a:t>
            </a:r>
            <a:r>
              <a:rPr lang="en-US" sz="3200" dirty="0" smtClean="0">
                <a:solidFill>
                  <a:schemeClr val="bg1"/>
                </a:solidFill>
                <a:latin typeface="Eras Demi ITC" pitchFamily="34" charset="0"/>
                <a:cs typeface="Times New Roman" pitchFamily="18" charset="0"/>
              </a:rPr>
              <a:t>(9x in Revelation)</a:t>
            </a:r>
            <a:endParaRPr lang="en-US" sz="3200" dirty="0">
              <a:solidFill>
                <a:schemeClr val="bg1"/>
              </a:solidFill>
              <a:latin typeface="Eras Demi ITC" pitchFamily="34" charset="0"/>
              <a:cs typeface="Times New Roman" pitchFamily="18" charset="0"/>
            </a:endParaRP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106068723"/>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500"/>
                            </p:stCondLst>
                            <p:childTnLst>
                              <p:par>
                                <p:cTn id="19" presetID="9" presetClass="emph" presetSubtype="0" grpId="1" nodeType="afterEffect">
                                  <p:stCondLst>
                                    <p:cond delay="0"/>
                                  </p:stCondLst>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childTnLst>
                          </p:cTn>
                        </p:par>
                        <p:par>
                          <p:cTn id="32" fill="hold">
                            <p:stCondLst>
                              <p:cond delay="500"/>
                            </p:stCondLst>
                            <p:childTnLst>
                              <p:par>
                                <p:cTn id="33" presetID="9" presetClass="emph" presetSubtype="0" grpId="1" nodeType="afterEffect">
                                  <p:stCondLst>
                                    <p:cond delay="0"/>
                                  </p:stCondLst>
                                  <p:childTnLst>
                                    <p:set>
                                      <p:cBhvr rctx="PPT">
                                        <p:cTn id="34" dur="indefinite"/>
                                        <p:tgtEl>
                                          <p:spTgt spid="5"/>
                                        </p:tgtEl>
                                        <p:attrNameLst>
                                          <p:attrName>style.opacity</p:attrName>
                                        </p:attrNameLst>
                                      </p:cBhvr>
                                      <p:to>
                                        <p:strVal val="0.5"/>
                                      </p:to>
                                    </p:set>
                                    <p:animEffect filter="image" prLst="opacity: 0.5">
                                      <p:cBhvr rctx="IE">
                                        <p:cTn id="35" dur="indefinite"/>
                                        <p:tgtEl>
                                          <p:spTgt spid="5"/>
                                        </p:tgtEl>
                                      </p:cBhvr>
                                    </p:animEffect>
                                  </p:childTnLst>
                                </p:cTn>
                              </p:par>
                              <p:par>
                                <p:cTn id="36" presetID="9" presetClass="emph" presetSubtype="0" grpId="1" nodeType="withEffect">
                                  <p:stCondLst>
                                    <p:cond delay="0"/>
                                  </p:stCondLst>
                                  <p:childTnLst>
                                    <p:set>
                                      <p:cBhvr rctx="PPT">
                                        <p:cTn id="37" dur="indefinite"/>
                                        <p:tgtEl>
                                          <p:spTgt spid="6"/>
                                        </p:tgtEl>
                                        <p:attrNameLst>
                                          <p:attrName>style.opacity</p:attrName>
                                        </p:attrNameLst>
                                      </p:cBhvr>
                                      <p:to>
                                        <p:strVal val="0.5"/>
                                      </p:to>
                                    </p:set>
                                    <p:animEffect filter="image" prLst="opacity: 0.5">
                                      <p:cBhvr rctx="IE">
                                        <p:cTn id="38"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5" grpId="1"/>
      <p:bldP spid="6" grpId="0"/>
      <p:bldP spid="6" grpId="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079584271"/>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The number seven</a:t>
            </a:r>
            <a:endParaRPr lang="en-US" sz="32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t>55x </a:t>
            </a:r>
            <a:r>
              <a:rPr lang="en-US" sz="3200" dirty="0"/>
              <a:t>in 31 verses</a:t>
            </a:r>
            <a:endParaRPr lang="en-US" sz="3200" dirty="0">
              <a:solidFill>
                <a:schemeClr val="bg1"/>
              </a:solidFill>
              <a:latin typeface="Eras Demi ITC" pitchFamily="34" charset="0"/>
            </a:endParaRPr>
          </a:p>
        </p:txBody>
      </p:sp>
      <p:sp>
        <p:nvSpPr>
          <p:cNvPr id="5" name="TextBox 4"/>
          <p:cNvSpPr txBox="1"/>
          <p:nvPr/>
        </p:nvSpPr>
        <p:spPr>
          <a:xfrm>
            <a:off x="685800" y="2527870"/>
            <a:ext cx="8001000" cy="3539430"/>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 </a:t>
            </a:r>
            <a:r>
              <a:rPr lang="en-US" sz="3200" dirty="0">
                <a:solidFill>
                  <a:srgbClr val="FFC000"/>
                </a:solidFill>
              </a:rPr>
              <a:t>Wilson's Dictionary of Bible Types ~ </a:t>
            </a:r>
            <a:r>
              <a:rPr lang="en-US" sz="3200" dirty="0"/>
              <a:t>"The number seven occurs very frequently throughout the book of Revelation, and in each case it indicates the perfect character of God, His perfect integrity, equity and justice in all His dealings with men</a:t>
            </a:r>
            <a:r>
              <a:rPr lang="en-US" sz="3200" dirty="0" smtClean="0"/>
              <a:t>."</a:t>
            </a:r>
            <a:endParaRPr lang="en-US" sz="3200" dirty="0">
              <a:solidFill>
                <a:schemeClr val="bg1"/>
              </a:solidFill>
              <a:latin typeface="Eras Demi ITC" pitchFamily="34" charset="0"/>
            </a:endParaRP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685800" y="1986150"/>
            <a:ext cx="8001000" cy="584775"/>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latin typeface="Eras Demi ITC" pitchFamily="34" charset="0"/>
              </a:rPr>
              <a:t>7 Blessings (</a:t>
            </a:r>
            <a:r>
              <a:rPr lang="en-US" sz="3200" dirty="0" smtClean="0">
                <a:solidFill>
                  <a:srgbClr val="FFC000"/>
                </a:solidFill>
                <a:latin typeface="Eras Demi ITC" pitchFamily="34" charset="0"/>
              </a:rPr>
              <a:t>“blessed are [is],”</a:t>
            </a:r>
            <a:r>
              <a:rPr lang="en-US" sz="3200" dirty="0" smtClean="0">
                <a:solidFill>
                  <a:schemeClr val="bg1"/>
                </a:solidFill>
                <a:latin typeface="Eras Demi ITC" pitchFamily="34" charset="0"/>
              </a:rPr>
              <a:t>)</a:t>
            </a:r>
            <a:r>
              <a:rPr lang="en-US" sz="3200" dirty="0" smtClean="0">
                <a:solidFill>
                  <a:srgbClr val="FFC000"/>
                </a:solidFill>
                <a:latin typeface="Eras Demi ITC" pitchFamily="34" charset="0"/>
              </a:rPr>
              <a:t> </a:t>
            </a:r>
            <a:r>
              <a:rPr lang="en-US" sz="3200" dirty="0" smtClean="0">
                <a:solidFill>
                  <a:schemeClr val="bg1"/>
                </a:solidFill>
                <a:latin typeface="Eras Demi ITC" pitchFamily="34" charset="0"/>
              </a:rPr>
              <a:t>etc.</a:t>
            </a:r>
            <a:endParaRPr lang="en-US" sz="3200" dirty="0">
              <a:solidFill>
                <a:schemeClr val="bg1"/>
              </a:solidFill>
              <a:latin typeface="Eras Demi ITC" pitchFamily="34" charset="0"/>
            </a:endParaRPr>
          </a:p>
        </p:txBody>
      </p:sp>
    </p:spTree>
    <p:extLst>
      <p:ext uri="{BB962C8B-B14F-4D97-AF65-F5344CB8AC3E}">
        <p14:creationId xmlns="" xmlns:p14="http://schemas.microsoft.com/office/powerpoint/2010/main" val="261815130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par>
                          <p:cTn id="18" fill="hold">
                            <p:stCondLst>
                              <p:cond delay="500"/>
                            </p:stCondLst>
                            <p:childTnLst>
                              <p:par>
                                <p:cTn id="19" presetID="9" presetClass="emph" presetSubtype="0" grpId="1" nodeType="afterEffect">
                                  <p:stCondLst>
                                    <p:cond delay="0"/>
                                  </p:stCondLst>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par>
                          <p:cTn id="27" fill="hold">
                            <p:stCondLst>
                              <p:cond delay="500"/>
                            </p:stCondLst>
                            <p:childTnLst>
                              <p:par>
                                <p:cTn id="28" presetID="9" presetClass="emph" presetSubtype="0" grpId="1" nodeType="afterEffect">
                                  <p:stCondLst>
                                    <p:cond delay="0"/>
                                  </p:stCondLst>
                                  <p:childTnLst>
                                    <p:set>
                                      <p:cBhvr rctx="PPT">
                                        <p:cTn id="29" dur="indefinite"/>
                                        <p:tgtEl>
                                          <p:spTgt spid="8"/>
                                        </p:tgtEl>
                                        <p:attrNameLst>
                                          <p:attrName>style.opacity</p:attrName>
                                        </p:attrNameLst>
                                      </p:cBhvr>
                                      <p:to>
                                        <p:strVal val="0.5"/>
                                      </p:to>
                                    </p:set>
                                    <p:animEffect filter="image" prLst="opacity: 0.5">
                                      <p:cBhvr rctx="IE">
                                        <p:cTn id="30" dur="indefinite"/>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4" grpId="1"/>
      <p:bldP spid="5" grpId="0"/>
      <p:bldP spid="8" grpId="0"/>
      <p:bldP spid="8" grpId="1"/>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6268358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2062103"/>
          </a:xfrm>
          <a:prstGeom prst="rect">
            <a:avLst/>
          </a:prstGeom>
          <a:noFill/>
        </p:spPr>
        <p:txBody>
          <a:bodyPr wrap="square" rtlCol="0">
            <a:spAutoFit/>
          </a:bodyPr>
          <a:lstStyle/>
          <a:p>
            <a:r>
              <a:rPr lang="en-US" sz="3200" dirty="0"/>
              <a:t>1:3 ~ </a:t>
            </a:r>
            <a:r>
              <a:rPr lang="en-US" sz="3200" dirty="0">
                <a:solidFill>
                  <a:srgbClr val="FFC000"/>
                </a:solidFill>
              </a:rPr>
              <a:t>Blessed </a:t>
            </a:r>
            <a:r>
              <a:rPr lang="en-US" sz="3200" i="1" dirty="0">
                <a:solidFill>
                  <a:srgbClr val="FFC000"/>
                </a:solidFill>
              </a:rPr>
              <a:t>is</a:t>
            </a:r>
            <a:r>
              <a:rPr lang="en-US" sz="3200" dirty="0">
                <a:solidFill>
                  <a:srgbClr val="FFC000"/>
                </a:solidFill>
              </a:rPr>
              <a:t> he who reads and those who hear the words of this prophecy, and keep those things which are written in it; for the time </a:t>
            </a:r>
            <a:r>
              <a:rPr lang="en-US" sz="3200" i="1" dirty="0">
                <a:solidFill>
                  <a:srgbClr val="FFC000"/>
                </a:solidFill>
              </a:rPr>
              <a:t>is</a:t>
            </a:r>
            <a:r>
              <a:rPr lang="en-US" sz="3200" dirty="0">
                <a:solidFill>
                  <a:srgbClr val="FFC000"/>
                </a:solidFill>
              </a:rPr>
              <a:t> near.</a:t>
            </a:r>
            <a:r>
              <a:rPr lang="en-US" sz="3200" b="1" i="1" dirty="0">
                <a:solidFill>
                  <a:srgbClr val="FFC000"/>
                </a:solidFill>
              </a:rPr>
              <a:t> </a:t>
            </a:r>
            <a:endParaRPr lang="en-US" sz="3200" dirty="0">
              <a:solidFill>
                <a:srgbClr val="FFC000"/>
              </a:solidFill>
              <a:latin typeface="Eras Demi ITC" pitchFamily="34" charset="0"/>
            </a:endParaRP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979950346"/>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t>22:18-19 ~ </a:t>
            </a:r>
            <a:r>
              <a:rPr lang="en-US" sz="3200" baseline="30000" dirty="0"/>
              <a:t>18</a:t>
            </a:r>
            <a:r>
              <a:rPr lang="en-US" sz="3200" dirty="0"/>
              <a:t> </a:t>
            </a:r>
            <a:r>
              <a:rPr lang="en-US" sz="3200" dirty="0">
                <a:solidFill>
                  <a:srgbClr val="FFC000"/>
                </a:solidFill>
              </a:rPr>
              <a:t>For I testify to everyone who hears the words of the prophecy of this book: If anyone adds to these things, God will add to him the plagues that are written in this book; </a:t>
            </a:r>
            <a:r>
              <a:rPr lang="en-US" sz="3200" baseline="30000" dirty="0"/>
              <a:t>19</a:t>
            </a:r>
            <a:r>
              <a:rPr lang="en-US" sz="3200" dirty="0"/>
              <a:t> </a:t>
            </a:r>
            <a:r>
              <a:rPr lang="en-US" sz="3200" dirty="0">
                <a:solidFill>
                  <a:srgbClr val="FFC000"/>
                </a:solidFill>
              </a:rPr>
              <a:t>and if anyone takes away from the words of the book of this prophecy, God shall take away his part from the Book of Life, from the holy city, and </a:t>
            </a:r>
            <a:r>
              <a:rPr lang="en-US" sz="3200" i="1" dirty="0">
                <a:solidFill>
                  <a:srgbClr val="FFC000"/>
                </a:solidFill>
              </a:rPr>
              <a:t>from</a:t>
            </a:r>
            <a:r>
              <a:rPr lang="en-US" sz="3200" dirty="0">
                <a:solidFill>
                  <a:srgbClr val="FFC000"/>
                </a:solidFill>
              </a:rPr>
              <a:t> the things which are written in this book.</a:t>
            </a: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409043442"/>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72529784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2908620704"/>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3539430"/>
          </a:xfrm>
          <a:prstGeom prst="rect">
            <a:avLst/>
          </a:prstGeom>
          <a:noFill/>
        </p:spPr>
        <p:txBody>
          <a:bodyPr wrap="square" rtlCol="0">
            <a:spAutoFit/>
          </a:bodyPr>
          <a:lstStyle/>
          <a:p>
            <a:r>
              <a:rPr lang="en-US" sz="3200" dirty="0"/>
              <a:t>1 John 3:2-3 ~  </a:t>
            </a:r>
            <a:r>
              <a:rPr lang="en-US" sz="3200" baseline="30000" dirty="0"/>
              <a:t>2</a:t>
            </a:r>
            <a:r>
              <a:rPr lang="en-US" sz="3200" dirty="0"/>
              <a:t> </a:t>
            </a:r>
            <a:r>
              <a:rPr lang="en-US" sz="3200" dirty="0">
                <a:solidFill>
                  <a:srgbClr val="FFC000"/>
                </a:solidFill>
              </a:rPr>
              <a:t>Beloved, now we are children of God; and it has not yet been revealed what we shall be, but we know that when He is revealed, we shall be like Him, for we shall see Him as He is. </a:t>
            </a:r>
            <a:r>
              <a:rPr lang="en-US" sz="3200" baseline="30000" dirty="0"/>
              <a:t>3</a:t>
            </a:r>
            <a:r>
              <a:rPr lang="en-US" sz="3200" dirty="0"/>
              <a:t> </a:t>
            </a:r>
            <a:r>
              <a:rPr lang="en-US" sz="3200" dirty="0">
                <a:solidFill>
                  <a:srgbClr val="FFC000"/>
                </a:solidFill>
              </a:rPr>
              <a:t>And everyone who has this hope in Him purifies himself, just as He is pure.</a:t>
            </a:r>
          </a:p>
        </p:txBody>
      </p:sp>
      <p:sp>
        <p:nvSpPr>
          <p:cNvPr id="9" name="TextBox 8"/>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434993619"/>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987045313"/>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Eschatology ~ </a:t>
            </a:r>
            <a:r>
              <a:rPr lang="en-US" sz="3200" b="1" i="1" dirty="0" err="1">
                <a:solidFill>
                  <a:srgbClr val="FFC000"/>
                </a:solidFill>
                <a:latin typeface="Times New Roman" pitchFamily="18" charset="0"/>
                <a:cs typeface="Times New Roman" pitchFamily="18" charset="0"/>
              </a:rPr>
              <a:t>eschatos</a:t>
            </a:r>
            <a:r>
              <a:rPr lang="en-US" sz="3200" i="1" dirty="0"/>
              <a:t>, last things; </a:t>
            </a:r>
            <a:r>
              <a:rPr lang="en-US" sz="3200" b="1" i="1" dirty="0">
                <a:solidFill>
                  <a:srgbClr val="FFC000"/>
                </a:solidFill>
                <a:latin typeface="Times New Roman" pitchFamily="18" charset="0"/>
                <a:cs typeface="Times New Roman" pitchFamily="18" charset="0"/>
              </a:rPr>
              <a:t>logos</a:t>
            </a:r>
            <a:r>
              <a:rPr lang="en-US" sz="3200" i="1" dirty="0"/>
              <a:t>, to study</a:t>
            </a:r>
            <a:endParaRPr lang="en-US" sz="3200" dirty="0">
              <a:solidFill>
                <a:srgbClr val="FFC000"/>
              </a:solidFill>
              <a:latin typeface="Eras Demi ITC" pitchFamily="34" charset="0"/>
            </a:endParaRPr>
          </a:p>
        </p:txBody>
      </p:sp>
      <p:sp>
        <p:nvSpPr>
          <p:cNvPr id="8" name="TextBox 7"/>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46277624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2106204757"/>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23 of the 27 New Testament books speak of Jesus' 2</a:t>
            </a:r>
            <a:r>
              <a:rPr lang="en-US" sz="3200" baseline="30000" dirty="0"/>
              <a:t>nd</a:t>
            </a:r>
            <a:r>
              <a:rPr lang="en-US" sz="3200" dirty="0"/>
              <a:t> Coming</a:t>
            </a:r>
            <a:endParaRPr lang="en-US" sz="3200" dirty="0">
              <a:solidFill>
                <a:srgbClr val="FFC000"/>
              </a:solidFill>
              <a:latin typeface="Eras Demi ITC" pitchFamily="34" charset="0"/>
            </a:endParaRPr>
          </a:p>
        </p:txBody>
      </p:sp>
      <p:sp>
        <p:nvSpPr>
          <p:cNvPr id="4" name="TextBox 3"/>
          <p:cNvSpPr txBox="1"/>
          <p:nvPr/>
        </p:nvSpPr>
        <p:spPr>
          <a:xfrm>
            <a:off x="685800" y="1947390"/>
            <a:ext cx="8001000" cy="1077218"/>
          </a:xfrm>
          <a:prstGeom prst="rect">
            <a:avLst/>
          </a:prstGeom>
          <a:noFill/>
        </p:spPr>
        <p:txBody>
          <a:bodyPr wrap="square" rtlCol="0">
            <a:spAutoFit/>
          </a:bodyPr>
          <a:lstStyle/>
          <a:p>
            <a:pPr marL="347663" indent="-347663">
              <a:buFont typeface="Arial" pitchFamily="34" charset="0"/>
              <a:buChar char="•"/>
            </a:pPr>
            <a:r>
              <a:rPr lang="en-US" sz="3200" dirty="0" smtClean="0">
                <a:solidFill>
                  <a:schemeClr val="bg1"/>
                </a:solidFill>
              </a:rPr>
              <a:t>In the Old Testament, 8x more references to 2</a:t>
            </a:r>
            <a:r>
              <a:rPr lang="en-US" sz="3200" baseline="30000" dirty="0" smtClean="0">
                <a:solidFill>
                  <a:schemeClr val="bg1"/>
                </a:solidFill>
              </a:rPr>
              <a:t>nd</a:t>
            </a:r>
            <a:r>
              <a:rPr lang="en-US" sz="3200" dirty="0" smtClean="0">
                <a:solidFill>
                  <a:schemeClr val="bg1"/>
                </a:solidFill>
              </a:rPr>
              <a:t> Coming that 1</a:t>
            </a:r>
            <a:r>
              <a:rPr lang="en-US" sz="3200" baseline="30000" dirty="0" smtClean="0">
                <a:solidFill>
                  <a:schemeClr val="bg1"/>
                </a:solidFill>
              </a:rPr>
              <a:t>st</a:t>
            </a:r>
            <a:r>
              <a:rPr lang="en-US" sz="3200" dirty="0" smtClean="0">
                <a:solidFill>
                  <a:schemeClr val="bg1"/>
                </a:solidFill>
              </a:rPr>
              <a:t> </a:t>
            </a:r>
            <a:endParaRPr lang="en-US" sz="3200" dirty="0">
              <a:solidFill>
                <a:srgbClr val="FFC000"/>
              </a:solidFill>
            </a:endParaRPr>
          </a:p>
        </p:txBody>
      </p:sp>
      <p:sp>
        <p:nvSpPr>
          <p:cNvPr id="5" name="TextBox 4"/>
          <p:cNvSpPr txBox="1"/>
          <p:nvPr/>
        </p:nvSpPr>
        <p:spPr>
          <a:xfrm>
            <a:off x="457200" y="2982111"/>
            <a:ext cx="8229600" cy="584775"/>
          </a:xfrm>
          <a:prstGeom prst="rect">
            <a:avLst/>
          </a:prstGeom>
          <a:noFill/>
        </p:spPr>
        <p:txBody>
          <a:bodyPr wrap="square" rtlCol="0">
            <a:spAutoFit/>
          </a:bodyPr>
          <a:lstStyle/>
          <a:p>
            <a:r>
              <a:rPr lang="en-US" sz="3200" dirty="0" smtClean="0">
                <a:solidFill>
                  <a:schemeClr val="bg1"/>
                </a:solidFill>
                <a:latin typeface="Eras Demi ITC" pitchFamily="34" charset="0"/>
              </a:rPr>
              <a:t>Authored by the Apostle John</a:t>
            </a:r>
            <a:endParaRPr lang="en-US" sz="3200" dirty="0">
              <a:solidFill>
                <a:schemeClr val="bg1"/>
              </a:solidFill>
              <a:latin typeface="Eras Demi ITC" pitchFamily="34" charset="0"/>
            </a:endParaRPr>
          </a:p>
        </p:txBody>
      </p:sp>
      <p:sp>
        <p:nvSpPr>
          <p:cNvPr id="6" name="TextBox 5"/>
          <p:cNvSpPr txBox="1"/>
          <p:nvPr/>
        </p:nvSpPr>
        <p:spPr>
          <a:xfrm>
            <a:off x="685800" y="3537858"/>
            <a:ext cx="8030029" cy="1077218"/>
          </a:xfrm>
          <a:prstGeom prst="rect">
            <a:avLst/>
          </a:prstGeom>
          <a:noFill/>
        </p:spPr>
        <p:txBody>
          <a:bodyPr wrap="square" rtlCol="0">
            <a:spAutoFit/>
          </a:bodyPr>
          <a:lstStyle/>
          <a:p>
            <a:pPr marL="347663" indent="-347663">
              <a:buFont typeface="Arial" pitchFamily="34" charset="0"/>
              <a:buChar char="•"/>
            </a:pPr>
            <a:r>
              <a:rPr lang="en-US" sz="3200" dirty="0"/>
              <a:t>Exiled to Patmos between AD 86 – 96 under Emperor Domitian (AD 51-96)</a:t>
            </a:r>
            <a:endParaRPr lang="en-US" sz="3200" dirty="0">
              <a:solidFill>
                <a:srgbClr val="FFC000"/>
              </a:solidFill>
              <a:latin typeface="Eras Demi ITC" pitchFamily="34" charset="0"/>
            </a:endParaRPr>
          </a:p>
        </p:txBody>
      </p:sp>
      <p:sp>
        <p:nvSpPr>
          <p:cNvPr id="7" name="TextBox 6"/>
          <p:cNvSpPr txBox="1"/>
          <p:nvPr/>
        </p:nvSpPr>
        <p:spPr>
          <a:xfrm>
            <a:off x="685800" y="4575630"/>
            <a:ext cx="8001000" cy="1077218"/>
          </a:xfrm>
          <a:prstGeom prst="rect">
            <a:avLst/>
          </a:prstGeom>
          <a:noFill/>
        </p:spPr>
        <p:txBody>
          <a:bodyPr wrap="square" rtlCol="0">
            <a:spAutoFit/>
          </a:bodyPr>
          <a:lstStyle/>
          <a:p>
            <a:pPr marL="347663" indent="-347663">
              <a:buFont typeface="Arial" pitchFamily="34" charset="0"/>
              <a:buChar char="•"/>
            </a:pPr>
            <a:r>
              <a:rPr lang="en-US" sz="3200" dirty="0"/>
              <a:t>Tertullian (c. AD 160 – c. 225) quotes from 17 of the 22 chapters</a:t>
            </a:r>
          </a:p>
        </p:txBody>
      </p:sp>
      <p:sp>
        <p:nvSpPr>
          <p:cNvPr id="8" name="TextBox 7"/>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1128598082"/>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500"/>
                            </p:stCondLst>
                            <p:childTnLst>
                              <p:par>
                                <p:cTn id="19" presetID="9" presetClass="emph" presetSubtype="0" grpId="0" nodeType="afterEffect">
                                  <p:stCondLst>
                                    <p:cond delay="0"/>
                                  </p:stCondLst>
                                  <p:childTnLst>
                                    <p:set>
                                      <p:cBhvr rctx="PPT">
                                        <p:cTn id="20" dur="indefinite"/>
                                        <p:tgtEl>
                                          <p:spTgt spid="3"/>
                                        </p:tgtEl>
                                        <p:attrNameLst>
                                          <p:attrName>style.opacity</p:attrName>
                                        </p:attrNameLst>
                                      </p:cBhvr>
                                      <p:to>
                                        <p:strVal val="0.5"/>
                                      </p:to>
                                    </p:set>
                                    <p:animEffect filter="image" prLst="opacity: 0.5">
                                      <p:cBhvr rctx="IE">
                                        <p:cTn id="21" dur="indefinite"/>
                                        <p:tgtEl>
                                          <p:spTgt spid="3"/>
                                        </p:tgtEl>
                                      </p:cBhvr>
                                    </p:animEffect>
                                  </p:childTnLst>
                                </p:cTn>
                              </p:par>
                              <p:par>
                                <p:cTn id="22" presetID="9" presetClass="emph" presetSubtype="0" grpId="1" nodeType="withEffect">
                                  <p:stCondLst>
                                    <p:cond delay="0"/>
                                  </p:stCondLst>
                                  <p:childTnLst>
                                    <p:set>
                                      <p:cBhvr rctx="PPT">
                                        <p:cTn id="23" dur="indefinite"/>
                                        <p:tgtEl>
                                          <p:spTgt spid="4"/>
                                        </p:tgtEl>
                                        <p:attrNameLst>
                                          <p:attrName>style.opacity</p:attrName>
                                        </p:attrNameLst>
                                      </p:cBhvr>
                                      <p:to>
                                        <p:strVal val="0.5"/>
                                      </p:to>
                                    </p:set>
                                    <p:animEffect filter="image" prLst="opacity: 0.5">
                                      <p:cBhvr rctx="IE">
                                        <p:cTn id="24" dur="indefinite"/>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par>
                                <p:cTn id="35" presetID="9" presetClass="emph" presetSubtype="0" grpId="1" nodeType="withEffect">
                                  <p:stCondLst>
                                    <p:cond delay="0"/>
                                  </p:stCondLst>
                                  <p:childTnLst>
                                    <p:set>
                                      <p:cBhvr rctx="PPT">
                                        <p:cTn id="36" dur="indefinite"/>
                                        <p:tgtEl>
                                          <p:spTgt spid="6"/>
                                        </p:tgtEl>
                                        <p:attrNameLst>
                                          <p:attrName>style.opacity</p:attrName>
                                        </p:attrNameLst>
                                      </p:cBhvr>
                                      <p:to>
                                        <p:strVal val="0.5"/>
                                      </p:to>
                                    </p:set>
                                    <p:animEffect filter="image" prLst="opacity: 0.5">
                                      <p:cBhvr rctx="IE">
                                        <p:cTn id="37" dur="indefinite"/>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P spid="5" grpId="0"/>
      <p:bldP spid="6" grpId="0"/>
      <p:bldP spid="6" grpId="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2554480570"/>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grpSp>
        <p:nvGrpSpPr>
          <p:cNvPr id="9" name="Group 8"/>
          <p:cNvGrpSpPr/>
          <p:nvPr/>
        </p:nvGrpSpPr>
        <p:grpSpPr>
          <a:xfrm>
            <a:off x="520521" y="2743200"/>
            <a:ext cx="8166279" cy="1136469"/>
            <a:chOff x="520521" y="2743200"/>
            <a:chExt cx="8166279" cy="1136469"/>
          </a:xfrm>
        </p:grpSpPr>
        <p:sp>
          <p:nvSpPr>
            <p:cNvPr id="10" name="Striped Right Arrow 9"/>
            <p:cNvSpPr/>
            <p:nvPr/>
          </p:nvSpPr>
          <p:spPr>
            <a:xfrm flipH="1">
              <a:off x="5486400" y="2743200"/>
              <a:ext cx="3200400" cy="1136469"/>
            </a:xfrm>
            <a:prstGeom prst="stripedRightArrow">
              <a:avLst>
                <a:gd name="adj1" fmla="val 99859"/>
                <a:gd name="adj2" fmla="val 0"/>
              </a:avLst>
            </a:prstGeom>
            <a:solidFill>
              <a:srgbClr val="FFC00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triped Right Arrow 10"/>
            <p:cNvSpPr/>
            <p:nvPr/>
          </p:nvSpPr>
          <p:spPr>
            <a:xfrm>
              <a:off x="520521" y="2743200"/>
              <a:ext cx="3200400" cy="1136469"/>
            </a:xfrm>
            <a:prstGeom prst="stripedRightArrow">
              <a:avLst>
                <a:gd name="adj1" fmla="val 99859"/>
                <a:gd name="adj2" fmla="val 0"/>
              </a:avLst>
            </a:prstGeom>
            <a:solidFill>
              <a:srgbClr val="FFC00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766646" y="2743200"/>
              <a:ext cx="3710355" cy="1136469"/>
            </a:xfrm>
            <a:prstGeom prst="rect">
              <a:avLst/>
            </a:prstGeom>
            <a:solidFill>
              <a:srgbClr val="FFC000"/>
            </a:solid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grpSp>
      <p:sp>
        <p:nvSpPr>
          <p:cNvPr id="13" name="Rectangle 12"/>
          <p:cNvSpPr/>
          <p:nvPr/>
        </p:nvSpPr>
        <p:spPr>
          <a:xfrm>
            <a:off x="2963317" y="2934237"/>
            <a:ext cx="1440962" cy="759408"/>
          </a:xfrm>
          <a:prstGeom prst="rect">
            <a:avLst/>
          </a:prstGeom>
          <a:solidFill>
            <a:srgbClr val="FFFFFF">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0000"/>
                </a:solidFill>
                <a:latin typeface="Arial" pitchFamily="34" charset="0"/>
                <a:cs typeface="Arial" pitchFamily="34" charset="0"/>
              </a:rPr>
              <a:t>Rise of Antichrist</a:t>
            </a:r>
            <a:endParaRPr lang="en-US" sz="2000" b="1" dirty="0">
              <a:solidFill>
                <a:srgbClr val="000000"/>
              </a:solidFill>
              <a:latin typeface="Arial" pitchFamily="34" charset="0"/>
              <a:cs typeface="Arial" pitchFamily="34" charset="0"/>
            </a:endParaRPr>
          </a:p>
        </p:txBody>
      </p:sp>
      <p:sp>
        <p:nvSpPr>
          <p:cNvPr id="14" name="TextBox 13"/>
          <p:cNvSpPr txBox="1"/>
          <p:nvPr/>
        </p:nvSpPr>
        <p:spPr>
          <a:xfrm>
            <a:off x="520521" y="1066800"/>
            <a:ext cx="1460679" cy="400110"/>
          </a:xfrm>
          <a:prstGeom prst="rect">
            <a:avLst/>
          </a:prstGeom>
          <a:solidFill>
            <a:schemeClr val="tx2"/>
          </a:solidFill>
          <a:ln w="28575">
            <a:solidFill>
              <a:schemeClr val="bg1"/>
            </a:solidFill>
          </a:ln>
        </p:spPr>
        <p:txBody>
          <a:bodyPr wrap="square" rtlCol="0">
            <a:spAutoFit/>
          </a:bodyPr>
          <a:lstStyle/>
          <a:p>
            <a:pPr algn="ctr"/>
            <a:r>
              <a:rPr lang="en-US" sz="2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Rapture</a:t>
            </a:r>
            <a:endParaRPr lang="en-US" sz="2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5" name="Straight Connector 14"/>
          <p:cNvCxnSpPr/>
          <p:nvPr/>
        </p:nvCxnSpPr>
        <p:spPr>
          <a:xfrm>
            <a:off x="4610637" y="2743200"/>
            <a:ext cx="0" cy="1136469"/>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16" name="Right Brace 15"/>
          <p:cNvSpPr/>
          <p:nvPr/>
        </p:nvSpPr>
        <p:spPr>
          <a:xfrm rot="5400000">
            <a:off x="4281026" y="2403021"/>
            <a:ext cx="647700" cy="3690257"/>
          </a:xfrm>
          <a:prstGeom prst="rightBrace">
            <a:avLst/>
          </a:prstGeom>
          <a:ln w="3810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Arrow Connector 16"/>
          <p:cNvCxnSpPr>
            <a:stCxn id="14" idx="2"/>
          </p:cNvCxnSpPr>
          <p:nvPr/>
        </p:nvCxnSpPr>
        <p:spPr>
          <a:xfrm>
            <a:off x="1250861" y="1466910"/>
            <a:ext cx="1515785" cy="1200090"/>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120721" y="1066800"/>
            <a:ext cx="2146479" cy="400110"/>
          </a:xfrm>
          <a:prstGeom prst="rect">
            <a:avLst/>
          </a:prstGeom>
          <a:solidFill>
            <a:schemeClr val="tx2"/>
          </a:solidFill>
          <a:ln w="28575">
            <a:solidFill>
              <a:schemeClr val="bg1"/>
            </a:solidFill>
          </a:ln>
        </p:spPr>
        <p:txBody>
          <a:bodyPr wrap="square" rtlCol="0">
            <a:spAutoFit/>
          </a:bodyPr>
          <a:lstStyle/>
          <a:p>
            <a:pPr algn="ctr"/>
            <a:r>
              <a:rPr lang="en-US" sz="2000" b="1" dirty="0" err="1" smtClean="0">
                <a:solidFill>
                  <a:schemeClr val="bg1"/>
                </a:solidFill>
                <a:effectLst>
                  <a:outerShdw blurRad="38100" dist="38100" dir="2700000" algn="tl">
                    <a:srgbClr val="000000">
                      <a:alpha val="43137"/>
                    </a:srgbClr>
                  </a:outerShdw>
                </a:effectLst>
                <a:latin typeface="Arial" pitchFamily="34" charset="0"/>
                <a:cs typeface="Arial" pitchFamily="34" charset="0"/>
              </a:rPr>
              <a:t>Eze</a:t>
            </a:r>
            <a:r>
              <a:rPr lang="en-US" sz="2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38-39 war?</a:t>
            </a:r>
            <a:endParaRPr lang="en-US" sz="2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19" name="Straight Arrow Connector 18"/>
          <p:cNvCxnSpPr>
            <a:stCxn id="18" idx="2"/>
          </p:cNvCxnSpPr>
          <p:nvPr/>
        </p:nvCxnSpPr>
        <p:spPr>
          <a:xfrm flipH="1">
            <a:off x="2759747" y="1466910"/>
            <a:ext cx="434214" cy="1200090"/>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592287" y="1600200"/>
            <a:ext cx="2046513" cy="707886"/>
          </a:xfrm>
          <a:prstGeom prst="rect">
            <a:avLst/>
          </a:prstGeom>
          <a:solidFill>
            <a:schemeClr val="tx2"/>
          </a:solidFill>
          <a:ln w="28575">
            <a:solidFill>
              <a:schemeClr val="bg1"/>
            </a:solidFill>
          </a:ln>
        </p:spPr>
        <p:txBody>
          <a:bodyPr wrap="square" rtlCol="0">
            <a:spAutoFit/>
          </a:bodyPr>
          <a:lstStyle/>
          <a:p>
            <a:pPr algn="ctr"/>
            <a:r>
              <a:rPr lang="en-US" sz="2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Abomination of Desolation</a:t>
            </a:r>
            <a:endParaRPr lang="en-US" sz="2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21" name="Straight Arrow Connector 20"/>
          <p:cNvCxnSpPr>
            <a:stCxn id="20" idx="2"/>
          </p:cNvCxnSpPr>
          <p:nvPr/>
        </p:nvCxnSpPr>
        <p:spPr>
          <a:xfrm flipH="1">
            <a:off x="4610637" y="2308086"/>
            <a:ext cx="4907" cy="358914"/>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6553201" y="2794716"/>
            <a:ext cx="1828799" cy="1059195"/>
            <a:chOff x="6553201" y="2794716"/>
            <a:chExt cx="1828799" cy="1059195"/>
          </a:xfrm>
        </p:grpSpPr>
        <p:sp>
          <p:nvSpPr>
            <p:cNvPr id="23" name="Right Arrow 22"/>
            <p:cNvSpPr/>
            <p:nvPr/>
          </p:nvSpPr>
          <p:spPr>
            <a:xfrm>
              <a:off x="6553201" y="2794716"/>
              <a:ext cx="1828799" cy="1059195"/>
            </a:xfrm>
            <a:prstGeom prst="rightArrow">
              <a:avLst>
                <a:gd name="adj1" fmla="val 73204"/>
                <a:gd name="adj2" fmla="val 51785"/>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629400" y="3105090"/>
              <a:ext cx="1524000" cy="400110"/>
            </a:xfrm>
            <a:prstGeom prst="rect">
              <a:avLst/>
            </a:prstGeom>
            <a:noFill/>
          </p:spPr>
          <p:txBody>
            <a:bodyPr wrap="square" rtlCol="0">
              <a:spAutoFit/>
            </a:bodyPr>
            <a:lstStyle/>
            <a:p>
              <a:r>
                <a:rPr lang="en-US" sz="2000" b="1" dirty="0" smtClean="0">
                  <a:solidFill>
                    <a:srgbClr val="000000"/>
                  </a:solidFill>
                  <a:latin typeface="Arial" pitchFamily="34" charset="0"/>
                  <a:cs typeface="Arial" pitchFamily="34" charset="0"/>
                </a:rPr>
                <a:t>Millennium</a:t>
              </a:r>
              <a:endParaRPr lang="en-US" sz="2000" b="1" dirty="0">
                <a:solidFill>
                  <a:srgbClr val="000000"/>
                </a:solidFill>
                <a:latin typeface="Arial" pitchFamily="34" charset="0"/>
                <a:cs typeface="Arial" pitchFamily="34" charset="0"/>
              </a:endParaRPr>
            </a:p>
          </p:txBody>
        </p:sp>
      </p:grpSp>
      <p:sp>
        <p:nvSpPr>
          <p:cNvPr id="25" name="TextBox 24"/>
          <p:cNvSpPr txBox="1"/>
          <p:nvPr/>
        </p:nvSpPr>
        <p:spPr>
          <a:xfrm>
            <a:off x="5764524" y="1600200"/>
            <a:ext cx="1398276" cy="707886"/>
          </a:xfrm>
          <a:prstGeom prst="rect">
            <a:avLst/>
          </a:prstGeom>
          <a:solidFill>
            <a:schemeClr val="tx2"/>
          </a:solidFill>
          <a:ln w="28575">
            <a:solidFill>
              <a:schemeClr val="bg1"/>
            </a:solidFill>
          </a:ln>
        </p:spPr>
        <p:txBody>
          <a:bodyPr wrap="square" rtlCol="0">
            <a:spAutoFit/>
          </a:bodyPr>
          <a:lstStyle/>
          <a:p>
            <a:pPr algn="ctr"/>
            <a:r>
              <a:rPr lang="en-US" sz="2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Return of Christ</a:t>
            </a:r>
            <a:endParaRPr lang="en-US" sz="2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cxnSp>
        <p:nvCxnSpPr>
          <p:cNvPr id="26" name="Straight Arrow Connector 25"/>
          <p:cNvCxnSpPr/>
          <p:nvPr/>
        </p:nvCxnSpPr>
        <p:spPr>
          <a:xfrm rot="60000">
            <a:off x="6463662" y="2308086"/>
            <a:ext cx="13339" cy="365562"/>
          </a:xfrm>
          <a:prstGeom prst="straightConnector1">
            <a:avLst/>
          </a:prstGeom>
          <a:ln w="28575">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811363" y="4648140"/>
            <a:ext cx="1598837" cy="707886"/>
          </a:xfrm>
          <a:prstGeom prst="rect">
            <a:avLst/>
          </a:prstGeom>
          <a:solidFill>
            <a:schemeClr val="tx2"/>
          </a:solidFill>
          <a:ln w="28575">
            <a:solidFill>
              <a:schemeClr val="bg1"/>
            </a:solidFill>
          </a:ln>
        </p:spPr>
        <p:txBody>
          <a:bodyPr wrap="square" rtlCol="0">
            <a:spAutoFit/>
          </a:bodyPr>
          <a:lstStyle/>
          <a:p>
            <a:pPr algn="ctr"/>
            <a:r>
              <a:rPr lang="en-US" sz="2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7 year Tribulation</a:t>
            </a:r>
            <a:endParaRPr lang="en-US" sz="2000"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28" name="Rectangle 27"/>
          <p:cNvSpPr/>
          <p:nvPr/>
        </p:nvSpPr>
        <p:spPr>
          <a:xfrm>
            <a:off x="4825446" y="2943225"/>
            <a:ext cx="1432479" cy="759408"/>
          </a:xfrm>
          <a:prstGeom prst="rect">
            <a:avLst/>
          </a:prstGeom>
          <a:solidFill>
            <a:srgbClr val="FFFFFF">
              <a:alpha val="8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00" b="1" dirty="0" smtClean="0">
                <a:solidFill>
                  <a:srgbClr val="000000"/>
                </a:solidFill>
                <a:latin typeface="Arial" pitchFamily="34" charset="0"/>
                <a:cs typeface="Arial" pitchFamily="34" charset="0"/>
              </a:rPr>
              <a:t>Time of Jacob’s Troubles</a:t>
            </a:r>
            <a:endParaRPr lang="en-US" sz="1700" b="1" dirty="0">
              <a:solidFill>
                <a:srgbClr val="000000"/>
              </a:solidFill>
              <a:latin typeface="Arial" pitchFamily="34" charset="0"/>
              <a:cs typeface="Arial" pitchFamily="34" charset="0"/>
            </a:endParaRPr>
          </a:p>
        </p:txBody>
      </p:sp>
      <p:grpSp>
        <p:nvGrpSpPr>
          <p:cNvPr id="29" name="Group 28"/>
          <p:cNvGrpSpPr/>
          <p:nvPr/>
        </p:nvGrpSpPr>
        <p:grpSpPr>
          <a:xfrm>
            <a:off x="838200" y="2800350"/>
            <a:ext cx="1828799" cy="1059195"/>
            <a:chOff x="838200" y="2800350"/>
            <a:chExt cx="1828799" cy="1059195"/>
          </a:xfrm>
        </p:grpSpPr>
        <p:sp>
          <p:nvSpPr>
            <p:cNvPr id="30" name="Right Arrow 29"/>
            <p:cNvSpPr/>
            <p:nvPr/>
          </p:nvSpPr>
          <p:spPr>
            <a:xfrm flipH="1">
              <a:off x="838200" y="2800350"/>
              <a:ext cx="1828799" cy="1059195"/>
            </a:xfrm>
            <a:prstGeom prst="rightArrow">
              <a:avLst>
                <a:gd name="adj1" fmla="val 73204"/>
                <a:gd name="adj2" fmla="val 51785"/>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990600" y="3110724"/>
              <a:ext cx="1652635" cy="400110"/>
            </a:xfrm>
            <a:prstGeom prst="rect">
              <a:avLst/>
            </a:prstGeom>
            <a:noFill/>
          </p:spPr>
          <p:txBody>
            <a:bodyPr wrap="square" rtlCol="0">
              <a:spAutoFit/>
            </a:bodyPr>
            <a:lstStyle/>
            <a:p>
              <a:r>
                <a:rPr lang="en-US" sz="2000" b="1" dirty="0" smtClean="0">
                  <a:solidFill>
                    <a:srgbClr val="000000"/>
                  </a:solidFill>
                  <a:latin typeface="Arial" pitchFamily="34" charset="0"/>
                  <a:cs typeface="Arial" pitchFamily="34" charset="0"/>
                </a:rPr>
                <a:t>Church Age</a:t>
              </a:r>
              <a:endParaRPr lang="en-US" sz="2000" b="1" dirty="0">
                <a:solidFill>
                  <a:srgbClr val="000000"/>
                </a:solidFill>
                <a:latin typeface="Arial" pitchFamily="34" charset="0"/>
                <a:cs typeface="Arial" pitchFamily="34" charset="0"/>
              </a:endParaRPr>
            </a:p>
          </p:txBody>
        </p:sp>
      </p:grpSp>
    </p:spTree>
    <p:extLst>
      <p:ext uri="{BB962C8B-B14F-4D97-AF65-F5344CB8AC3E}">
        <p14:creationId xmlns="" xmlns:p14="http://schemas.microsoft.com/office/powerpoint/2010/main" val="2086509510"/>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right)">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par>
                          <p:cTn id="17" fill="hold">
                            <p:stCondLst>
                              <p:cond delay="500"/>
                            </p:stCondLst>
                            <p:childTnLst>
                              <p:par>
                                <p:cTn id="18" presetID="22" presetClass="entr" presetSubtype="1" fill="hold"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up)">
                                      <p:cBhvr>
                                        <p:cTn id="20" dur="500"/>
                                        <p:tgtEl>
                                          <p:spTgt spid="17"/>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1" fill="hold"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up)">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500"/>
                                        <p:tgtEl>
                                          <p:spTgt spid="16"/>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up)">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childTnLst>
                          </p:cTn>
                        </p:par>
                        <p:par>
                          <p:cTn id="53" fill="hold">
                            <p:stCondLst>
                              <p:cond delay="500"/>
                            </p:stCondLst>
                            <p:childTnLst>
                              <p:par>
                                <p:cTn id="54" presetID="22" presetClass="entr" presetSubtype="1"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up)">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animEffect transition="in" filter="fade">
                                      <p:cBhvr>
                                        <p:cTn id="61" dur="500"/>
                                        <p:tgtEl>
                                          <p:spTgt spid="28"/>
                                        </p:tgtEl>
                                      </p:cBhvr>
                                    </p:animEffect>
                                  </p:childTnLst>
                                </p:cTn>
                              </p:par>
                            </p:childTnLst>
                          </p:cTn>
                        </p:par>
                        <p:par>
                          <p:cTn id="62" fill="hold">
                            <p:stCondLst>
                              <p:cond delay="500"/>
                            </p:stCondLst>
                            <p:childTnLst>
                              <p:par>
                                <p:cTn id="63" presetID="10"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500"/>
                                        <p:tgtEl>
                                          <p:spTgt spid="25"/>
                                        </p:tgtEl>
                                      </p:cBhvr>
                                    </p:animEffect>
                                  </p:childTnLst>
                                </p:cTn>
                              </p:par>
                            </p:childTnLst>
                          </p:cTn>
                        </p:par>
                        <p:par>
                          <p:cTn id="66" fill="hold">
                            <p:stCondLst>
                              <p:cond delay="1000"/>
                            </p:stCondLst>
                            <p:childTnLst>
                              <p:par>
                                <p:cTn id="67" presetID="22" presetClass="entr" presetSubtype="1" fill="hold" nodeType="after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up)">
                                      <p:cBhvr>
                                        <p:cTn id="69" dur="500"/>
                                        <p:tgtEl>
                                          <p:spTgt spid="2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wipe(left)">
                                      <p:cBhvr>
                                        <p:cTn id="74"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8" grpId="0" animBg="1"/>
      <p:bldP spid="20" grpId="0" animBg="1"/>
      <p:bldP spid="25" grpId="0" animBg="1"/>
      <p:bldP spid="27" grpId="0" animBg="1"/>
      <p:bldP spid="2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294744" y="44587"/>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49804"/>
                    </a:srgbClr>
                  </a:glow>
                </a:effectLst>
                <a:latin typeface="Felix Titling" pitchFamily="82" charset="0"/>
              </a:rPr>
              <a:t>I  N  T  R  O</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 xmlns:p14="http://schemas.microsoft.com/office/powerpoint/2010/main" val="3777359388"/>
      </p:ext>
    </p:extLst>
  </p:cSld>
  <p:clrMapOvr>
    <a:masterClrMapping/>
  </p:clrMapOvr>
  <mc:AlternateContent xmlns:mc="http://schemas.openxmlformats.org/markup-compatibility/2006">
    <mc:Choice xmlns="" xmlns:p14="http://schemas.microsoft.com/office/powerpoint/2010/main"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4376</TotalTime>
  <Words>1155</Words>
  <Application>Microsoft Office PowerPoint</Application>
  <PresentationFormat>On-screen Show (4:3)</PresentationFormat>
  <Paragraphs>119</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153</cp:revision>
  <dcterms:created xsi:type="dcterms:W3CDTF">2012-09-28T01:32:37Z</dcterms:created>
  <dcterms:modified xsi:type="dcterms:W3CDTF">2012-10-02T15:08:48Z</dcterms:modified>
</cp:coreProperties>
</file>