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2" r:id="rId6"/>
    <p:sldId id="263" r:id="rId7"/>
    <p:sldId id="264" r:id="rId8"/>
    <p:sldId id="259" r:id="rId9"/>
    <p:sldId id="260" r:id="rId10"/>
    <p:sldId id="280" r:id="rId11"/>
    <p:sldId id="281" r:id="rId12"/>
    <p:sldId id="267" r:id="rId13"/>
    <p:sldId id="268" r:id="rId14"/>
    <p:sldId id="269" r:id="rId15"/>
    <p:sldId id="270" r:id="rId16"/>
    <p:sldId id="282" r:id="rId17"/>
    <p:sldId id="283" r:id="rId18"/>
    <p:sldId id="271" r:id="rId19"/>
    <p:sldId id="272" r:id="rId20"/>
    <p:sldId id="273" r:id="rId21"/>
    <p:sldId id="275" r:id="rId22"/>
    <p:sldId id="274" r:id="rId23"/>
    <p:sldId id="265" r:id="rId24"/>
    <p:sldId id="266" r:id="rId25"/>
    <p:sldId id="278" r:id="rId26"/>
    <p:sldId id="279" r:id="rId27"/>
    <p:sldId id="284" r:id="rId28"/>
    <p:sldId id="285" r:id="rId29"/>
  </p:sldIdLst>
  <p:sldSz cx="9144000" cy="6858000" type="screen4x3"/>
  <p:notesSz cx="6858000" cy="9144000"/>
  <p:embeddedFontLst>
    <p:embeddedFont>
      <p:font typeface="Lushlife" panose="00000400000000000000" pitchFamily="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103" d="100"/>
          <a:sy n="103" d="100"/>
        </p:scale>
        <p:origin x="-195"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09-11</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“Saints are not so selfish as to look only to self; they desire mercy’s diamond that they may let others see it flash and sparkle, and may admire Him who gives such priceless gems to his beloved.”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10657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4018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Meditation</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Higgaion</a:t>
            </a:r>
            <a:r>
              <a:rPr lang="en-US" sz="3200" dirty="0"/>
              <a:t> (KJV, NASB, NIV)</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
        <p:nvSpPr>
          <p:cNvPr id="6" name="TextBox 5"/>
          <p:cNvSpPr txBox="1"/>
          <p:nvPr/>
        </p:nvSpPr>
        <p:spPr>
          <a:xfrm>
            <a:off x="468730" y="1207465"/>
            <a:ext cx="8229600" cy="3046988"/>
          </a:xfrm>
          <a:prstGeom prst="rect">
            <a:avLst/>
          </a:prstGeom>
          <a:noFill/>
        </p:spPr>
        <p:txBody>
          <a:bodyPr wrap="square" rtlCol="0">
            <a:spAutoFit/>
          </a:bodyPr>
          <a:lstStyle/>
          <a:p>
            <a:r>
              <a:rPr lang="en-US" sz="3200" dirty="0">
                <a:solidFill>
                  <a:schemeClr val="accent4">
                    <a:lumMod val="40000"/>
                    <a:lumOff val="60000"/>
                  </a:schemeClr>
                </a:solidFill>
              </a:rPr>
              <a:t>Adam Clarke ~ </a:t>
            </a:r>
            <a:r>
              <a:rPr lang="en-US" sz="3200" dirty="0"/>
              <a:t>“There is nothing that a wicked man does that is not against his own interest. He is continually doing himself harm, and takes more pains to destroy his soul than the righteous man does to get his saved unto eternal life. This is a weighty truth; and the psalmist adds: </a:t>
            </a:r>
            <a:r>
              <a:rPr lang="en-US" sz="3200" i="1" dirty="0" err="1"/>
              <a:t>Higgaion</a:t>
            </a:r>
            <a:r>
              <a:rPr lang="en-US" sz="3200" i="1" dirty="0"/>
              <a:t>; Selah</a:t>
            </a:r>
            <a:r>
              <a:rPr lang="en-US" sz="3200" dirty="0"/>
              <a:t>. Meditate on this; mark it well.” </a:t>
            </a:r>
          </a:p>
        </p:txBody>
      </p:sp>
    </p:spTree>
    <p:extLst>
      <p:ext uri="{BB962C8B-B14F-4D97-AF65-F5344CB8AC3E}">
        <p14:creationId xmlns:p14="http://schemas.microsoft.com/office/powerpoint/2010/main" val="31226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95448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hell</a:t>
            </a:r>
            <a:r>
              <a:rPr lang="en-US" sz="3200" dirty="0"/>
              <a:t> ~ NIV, NLT – </a:t>
            </a:r>
            <a:r>
              <a:rPr lang="en-US" sz="3200" dirty="0">
                <a:solidFill>
                  <a:schemeClr val="accent4">
                    <a:lumMod val="40000"/>
                    <a:lumOff val="60000"/>
                  </a:schemeClr>
                </a:solidFill>
              </a:rPr>
              <a:t>grave</a:t>
            </a:r>
            <a:r>
              <a:rPr lang="en-US" sz="3200" dirty="0"/>
              <a:t>; NASB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sheol</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7121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416641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Ps. 46:1 ~ </a:t>
            </a:r>
            <a:r>
              <a:rPr lang="en-US" sz="3200" dirty="0">
                <a:solidFill>
                  <a:schemeClr val="accent4">
                    <a:lumMod val="40000"/>
                    <a:lumOff val="60000"/>
                  </a:schemeClr>
                </a:solidFill>
              </a:rPr>
              <a:t>God is our refuge and strength,</a:t>
            </a:r>
          </a:p>
          <a:p>
            <a:r>
              <a:rPr lang="en-US" sz="3200" dirty="0">
                <a:solidFill>
                  <a:schemeClr val="accent4">
                    <a:lumMod val="40000"/>
                    <a:lumOff val="60000"/>
                  </a:schemeClr>
                </a:solidFill>
              </a:rPr>
              <a:t>A very present help in trouble.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2489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86377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Break the arm </a:t>
            </a:r>
            <a:r>
              <a:rPr lang="en-US" sz="3200" dirty="0"/>
              <a:t>~ i.e. stop his power</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32586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67917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Psalms 9 and 10 form one Psalm in LXX and Vulgate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Charles Simeon (1759-1836) – </a:t>
            </a:r>
            <a:r>
              <a:rPr lang="en-US" sz="3200" dirty="0"/>
              <a:t>“The Psalms are a rich repository of experimental knowledge. David, at the different periods of his life, was placed in almost every situation in which a believer, whether rich or poor, can be placed; and in these heavenly compositions he delineates all the workings of the heart. He introduces, too, the sentiments and conduct of the various persons who were accessory either to his troubles or his joys; and thus sets before us a compendium of all that is passing in the hearts of men throughout the world. When he penned this Psalm he was under persecution from Saul, who sought his</a:t>
            </a:r>
            <a:endParaRPr lang="en-US" sz="239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12446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Charles Simeon (1759-1836) – </a:t>
            </a:r>
            <a:r>
              <a:rPr lang="en-US" sz="3200" dirty="0"/>
              <a:t>tile, and hunted him ‘as a partridge upon the mountains.’ His timid friends were alarmed for his safety, and recommended him to flee to some mountain where he had a hiding–place, and thus to conceal himself from the rage of Saul. But David, being strong in faith, spurned the idea of resorting to any such pusillanimous expedients, and determined confidently to repose his trust in God.” </a:t>
            </a:r>
            <a:endParaRPr lang="en-US" sz="239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
        <p:nvSpPr>
          <p:cNvPr id="2" name="TextBox 1"/>
          <p:cNvSpPr txBox="1"/>
          <p:nvPr/>
        </p:nvSpPr>
        <p:spPr>
          <a:xfrm>
            <a:off x="464457" y="4601033"/>
            <a:ext cx="8287657" cy="584775"/>
          </a:xfrm>
          <a:prstGeom prst="rect">
            <a:avLst/>
          </a:prstGeom>
          <a:noFill/>
        </p:spPr>
        <p:txBody>
          <a:bodyPr wrap="square" rtlCol="0">
            <a:spAutoFit/>
          </a:bodyPr>
          <a:lstStyle/>
          <a:p>
            <a:r>
              <a:rPr lang="en-US" sz="3200" dirty="0"/>
              <a:t>Spurgeon called this one “The Song of the Steadfast”</a:t>
            </a:r>
            <a:endParaRPr lang="en-US" sz="4800" dirty="0">
              <a:solidFill>
                <a:schemeClr val="bg1"/>
              </a:solidFill>
              <a:latin typeface="Lushlife" panose="00000400000000000000" pitchFamily="2" charset="0"/>
            </a:endParaRPr>
          </a:p>
        </p:txBody>
      </p:sp>
    </p:spTree>
    <p:extLst>
      <p:ext uri="{BB962C8B-B14F-4D97-AF65-F5344CB8AC3E}">
        <p14:creationId xmlns:p14="http://schemas.microsoft.com/office/powerpoint/2010/main" val="33670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39434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Ps. 127:1 ~ </a:t>
            </a:r>
            <a:r>
              <a:rPr lang="en-US" sz="3200" dirty="0">
                <a:solidFill>
                  <a:schemeClr val="accent4">
                    <a:lumMod val="40000"/>
                    <a:lumOff val="60000"/>
                  </a:schemeClr>
                </a:solidFill>
              </a:rPr>
              <a:t>Unless the Lord builds the house,</a:t>
            </a:r>
          </a:p>
          <a:p>
            <a:r>
              <a:rPr lang="en-US" sz="3200" dirty="0">
                <a:solidFill>
                  <a:schemeClr val="accent4">
                    <a:lumMod val="40000"/>
                    <a:lumOff val="60000"/>
                  </a:schemeClr>
                </a:solidFill>
              </a:rPr>
              <a:t>They labor in vain who build it;</a:t>
            </a:r>
          </a:p>
          <a:p>
            <a:r>
              <a:rPr lang="en-US" sz="3200" dirty="0">
                <a:solidFill>
                  <a:schemeClr val="accent4">
                    <a:lumMod val="40000"/>
                    <a:lumOff val="60000"/>
                  </a:schemeClr>
                </a:solidFill>
              </a:rPr>
              <a:t>Unless the Lord guards the city,</a:t>
            </a:r>
          </a:p>
          <a:p>
            <a:r>
              <a:rPr lang="en-US" sz="3200" dirty="0">
                <a:solidFill>
                  <a:schemeClr val="accent4">
                    <a:lumMod val="40000"/>
                    <a:lumOff val="60000"/>
                  </a:schemeClr>
                </a:solidFill>
              </a:rPr>
              <a:t>The watchman stays awake in vain.</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4158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397375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Ex. 17:14-15 ~ </a:t>
            </a:r>
            <a:r>
              <a:rPr lang="en-US" sz="3200" baseline="30000" dirty="0"/>
              <a:t>14</a:t>
            </a:r>
            <a:r>
              <a:rPr lang="en-US" sz="3200" dirty="0"/>
              <a:t> </a:t>
            </a:r>
            <a:r>
              <a:rPr lang="en-US" sz="3200" dirty="0">
                <a:solidFill>
                  <a:schemeClr val="accent4">
                    <a:lumMod val="40000"/>
                    <a:lumOff val="60000"/>
                  </a:schemeClr>
                </a:solidFill>
              </a:rPr>
              <a:t>Then the Lord said to Moses, “Write this </a:t>
            </a:r>
            <a:r>
              <a:rPr lang="en-US" sz="3200" i="1" dirty="0">
                <a:solidFill>
                  <a:schemeClr val="accent4">
                    <a:lumMod val="40000"/>
                    <a:lumOff val="60000"/>
                  </a:schemeClr>
                </a:solidFill>
              </a:rPr>
              <a:t>for</a:t>
            </a:r>
            <a:r>
              <a:rPr lang="en-US" sz="3200" dirty="0">
                <a:solidFill>
                  <a:schemeClr val="accent4">
                    <a:lumMod val="40000"/>
                    <a:lumOff val="60000"/>
                  </a:schemeClr>
                </a:solidFill>
              </a:rPr>
              <a:t> a memorial in the book and recount it in the hearing of Joshua, that I will utterly blot out the remembrance of Amalek from under heaven.” </a:t>
            </a:r>
            <a:r>
              <a:rPr lang="en-US" sz="3200" baseline="30000" dirty="0"/>
              <a:t>15</a:t>
            </a:r>
            <a:r>
              <a:rPr lang="en-US" sz="3200" dirty="0"/>
              <a:t> </a:t>
            </a:r>
            <a:r>
              <a:rPr lang="en-US" sz="3200" dirty="0">
                <a:solidFill>
                  <a:schemeClr val="accent4">
                    <a:lumMod val="40000"/>
                    <a:lumOff val="60000"/>
                  </a:schemeClr>
                </a:solidFill>
              </a:rPr>
              <a:t>And Moses built an altar and called its name,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
        <p:nvSpPr>
          <p:cNvPr id="2" name="TextBox 1"/>
          <p:cNvSpPr txBox="1"/>
          <p:nvPr/>
        </p:nvSpPr>
        <p:spPr>
          <a:xfrm>
            <a:off x="3439881" y="2656115"/>
            <a:ext cx="3824520"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The-LORD-is-My-banner;</a:t>
            </a:r>
          </a:p>
        </p:txBody>
      </p:sp>
      <p:sp>
        <p:nvSpPr>
          <p:cNvPr id="10" name="TextBox 9"/>
          <p:cNvSpPr txBox="1"/>
          <p:nvPr/>
        </p:nvSpPr>
        <p:spPr>
          <a:xfrm>
            <a:off x="3453773" y="2654815"/>
            <a:ext cx="2288778" cy="584775"/>
          </a:xfrm>
          <a:prstGeom prst="rect">
            <a:avLst/>
          </a:prstGeom>
          <a:noFill/>
        </p:spPr>
        <p:txBody>
          <a:bodyPr wrap="square" rtlCol="0">
            <a:spAutoFit/>
          </a:bodyPr>
          <a:lstStyle/>
          <a:p>
            <a:r>
              <a:rPr lang="en-US" sz="3200" dirty="0">
                <a:solidFill>
                  <a:schemeClr val="accent4">
                    <a:lumMod val="40000"/>
                    <a:lumOff val="60000"/>
                  </a:schemeClr>
                </a:solidFill>
                <a:latin typeface="Lushlife" panose="00000400000000000000" pitchFamily="2" charset="0"/>
              </a:rPr>
              <a:t>Jehovah-</a:t>
            </a:r>
            <a:r>
              <a:rPr lang="en-US" sz="3200" dirty="0" err="1">
                <a:solidFill>
                  <a:schemeClr val="accent4">
                    <a:lumMod val="40000"/>
                    <a:lumOff val="60000"/>
                  </a:schemeClr>
                </a:solidFill>
                <a:latin typeface="Lushlife" panose="00000400000000000000" pitchFamily="2" charset="0"/>
              </a:rPr>
              <a:t>Nissi</a:t>
            </a:r>
            <a:r>
              <a:rPr lang="en-US" sz="3200" dirty="0">
                <a:solidFill>
                  <a:schemeClr val="accent4">
                    <a:lumMod val="40000"/>
                    <a:lumOff val="60000"/>
                  </a:schemeClr>
                </a:solidFill>
                <a:latin typeface="Lushlife" panose="00000400000000000000" pitchFamily="2" charset="0"/>
              </a:rPr>
              <a:t>;</a:t>
            </a:r>
          </a:p>
        </p:txBody>
      </p:sp>
    </p:spTree>
    <p:extLst>
      <p:ext uri="{BB962C8B-B14F-4D97-AF65-F5344CB8AC3E}">
        <p14:creationId xmlns:p14="http://schemas.microsoft.com/office/powerpoint/2010/main" val="106018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1" nodeType="clickEffect">
                                  <p:stCondLst>
                                    <p:cond delay="0"/>
                                  </p:stCondLst>
                                  <p:childTnLst>
                                    <p:animEffect transition="out" filter="fade">
                                      <p:cBhvr>
                                        <p:cTn id="14" dur="1000"/>
                                        <p:tgtEl>
                                          <p:spTgt spid="2"/>
                                        </p:tgtEl>
                                      </p:cBhvr>
                                    </p:animEffect>
                                    <p:anim calcmode="lin" valueType="num">
                                      <p:cBhvr>
                                        <p:cTn id="15" dur="1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1000"/>
                                        <p:tgtEl>
                                          <p:spTgt spid="2"/>
                                        </p:tgtEl>
                                        <p:attrNameLst>
                                          <p:attrName>ppt_h</p:attrName>
                                        </p:attrNameLst>
                                      </p:cBhvr>
                                      <p:tavLst>
                                        <p:tav tm="0">
                                          <p:val>
                                            <p:strVal val="ppt_h"/>
                                          </p:val>
                                        </p:tav>
                                        <p:tav tm="100000">
                                          <p:val>
                                            <p:strVal val="ppt_h"/>
                                          </p:val>
                                        </p:tav>
                                      </p:tavLst>
                                    </p:anim>
                                    <p:set>
                                      <p:cBhvr>
                                        <p:cTn id="17" dur="1" fill="hold">
                                          <p:stCondLst>
                                            <p:cond delay="999"/>
                                          </p:stCondLst>
                                        </p:cTn>
                                        <p:tgtEl>
                                          <p:spTgt spid="2"/>
                                        </p:tgtEl>
                                        <p:attrNameLst>
                                          <p:attrName>style.visibility</p:attrName>
                                        </p:attrNameLst>
                                      </p:cBhvr>
                                      <p:to>
                                        <p:strVal val="hidden"/>
                                      </p:to>
                                    </p:set>
                                  </p:childTnLst>
                                </p:cTn>
                              </p:par>
                              <p:par>
                                <p:cTn id="18" presetID="45" presetClass="entr" presetSubtype="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422971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NASB ~ </a:t>
            </a:r>
            <a:r>
              <a:rPr lang="en-US" sz="3200" dirty="0">
                <a:solidFill>
                  <a:schemeClr val="accent4">
                    <a:lumMod val="40000"/>
                    <a:lumOff val="60000"/>
                  </a:schemeClr>
                </a:solidFill>
              </a:rPr>
              <a:t>The upright will behold His face.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329210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252936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Title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Muth-labben </a:t>
            </a:r>
            <a:r>
              <a:rPr lang="en-US" sz="3200" dirty="0"/>
              <a:t>– NASB, KJV</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
        <p:nvSpPr>
          <p:cNvPr id="6" name="TextBox 5"/>
          <p:cNvSpPr txBox="1"/>
          <p:nvPr/>
        </p:nvSpPr>
        <p:spPr>
          <a:xfrm>
            <a:off x="703943" y="1211947"/>
            <a:ext cx="7968343"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t> </a:t>
            </a:r>
            <a:r>
              <a:rPr lang="en-US" sz="3200" dirty="0">
                <a:solidFill>
                  <a:schemeClr val="accent4">
                    <a:lumMod val="40000"/>
                    <a:lumOff val="60000"/>
                  </a:schemeClr>
                </a:solidFill>
              </a:rPr>
              <a:t>Targum ~</a:t>
            </a:r>
            <a:r>
              <a:rPr lang="en-US" sz="3200" dirty="0"/>
              <a:t> “concerning the death of the champion </a:t>
            </a:r>
            <a:r>
              <a:rPr lang="en-US" sz="3200" i="1" dirty="0"/>
              <a:t>who went out</a:t>
            </a:r>
            <a:r>
              <a:rPr lang="en-US" sz="3200" dirty="0"/>
              <a:t> between </a:t>
            </a:r>
            <a:r>
              <a:rPr lang="en-US" sz="3200" i="1" dirty="0"/>
              <a:t>the armies</a:t>
            </a:r>
            <a:r>
              <a:rPr lang="en-US" sz="3200" dirty="0"/>
              <a:t>.”</a:t>
            </a:r>
          </a:p>
        </p:txBody>
      </p:sp>
    </p:spTree>
    <p:extLst>
      <p:ext uri="{BB962C8B-B14F-4D97-AF65-F5344CB8AC3E}">
        <p14:creationId xmlns:p14="http://schemas.microsoft.com/office/powerpoint/2010/main" val="24404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357855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nations</a:t>
            </a:r>
            <a:r>
              <a:rPr lang="en-US" sz="3200" dirty="0"/>
              <a:t>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goyim</a:t>
            </a:r>
            <a:r>
              <a:rPr lang="en-US" sz="3200" dirty="0"/>
              <a:t> – gentiles</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
        <p:nvSpPr>
          <p:cNvPr id="2" name="TextBox 1"/>
          <p:cNvSpPr txBox="1"/>
          <p:nvPr/>
        </p:nvSpPr>
        <p:spPr>
          <a:xfrm>
            <a:off x="703943" y="1211947"/>
            <a:ext cx="7968343"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t> KJV, </a:t>
            </a:r>
            <a:r>
              <a:rPr lang="en-US" sz="3200" dirty="0">
                <a:solidFill>
                  <a:schemeClr val="accent4">
                    <a:lumMod val="40000"/>
                    <a:lumOff val="60000"/>
                  </a:schemeClr>
                </a:solidFill>
              </a:rPr>
              <a:t>heathen</a:t>
            </a:r>
            <a:endParaRPr lang="en-US" sz="4800" dirty="0">
              <a:solidFill>
                <a:schemeClr val="accent4">
                  <a:lumMod val="40000"/>
                  <a:lumOff val="60000"/>
                </a:schemeClr>
              </a:solidFill>
              <a:latin typeface="Lushlife" panose="00000400000000000000" pitchFamily="2" charset="0"/>
            </a:endParaRPr>
          </a:p>
        </p:txBody>
      </p:sp>
    </p:spTree>
    <p:extLst>
      <p:ext uri="{BB962C8B-B14F-4D97-AF65-F5344CB8AC3E}">
        <p14:creationId xmlns:p14="http://schemas.microsoft.com/office/powerpoint/2010/main" val="6692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407214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John 6:37 ~ </a:t>
            </a:r>
            <a:r>
              <a:rPr lang="en-US" sz="3200" dirty="0">
                <a:solidFill>
                  <a:schemeClr val="accent4">
                    <a:lumMod val="40000"/>
                    <a:lumOff val="60000"/>
                  </a:schemeClr>
                </a:solidFill>
              </a:rPr>
              <a:t>All that the Father gives Me will come to Me, and the one who comes to Me I will by no means cast out.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138854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09-11</a:t>
            </a:r>
          </a:p>
        </p:txBody>
      </p:sp>
    </p:spTree>
    <p:extLst>
      <p:ext uri="{BB962C8B-B14F-4D97-AF65-F5344CB8AC3E}">
        <p14:creationId xmlns:p14="http://schemas.microsoft.com/office/powerpoint/2010/main" val="182868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5845</TotalTime>
  <Words>682</Words>
  <Application>Microsoft Office PowerPoint</Application>
  <PresentationFormat>On-screen Show (4:3)</PresentationFormat>
  <Paragraphs>108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2017-02-20T20:11:54Z</dcterms:created>
  <dcterms:modified xsi:type="dcterms:W3CDTF">2017-03-08T23:36:25Z</dcterms:modified>
</cp:coreProperties>
</file>