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6" r:id="rId11"/>
    <p:sldId id="265"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5" d="100"/>
          <a:sy n="75" d="100"/>
        </p:scale>
        <p:origin x="7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A75FE4-E480-4612-B756-257CD6B6F0C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97954-C171-416F-A500-39F97305B3F8}" type="slidenum">
              <a:rPr lang="en-US" smtClean="0"/>
              <a:t>‹#›</a:t>
            </a:fld>
            <a:endParaRPr lang="en-US"/>
          </a:p>
        </p:txBody>
      </p:sp>
    </p:spTree>
    <p:extLst>
      <p:ext uri="{BB962C8B-B14F-4D97-AF65-F5344CB8AC3E}">
        <p14:creationId xmlns:p14="http://schemas.microsoft.com/office/powerpoint/2010/main" val="3657156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75FE4-E480-4612-B756-257CD6B6F0C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97954-C171-416F-A500-39F97305B3F8}" type="slidenum">
              <a:rPr lang="en-US" smtClean="0"/>
              <a:t>‹#›</a:t>
            </a:fld>
            <a:endParaRPr lang="en-US"/>
          </a:p>
        </p:txBody>
      </p:sp>
    </p:spTree>
    <p:extLst>
      <p:ext uri="{BB962C8B-B14F-4D97-AF65-F5344CB8AC3E}">
        <p14:creationId xmlns:p14="http://schemas.microsoft.com/office/powerpoint/2010/main" val="236484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75FE4-E480-4612-B756-257CD6B6F0C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97954-C171-416F-A500-39F97305B3F8}" type="slidenum">
              <a:rPr lang="en-US" smtClean="0"/>
              <a:t>‹#›</a:t>
            </a:fld>
            <a:endParaRPr lang="en-US"/>
          </a:p>
        </p:txBody>
      </p:sp>
    </p:spTree>
    <p:extLst>
      <p:ext uri="{BB962C8B-B14F-4D97-AF65-F5344CB8AC3E}">
        <p14:creationId xmlns:p14="http://schemas.microsoft.com/office/powerpoint/2010/main" val="1330277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75FE4-E480-4612-B756-257CD6B6F0C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97954-C171-416F-A500-39F97305B3F8}" type="slidenum">
              <a:rPr lang="en-US" smtClean="0"/>
              <a:t>‹#›</a:t>
            </a:fld>
            <a:endParaRPr lang="en-US"/>
          </a:p>
        </p:txBody>
      </p:sp>
    </p:spTree>
    <p:extLst>
      <p:ext uri="{BB962C8B-B14F-4D97-AF65-F5344CB8AC3E}">
        <p14:creationId xmlns:p14="http://schemas.microsoft.com/office/powerpoint/2010/main" val="1445042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A75FE4-E480-4612-B756-257CD6B6F0C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97954-C171-416F-A500-39F97305B3F8}" type="slidenum">
              <a:rPr lang="en-US" smtClean="0"/>
              <a:t>‹#›</a:t>
            </a:fld>
            <a:endParaRPr lang="en-US"/>
          </a:p>
        </p:txBody>
      </p:sp>
    </p:spTree>
    <p:extLst>
      <p:ext uri="{BB962C8B-B14F-4D97-AF65-F5344CB8AC3E}">
        <p14:creationId xmlns:p14="http://schemas.microsoft.com/office/powerpoint/2010/main" val="1718973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A75FE4-E480-4612-B756-257CD6B6F0C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97954-C171-416F-A500-39F97305B3F8}" type="slidenum">
              <a:rPr lang="en-US" smtClean="0"/>
              <a:t>‹#›</a:t>
            </a:fld>
            <a:endParaRPr lang="en-US"/>
          </a:p>
        </p:txBody>
      </p:sp>
    </p:spTree>
    <p:extLst>
      <p:ext uri="{BB962C8B-B14F-4D97-AF65-F5344CB8AC3E}">
        <p14:creationId xmlns:p14="http://schemas.microsoft.com/office/powerpoint/2010/main" val="1580163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A75FE4-E480-4612-B756-257CD6B6F0CA}"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97954-C171-416F-A500-39F97305B3F8}" type="slidenum">
              <a:rPr lang="en-US" smtClean="0"/>
              <a:t>‹#›</a:t>
            </a:fld>
            <a:endParaRPr lang="en-US"/>
          </a:p>
        </p:txBody>
      </p:sp>
    </p:spTree>
    <p:extLst>
      <p:ext uri="{BB962C8B-B14F-4D97-AF65-F5344CB8AC3E}">
        <p14:creationId xmlns:p14="http://schemas.microsoft.com/office/powerpoint/2010/main" val="3704618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A75FE4-E480-4612-B756-257CD6B6F0CA}"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97954-C171-416F-A500-39F97305B3F8}" type="slidenum">
              <a:rPr lang="en-US" smtClean="0"/>
              <a:t>‹#›</a:t>
            </a:fld>
            <a:endParaRPr lang="en-US"/>
          </a:p>
        </p:txBody>
      </p:sp>
    </p:spTree>
    <p:extLst>
      <p:ext uri="{BB962C8B-B14F-4D97-AF65-F5344CB8AC3E}">
        <p14:creationId xmlns:p14="http://schemas.microsoft.com/office/powerpoint/2010/main" val="3739285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75FE4-E480-4612-B756-257CD6B6F0CA}"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97954-C171-416F-A500-39F97305B3F8}" type="slidenum">
              <a:rPr lang="en-US" smtClean="0"/>
              <a:t>‹#›</a:t>
            </a:fld>
            <a:endParaRPr lang="en-US"/>
          </a:p>
        </p:txBody>
      </p:sp>
    </p:spTree>
    <p:extLst>
      <p:ext uri="{BB962C8B-B14F-4D97-AF65-F5344CB8AC3E}">
        <p14:creationId xmlns:p14="http://schemas.microsoft.com/office/powerpoint/2010/main" val="2622627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A75FE4-E480-4612-B756-257CD6B6F0C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97954-C171-416F-A500-39F97305B3F8}" type="slidenum">
              <a:rPr lang="en-US" smtClean="0"/>
              <a:t>‹#›</a:t>
            </a:fld>
            <a:endParaRPr lang="en-US"/>
          </a:p>
        </p:txBody>
      </p:sp>
    </p:spTree>
    <p:extLst>
      <p:ext uri="{BB962C8B-B14F-4D97-AF65-F5344CB8AC3E}">
        <p14:creationId xmlns:p14="http://schemas.microsoft.com/office/powerpoint/2010/main" val="175273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A75FE4-E480-4612-B756-257CD6B6F0C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97954-C171-416F-A500-39F97305B3F8}" type="slidenum">
              <a:rPr lang="en-US" smtClean="0"/>
              <a:t>‹#›</a:t>
            </a:fld>
            <a:endParaRPr lang="en-US"/>
          </a:p>
        </p:txBody>
      </p:sp>
    </p:spTree>
    <p:extLst>
      <p:ext uri="{BB962C8B-B14F-4D97-AF65-F5344CB8AC3E}">
        <p14:creationId xmlns:p14="http://schemas.microsoft.com/office/powerpoint/2010/main" val="935604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75FE4-E480-4612-B756-257CD6B6F0CA}" type="datetimeFigureOut">
              <a:rPr lang="en-US" smtClean="0"/>
              <a:t>12/3/2016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97954-C171-416F-A500-39F97305B3F8}" type="slidenum">
              <a:rPr lang="en-US" smtClean="0"/>
              <a:t>‹#›</a:t>
            </a:fld>
            <a:endParaRPr lang="en-US"/>
          </a:p>
        </p:txBody>
      </p:sp>
    </p:spTree>
    <p:extLst>
      <p:ext uri="{BB962C8B-B14F-4D97-AF65-F5344CB8AC3E}">
        <p14:creationId xmlns:p14="http://schemas.microsoft.com/office/powerpoint/2010/main" val="4069814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19162" y="2151735"/>
            <a:ext cx="4191000" cy="1323439"/>
          </a:xfrm>
          <a:prstGeom prst="rect">
            <a:avLst/>
          </a:prstGeom>
          <a:noFill/>
          <a:effectLst/>
        </p:spPr>
        <p:txBody>
          <a:bodyPr wrap="square" rtlCol="0">
            <a:spAutoFit/>
          </a:bodyPr>
          <a:lstStyle/>
          <a:p>
            <a:pPr algn="r"/>
            <a:r>
              <a:rPr lang="en-US" sz="8000" dirty="0">
                <a:solidFill>
                  <a:schemeClr val="bg1"/>
                </a:solidFill>
                <a:latin typeface="Hunter Heart Free Font" pitchFamily="2" charset="0"/>
              </a:rPr>
              <a:t>2</a:t>
            </a:r>
            <a:r>
              <a:rPr lang="en-US" sz="8000" dirty="0">
                <a:solidFill>
                  <a:schemeClr val="bg1"/>
                </a:solidFill>
                <a:effectLst/>
                <a:latin typeface="Hunter Heart Free Font" pitchFamily="2" charset="0"/>
              </a:rPr>
              <a:t>.19-30</a:t>
            </a:r>
          </a:p>
        </p:txBody>
      </p:sp>
    </p:spTree>
    <p:extLst>
      <p:ext uri="{BB962C8B-B14F-4D97-AF65-F5344CB8AC3E}">
        <p14:creationId xmlns:p14="http://schemas.microsoft.com/office/powerpoint/2010/main" val="1489079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4" name="TextBox 3"/>
          <p:cNvSpPr txBox="1"/>
          <p:nvPr/>
        </p:nvSpPr>
        <p:spPr>
          <a:xfrm>
            <a:off x="457200" y="1170276"/>
            <a:ext cx="8004629" cy="2554545"/>
          </a:xfrm>
          <a:prstGeom prst="rect">
            <a:avLst/>
          </a:prstGeom>
          <a:noFill/>
        </p:spPr>
        <p:txBody>
          <a:bodyPr wrap="square" rtlCol="0">
            <a:spAutoFit/>
          </a:bodyPr>
          <a:lstStyle/>
          <a:p>
            <a:r>
              <a:rPr lang="en-US" sz="3200" dirty="0">
                <a:solidFill>
                  <a:schemeClr val="bg1"/>
                </a:solidFill>
              </a:rPr>
              <a:t>Luke 17.7-10 ~ </a:t>
            </a:r>
            <a:r>
              <a:rPr lang="en-US" sz="3200" baseline="30000" dirty="0">
                <a:solidFill>
                  <a:schemeClr val="bg1"/>
                </a:solidFill>
              </a:rPr>
              <a:t>10</a:t>
            </a:r>
            <a:r>
              <a:rPr lang="en-US" sz="3200" dirty="0">
                <a:solidFill>
                  <a:schemeClr val="bg1"/>
                </a:solidFill>
              </a:rPr>
              <a:t> </a:t>
            </a:r>
            <a:r>
              <a:rPr lang="en-US" sz="3200" dirty="0">
                <a:solidFill>
                  <a:srgbClr val="FFFF00"/>
                </a:solidFill>
              </a:rPr>
              <a:t>So likewise you, when you have done all those things which you are commanded, say, “We are unprofitable servants. We have done what was our duty to do.”</a:t>
            </a:r>
          </a:p>
        </p:txBody>
      </p:sp>
    </p:spTree>
    <p:extLst>
      <p:ext uri="{BB962C8B-B14F-4D97-AF65-F5344CB8AC3E}">
        <p14:creationId xmlns:p14="http://schemas.microsoft.com/office/powerpoint/2010/main" val="293720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1428909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5" name="TextBox 4"/>
          <p:cNvSpPr txBox="1"/>
          <p:nvPr/>
        </p:nvSpPr>
        <p:spPr>
          <a:xfrm>
            <a:off x="457200" y="1177533"/>
            <a:ext cx="8004629" cy="1077218"/>
          </a:xfrm>
          <a:prstGeom prst="rect">
            <a:avLst/>
          </a:prstGeom>
          <a:noFill/>
        </p:spPr>
        <p:txBody>
          <a:bodyPr wrap="square" rtlCol="0">
            <a:spAutoFit/>
          </a:bodyPr>
          <a:lstStyle/>
          <a:p>
            <a:r>
              <a:rPr lang="en-US" sz="3200" dirty="0">
                <a:solidFill>
                  <a:srgbClr val="FFFF00"/>
                </a:solidFill>
              </a:rPr>
              <a:t>Like-minded</a:t>
            </a:r>
            <a:r>
              <a:rPr lang="en-US" sz="3200" dirty="0"/>
              <a:t> </a:t>
            </a:r>
            <a:r>
              <a:rPr lang="en-US" sz="3200" dirty="0">
                <a:solidFill>
                  <a:schemeClr val="bg1"/>
                </a:solidFill>
              </a:rPr>
              <a:t>~</a:t>
            </a:r>
            <a:r>
              <a:rPr lang="en-US" sz="3200" dirty="0"/>
              <a:t> </a:t>
            </a:r>
            <a:r>
              <a:rPr lang="en-US" sz="3200" i="1" dirty="0" err="1">
                <a:solidFill>
                  <a:srgbClr val="FFFF00"/>
                </a:solidFill>
                <a:latin typeface="Times New Roman" panose="02020603050405020304" pitchFamily="18" charset="0"/>
                <a:cs typeface="Times New Roman" panose="02020603050405020304" pitchFamily="18" charset="0"/>
              </a:rPr>
              <a:t>isospuchos</a:t>
            </a:r>
            <a:r>
              <a:rPr lang="en-US" sz="3200" dirty="0"/>
              <a:t> </a:t>
            </a:r>
            <a:r>
              <a:rPr lang="en-US" sz="3200" dirty="0">
                <a:solidFill>
                  <a:schemeClr val="bg1"/>
                </a:solidFill>
              </a:rPr>
              <a:t>– literally, </a:t>
            </a:r>
            <a:r>
              <a:rPr lang="en-US" sz="3200" i="1" dirty="0">
                <a:solidFill>
                  <a:schemeClr val="bg1"/>
                </a:solidFill>
              </a:rPr>
              <a:t>equal-souled</a:t>
            </a:r>
            <a:endParaRPr lang="en-US" sz="3200" dirty="0">
              <a:solidFill>
                <a:schemeClr val="bg1"/>
              </a:solidFill>
            </a:endParaRPr>
          </a:p>
        </p:txBody>
      </p:sp>
    </p:spTree>
    <p:extLst>
      <p:ext uri="{BB962C8B-B14F-4D97-AF65-F5344CB8AC3E}">
        <p14:creationId xmlns:p14="http://schemas.microsoft.com/office/powerpoint/2010/main" val="2344370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2383233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4" name="TextBox 3"/>
          <p:cNvSpPr txBox="1"/>
          <p:nvPr/>
        </p:nvSpPr>
        <p:spPr>
          <a:xfrm>
            <a:off x="457200" y="1170278"/>
            <a:ext cx="8004629" cy="5016758"/>
          </a:xfrm>
          <a:prstGeom prst="rect">
            <a:avLst/>
          </a:prstGeom>
          <a:noFill/>
        </p:spPr>
        <p:txBody>
          <a:bodyPr wrap="square" rtlCol="0">
            <a:spAutoFit/>
          </a:bodyPr>
          <a:lstStyle/>
          <a:p>
            <a:r>
              <a:rPr lang="en-US" sz="3200" dirty="0">
                <a:solidFill>
                  <a:srgbClr val="FFFF00"/>
                </a:solidFill>
              </a:rPr>
              <a:t>Chuck </a:t>
            </a:r>
            <a:r>
              <a:rPr lang="en-US" sz="3200" dirty="0" err="1">
                <a:solidFill>
                  <a:srgbClr val="FFFF00"/>
                </a:solidFill>
              </a:rPr>
              <a:t>Swindoll</a:t>
            </a:r>
            <a:r>
              <a:rPr lang="en-US" sz="3200" dirty="0">
                <a:solidFill>
                  <a:srgbClr val="FFFF00"/>
                </a:solidFill>
              </a:rPr>
              <a:t> ~ </a:t>
            </a:r>
            <a:r>
              <a:rPr lang="en-US" sz="3200" dirty="0">
                <a:solidFill>
                  <a:schemeClr val="bg1"/>
                </a:solidFill>
              </a:rPr>
              <a:t>“The longer I live, the more I realize the impact of attitude on life. Attitude, to me, is more important than facts. It is more important than the past, than education, than money, than circumstances, than failures, than successes, than what other people think or say or do. It is more important than appearance, giftedness, or skill. It will make or break a company ... a church ... a home. The remarkable thing is we have a choice</a:t>
            </a:r>
          </a:p>
        </p:txBody>
      </p:sp>
    </p:spTree>
    <p:extLst>
      <p:ext uri="{BB962C8B-B14F-4D97-AF65-F5344CB8AC3E}">
        <p14:creationId xmlns:p14="http://schemas.microsoft.com/office/powerpoint/2010/main" val="4258430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4" name="TextBox 3"/>
          <p:cNvSpPr txBox="1"/>
          <p:nvPr/>
        </p:nvSpPr>
        <p:spPr>
          <a:xfrm>
            <a:off x="457200" y="1170278"/>
            <a:ext cx="8004629" cy="4031873"/>
          </a:xfrm>
          <a:prstGeom prst="rect">
            <a:avLst/>
          </a:prstGeom>
          <a:noFill/>
        </p:spPr>
        <p:txBody>
          <a:bodyPr wrap="square" rtlCol="0">
            <a:spAutoFit/>
          </a:bodyPr>
          <a:lstStyle/>
          <a:p>
            <a:r>
              <a:rPr lang="en-US" sz="3200" dirty="0">
                <a:solidFill>
                  <a:srgbClr val="FFFF00"/>
                </a:solidFill>
              </a:rPr>
              <a:t>Chuck </a:t>
            </a:r>
            <a:r>
              <a:rPr lang="en-US" sz="3200" dirty="0" err="1">
                <a:solidFill>
                  <a:srgbClr val="FFFF00"/>
                </a:solidFill>
              </a:rPr>
              <a:t>Swindoll</a:t>
            </a:r>
            <a:r>
              <a:rPr lang="en-US" sz="3200" dirty="0">
                <a:solidFill>
                  <a:srgbClr val="FFFF00"/>
                </a:solidFill>
              </a:rPr>
              <a:t> ~ </a:t>
            </a:r>
            <a:r>
              <a:rPr lang="en-US" sz="3200" dirty="0">
                <a:solidFill>
                  <a:schemeClr val="bg1"/>
                </a:solidFill>
              </a:rPr>
              <a:t>every day regarding the attitude we will embrace for that day. We cannot change the inevitable. The only thing we can do is play on the one string we have, and that is our attitude ... I am convinced that life is 10% what happens to me, and 90% how I react to it. And so it is with you ... we are in charge of our Attitudes.”</a:t>
            </a:r>
          </a:p>
        </p:txBody>
      </p:sp>
    </p:spTree>
    <p:extLst>
      <p:ext uri="{BB962C8B-B14F-4D97-AF65-F5344CB8AC3E}">
        <p14:creationId xmlns:p14="http://schemas.microsoft.com/office/powerpoint/2010/main" val="982113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569650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5" name="TextBox 4"/>
          <p:cNvSpPr txBox="1"/>
          <p:nvPr/>
        </p:nvSpPr>
        <p:spPr>
          <a:xfrm>
            <a:off x="457200" y="1170276"/>
            <a:ext cx="8004629" cy="2062103"/>
          </a:xfrm>
          <a:prstGeom prst="rect">
            <a:avLst/>
          </a:prstGeom>
          <a:noFill/>
        </p:spPr>
        <p:txBody>
          <a:bodyPr wrap="square" rtlCol="0">
            <a:spAutoFit/>
          </a:bodyPr>
          <a:lstStyle/>
          <a:p>
            <a:r>
              <a:rPr lang="en-US" sz="3200" dirty="0">
                <a:solidFill>
                  <a:schemeClr val="bg1"/>
                </a:solidFill>
              </a:rPr>
              <a:t>Jer. 17.9 ~ </a:t>
            </a:r>
            <a:r>
              <a:rPr lang="en-US" sz="3200" dirty="0">
                <a:solidFill>
                  <a:srgbClr val="FFFF00"/>
                </a:solidFill>
              </a:rPr>
              <a:t>The heart is deceitful above all things,</a:t>
            </a:r>
          </a:p>
          <a:p>
            <a:r>
              <a:rPr lang="en-US" sz="3200" dirty="0">
                <a:solidFill>
                  <a:srgbClr val="FFFF00"/>
                </a:solidFill>
              </a:rPr>
              <a:t>And desperately wicked;</a:t>
            </a:r>
          </a:p>
          <a:p>
            <a:r>
              <a:rPr lang="en-US" sz="3200" dirty="0">
                <a:solidFill>
                  <a:srgbClr val="FFFF00"/>
                </a:solidFill>
              </a:rPr>
              <a:t>Who can know it?</a:t>
            </a:r>
          </a:p>
        </p:txBody>
      </p:sp>
      <p:sp>
        <p:nvSpPr>
          <p:cNvPr id="6" name="TextBox 5"/>
          <p:cNvSpPr txBox="1"/>
          <p:nvPr/>
        </p:nvSpPr>
        <p:spPr>
          <a:xfrm>
            <a:off x="457200" y="3159409"/>
            <a:ext cx="8004629" cy="2062103"/>
          </a:xfrm>
          <a:prstGeom prst="rect">
            <a:avLst/>
          </a:prstGeom>
          <a:noFill/>
        </p:spPr>
        <p:txBody>
          <a:bodyPr wrap="square" rtlCol="0">
            <a:spAutoFit/>
          </a:bodyPr>
          <a:lstStyle/>
          <a:p>
            <a:r>
              <a:rPr lang="en-US" sz="3200" dirty="0">
                <a:solidFill>
                  <a:schemeClr val="bg1"/>
                </a:solidFill>
              </a:rPr>
              <a:t>John 15.5 ~ </a:t>
            </a:r>
            <a:r>
              <a:rPr lang="en-US" sz="3200" dirty="0">
                <a:solidFill>
                  <a:srgbClr val="FFFF00"/>
                </a:solidFill>
              </a:rPr>
              <a:t>I am the vine, you are the branches. He who abides in Me, and I in him, bears much fruit; for without Me you can do nothing.</a:t>
            </a:r>
          </a:p>
        </p:txBody>
      </p:sp>
    </p:spTree>
    <p:extLst>
      <p:ext uri="{BB962C8B-B14F-4D97-AF65-F5344CB8AC3E}">
        <p14:creationId xmlns:p14="http://schemas.microsoft.com/office/powerpoint/2010/main" val="1019161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153673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7" name="TextBox 6"/>
          <p:cNvSpPr txBox="1"/>
          <p:nvPr/>
        </p:nvSpPr>
        <p:spPr>
          <a:xfrm>
            <a:off x="457200" y="1170276"/>
            <a:ext cx="8004629" cy="1077218"/>
          </a:xfrm>
          <a:prstGeom prst="rect">
            <a:avLst/>
          </a:prstGeom>
          <a:noFill/>
        </p:spPr>
        <p:txBody>
          <a:bodyPr wrap="square" rtlCol="0">
            <a:spAutoFit/>
          </a:bodyPr>
          <a:lstStyle/>
          <a:p>
            <a:r>
              <a:rPr lang="en-US" sz="3200" dirty="0">
                <a:solidFill>
                  <a:schemeClr val="bg1"/>
                </a:solidFill>
              </a:rPr>
              <a:t>Ps. 103.14 ~ </a:t>
            </a:r>
            <a:r>
              <a:rPr lang="en-US" sz="3200" dirty="0">
                <a:solidFill>
                  <a:srgbClr val="FFFF00"/>
                </a:solidFill>
              </a:rPr>
              <a:t>For He knows our frame;</a:t>
            </a:r>
            <a:br>
              <a:rPr lang="en-US" sz="3200" dirty="0">
                <a:solidFill>
                  <a:srgbClr val="FFFF00"/>
                </a:solidFill>
              </a:rPr>
            </a:br>
            <a:r>
              <a:rPr lang="en-US" sz="3200" dirty="0">
                <a:solidFill>
                  <a:srgbClr val="FFFF00"/>
                </a:solidFill>
              </a:rPr>
              <a:t>He remembers that we </a:t>
            </a:r>
            <a:r>
              <a:rPr lang="en-US" sz="3200" i="1" dirty="0">
                <a:solidFill>
                  <a:srgbClr val="FFFF00"/>
                </a:solidFill>
              </a:rPr>
              <a:t>are</a:t>
            </a:r>
            <a:r>
              <a:rPr lang="en-US" sz="3200" dirty="0">
                <a:solidFill>
                  <a:srgbClr val="FFFF00"/>
                </a:solidFill>
              </a:rPr>
              <a:t> dust.</a:t>
            </a:r>
          </a:p>
        </p:txBody>
      </p:sp>
    </p:spTree>
    <p:extLst>
      <p:ext uri="{BB962C8B-B14F-4D97-AF65-F5344CB8AC3E}">
        <p14:creationId xmlns:p14="http://schemas.microsoft.com/office/powerpoint/2010/main" val="1504604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3" name="TextBox 2"/>
          <p:cNvSpPr txBox="1"/>
          <p:nvPr/>
        </p:nvSpPr>
        <p:spPr>
          <a:xfrm>
            <a:off x="457200" y="1170281"/>
            <a:ext cx="8004629" cy="3046988"/>
          </a:xfrm>
          <a:prstGeom prst="rect">
            <a:avLst/>
          </a:prstGeom>
          <a:noFill/>
        </p:spPr>
        <p:txBody>
          <a:bodyPr wrap="square" rtlCol="0">
            <a:spAutoFit/>
          </a:bodyPr>
          <a:lstStyle/>
          <a:p>
            <a:r>
              <a:rPr lang="en-US" sz="3200" dirty="0">
                <a:solidFill>
                  <a:schemeClr val="bg1"/>
                </a:solidFill>
              </a:rPr>
              <a:t>Phil. 2.12-13 ~ </a:t>
            </a:r>
            <a:r>
              <a:rPr lang="en-US" sz="3200" baseline="30000" dirty="0">
                <a:solidFill>
                  <a:schemeClr val="bg1"/>
                </a:solidFill>
              </a:rPr>
              <a:t>12</a:t>
            </a:r>
            <a:r>
              <a:rPr lang="en-US" sz="3200" dirty="0">
                <a:solidFill>
                  <a:schemeClr val="bg1"/>
                </a:solidFill>
              </a:rPr>
              <a:t> </a:t>
            </a:r>
            <a:r>
              <a:rPr lang="en-US" sz="3200" dirty="0">
                <a:solidFill>
                  <a:srgbClr val="FFFF00"/>
                </a:solidFill>
              </a:rPr>
              <a:t>Therefore, my beloved, as you have always obeyed, not as in my presence only, but now much more in my absence, work out your own salvation with fear and trembling;</a:t>
            </a:r>
            <a:r>
              <a:rPr lang="en-US" sz="3200" dirty="0"/>
              <a:t> </a:t>
            </a:r>
            <a:r>
              <a:rPr lang="en-US" sz="3200" baseline="30000" dirty="0">
                <a:solidFill>
                  <a:schemeClr val="bg1"/>
                </a:solidFill>
              </a:rPr>
              <a:t>13</a:t>
            </a:r>
            <a:r>
              <a:rPr lang="en-US" sz="3200" dirty="0"/>
              <a:t> </a:t>
            </a:r>
            <a:r>
              <a:rPr lang="en-US" sz="3200" dirty="0">
                <a:solidFill>
                  <a:srgbClr val="FFFF00"/>
                </a:solidFill>
              </a:rPr>
              <a:t>for it is God who works in you both to will and to do for His good pleasure.</a:t>
            </a:r>
          </a:p>
        </p:txBody>
      </p:sp>
    </p:spTree>
    <p:extLst>
      <p:ext uri="{BB962C8B-B14F-4D97-AF65-F5344CB8AC3E}">
        <p14:creationId xmlns:p14="http://schemas.microsoft.com/office/powerpoint/2010/main" val="26513416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2963869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4" name="TextBox 3"/>
          <p:cNvSpPr txBox="1"/>
          <p:nvPr/>
        </p:nvSpPr>
        <p:spPr>
          <a:xfrm>
            <a:off x="457200" y="1170276"/>
            <a:ext cx="8004629" cy="584775"/>
          </a:xfrm>
          <a:prstGeom prst="rect">
            <a:avLst/>
          </a:prstGeom>
          <a:noFill/>
        </p:spPr>
        <p:txBody>
          <a:bodyPr wrap="square" rtlCol="0">
            <a:spAutoFit/>
          </a:bodyPr>
          <a:lstStyle/>
          <a:p>
            <a:r>
              <a:rPr lang="en-US" sz="3200" dirty="0">
                <a:solidFill>
                  <a:srgbClr val="FFFF00"/>
                </a:solidFill>
              </a:rPr>
              <a:t>Messenger</a:t>
            </a:r>
            <a:r>
              <a:rPr lang="en-US" sz="3200" dirty="0"/>
              <a:t> </a:t>
            </a:r>
            <a:r>
              <a:rPr lang="en-US" sz="3200" dirty="0">
                <a:solidFill>
                  <a:schemeClr val="bg1"/>
                </a:solidFill>
              </a:rPr>
              <a:t>~</a:t>
            </a:r>
            <a:r>
              <a:rPr lang="en-US" sz="3200" dirty="0"/>
              <a:t> </a:t>
            </a:r>
            <a:r>
              <a:rPr lang="en-US" sz="3200" i="1" dirty="0" err="1">
                <a:solidFill>
                  <a:srgbClr val="FFFF00"/>
                </a:solidFill>
                <a:latin typeface="Times New Roman" panose="02020603050405020304" pitchFamily="18" charset="0"/>
                <a:cs typeface="Times New Roman" panose="02020603050405020304" pitchFamily="18" charset="0"/>
              </a:rPr>
              <a:t>apostolos</a:t>
            </a:r>
            <a:endParaRPr lang="en-US" sz="7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175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2496615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5" name="TextBox 4"/>
          <p:cNvSpPr txBox="1"/>
          <p:nvPr/>
        </p:nvSpPr>
        <p:spPr>
          <a:xfrm>
            <a:off x="457200" y="1177533"/>
            <a:ext cx="8077200" cy="5170646"/>
          </a:xfrm>
          <a:prstGeom prst="rect">
            <a:avLst/>
          </a:prstGeom>
          <a:noFill/>
        </p:spPr>
        <p:txBody>
          <a:bodyPr wrap="square" rtlCol="0">
            <a:spAutoFit/>
          </a:bodyPr>
          <a:lstStyle/>
          <a:p>
            <a:r>
              <a:rPr lang="en-US" sz="3000" dirty="0">
                <a:solidFill>
                  <a:schemeClr val="bg1"/>
                </a:solidFill>
              </a:rPr>
              <a:t>Rom. 8.3-4 (Phillips) ~ </a:t>
            </a:r>
            <a:r>
              <a:rPr lang="en-US" sz="3000" baseline="30000" dirty="0">
                <a:solidFill>
                  <a:schemeClr val="bg1"/>
                </a:solidFill>
              </a:rPr>
              <a:t>3</a:t>
            </a:r>
            <a:r>
              <a:rPr lang="en-US" sz="3000" dirty="0">
                <a:solidFill>
                  <a:schemeClr val="bg1"/>
                </a:solidFill>
              </a:rPr>
              <a:t> </a:t>
            </a:r>
            <a:r>
              <a:rPr lang="en-US" sz="3000" dirty="0">
                <a:solidFill>
                  <a:srgbClr val="FFFF00"/>
                </a:solidFill>
              </a:rPr>
              <a:t>The Law never succeeded in producing righteousness—the failure was always the weakness of human nature. But God has met this by sending his own Son Jesus Christ to live in that human nature which causes the trouble. And, while Christ was actually taking upon himself the sins of men, God condemned that sinful nature. </a:t>
            </a:r>
            <a:r>
              <a:rPr lang="en-US" sz="3000" baseline="30000" dirty="0">
                <a:solidFill>
                  <a:schemeClr val="bg1"/>
                </a:solidFill>
              </a:rPr>
              <a:t>4</a:t>
            </a:r>
            <a:r>
              <a:rPr lang="en-US" sz="3000" dirty="0"/>
              <a:t> </a:t>
            </a:r>
            <a:r>
              <a:rPr lang="en-US" sz="3000" dirty="0">
                <a:solidFill>
                  <a:srgbClr val="FFFF00"/>
                </a:solidFill>
              </a:rPr>
              <a:t>So that we are able to meet the Law's requirements, so long as we are living no longer by the dictates of our sinful nature, but in obedience to the promptings of the Spirit.</a:t>
            </a:r>
          </a:p>
        </p:txBody>
      </p:sp>
    </p:spTree>
    <p:extLst>
      <p:ext uri="{BB962C8B-B14F-4D97-AF65-F5344CB8AC3E}">
        <p14:creationId xmlns:p14="http://schemas.microsoft.com/office/powerpoint/2010/main" val="2152781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1817916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4" name="Rectangle: Rounded Corners 3"/>
          <p:cNvSpPr/>
          <p:nvPr/>
        </p:nvSpPr>
        <p:spPr>
          <a:xfrm>
            <a:off x="5119194" y="2074013"/>
            <a:ext cx="2464520" cy="778042"/>
          </a:xfrm>
          <a:prstGeom prst="roundRect">
            <a:avLst/>
          </a:prstGeom>
          <a:solidFill>
            <a:srgbClr val="49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Rounded Corners 5"/>
          <p:cNvSpPr/>
          <p:nvPr/>
        </p:nvSpPr>
        <p:spPr>
          <a:xfrm>
            <a:off x="341085" y="2572653"/>
            <a:ext cx="2209800" cy="778042"/>
          </a:xfrm>
          <a:prstGeom prst="roundRect">
            <a:avLst/>
          </a:prstGeom>
          <a:solidFill>
            <a:srgbClr val="490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457200" y="1170276"/>
            <a:ext cx="8004629" cy="2554545"/>
          </a:xfrm>
          <a:prstGeom prst="rect">
            <a:avLst/>
          </a:prstGeom>
          <a:noFill/>
        </p:spPr>
        <p:txBody>
          <a:bodyPr wrap="square" rtlCol="0">
            <a:spAutoFit/>
          </a:bodyPr>
          <a:lstStyle/>
          <a:p>
            <a:r>
              <a:rPr lang="en-US" sz="3200" dirty="0">
                <a:solidFill>
                  <a:schemeClr val="bg1"/>
                </a:solidFill>
              </a:rPr>
              <a:t>2 Cor. 5.13-14 - </a:t>
            </a:r>
            <a:r>
              <a:rPr lang="en-US" sz="3200" baseline="30000" dirty="0">
                <a:solidFill>
                  <a:schemeClr val="bg1"/>
                </a:solidFill>
              </a:rPr>
              <a:t>13</a:t>
            </a:r>
            <a:r>
              <a:rPr lang="en-US" sz="3200" dirty="0">
                <a:solidFill>
                  <a:schemeClr val="bg1"/>
                </a:solidFill>
              </a:rPr>
              <a:t> </a:t>
            </a:r>
            <a:r>
              <a:rPr lang="en-US" sz="3200" dirty="0">
                <a:solidFill>
                  <a:srgbClr val="FFFF00"/>
                </a:solidFill>
              </a:rPr>
              <a:t>For if we are beside ourselves, it is for God; or if we are of sound mind, it is for you. </a:t>
            </a:r>
            <a:r>
              <a:rPr lang="en-US" sz="3200" baseline="30000" dirty="0">
                <a:solidFill>
                  <a:schemeClr val="bg1"/>
                </a:solidFill>
              </a:rPr>
              <a:t>14</a:t>
            </a:r>
            <a:r>
              <a:rPr lang="en-US" sz="3200" dirty="0"/>
              <a:t> </a:t>
            </a:r>
            <a:r>
              <a:rPr lang="en-US" sz="3200" dirty="0">
                <a:solidFill>
                  <a:srgbClr val="FFFF00"/>
                </a:solidFill>
              </a:rPr>
              <a:t>For the love of Christ compels us, because we judge thus: that if One died for all, then all died;</a:t>
            </a:r>
          </a:p>
        </p:txBody>
      </p:sp>
    </p:spTree>
    <p:extLst>
      <p:ext uri="{BB962C8B-B14F-4D97-AF65-F5344CB8AC3E}">
        <p14:creationId xmlns:p14="http://schemas.microsoft.com/office/powerpoint/2010/main" val="2166583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2759893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8" name="TextBox 7"/>
          <p:cNvSpPr txBox="1"/>
          <p:nvPr/>
        </p:nvSpPr>
        <p:spPr>
          <a:xfrm>
            <a:off x="457200" y="1177533"/>
            <a:ext cx="8004629" cy="2062103"/>
          </a:xfrm>
          <a:prstGeom prst="rect">
            <a:avLst/>
          </a:prstGeom>
          <a:noFill/>
        </p:spPr>
        <p:txBody>
          <a:bodyPr wrap="square" rtlCol="0">
            <a:spAutoFit/>
          </a:bodyPr>
          <a:lstStyle/>
          <a:p>
            <a:r>
              <a:rPr lang="en-US" sz="3200" dirty="0">
                <a:solidFill>
                  <a:schemeClr val="bg1"/>
                </a:solidFill>
              </a:rPr>
              <a:t>Merrihew Standard Version ~ </a:t>
            </a:r>
            <a:r>
              <a:rPr lang="en-US" sz="3200" dirty="0">
                <a:solidFill>
                  <a:srgbClr val="FFFF00"/>
                </a:solidFill>
              </a:rPr>
              <a:t>And even though he almost died, and didn't give his life a second thought … you ought to give him the honor that is due men like him.</a:t>
            </a:r>
            <a:endParaRPr lang="en-US" sz="4800" dirty="0">
              <a:solidFill>
                <a:srgbClr val="FFFF00"/>
              </a:solidFill>
            </a:endParaRPr>
          </a:p>
        </p:txBody>
      </p:sp>
    </p:spTree>
    <p:extLst>
      <p:ext uri="{BB962C8B-B14F-4D97-AF65-F5344CB8AC3E}">
        <p14:creationId xmlns:p14="http://schemas.microsoft.com/office/powerpoint/2010/main" val="447333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1961705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pic>
        <p:nvPicPr>
          <p:cNvPr id="4" name="Picture 3" descr="Break ke Baad | Verbos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468" y="1354558"/>
            <a:ext cx="5172532" cy="4126961"/>
          </a:xfrm>
          <a:prstGeom prst="rect">
            <a:avLst/>
          </a:prstGeom>
          <a:effectLst>
            <a:outerShdw blurRad="127000" dist="330200" dir="5400000" sx="97000" sy="97000" algn="t" rotWithShape="0">
              <a:schemeClr val="bg1">
                <a:alpha val="35000"/>
              </a:schemeClr>
            </a:outerShdw>
          </a:effectLst>
        </p:spPr>
      </p:pic>
      <p:sp>
        <p:nvSpPr>
          <p:cNvPr id="5" name="TextBox 4"/>
          <p:cNvSpPr txBox="1"/>
          <p:nvPr/>
        </p:nvSpPr>
        <p:spPr>
          <a:xfrm>
            <a:off x="2057400" y="5598882"/>
            <a:ext cx="5029200" cy="584775"/>
          </a:xfrm>
          <a:prstGeom prst="rect">
            <a:avLst/>
          </a:prstGeom>
          <a:noFill/>
        </p:spPr>
        <p:txBody>
          <a:bodyPr wrap="square" rtlCol="0">
            <a:spAutoFit/>
          </a:bodyPr>
          <a:lstStyle/>
          <a:p>
            <a:pPr algn="ctr"/>
            <a:r>
              <a:rPr lang="en-US" sz="3200" dirty="0">
                <a:solidFill>
                  <a:schemeClr val="bg1"/>
                </a:solidFill>
              </a:rPr>
              <a:t>Parable of the Brother-in-law</a:t>
            </a:r>
          </a:p>
        </p:txBody>
      </p:sp>
    </p:spTree>
    <p:extLst>
      <p:ext uri="{BB962C8B-B14F-4D97-AF65-F5344CB8AC3E}">
        <p14:creationId xmlns:p14="http://schemas.microsoft.com/office/powerpoint/2010/main" val="2896935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4" name="TextBox 3"/>
          <p:cNvSpPr txBox="1"/>
          <p:nvPr/>
        </p:nvSpPr>
        <p:spPr>
          <a:xfrm>
            <a:off x="457200" y="1177533"/>
            <a:ext cx="8004629" cy="2554545"/>
          </a:xfrm>
          <a:prstGeom prst="rect">
            <a:avLst/>
          </a:prstGeom>
          <a:noFill/>
        </p:spPr>
        <p:txBody>
          <a:bodyPr wrap="square" rtlCol="0">
            <a:spAutoFit/>
          </a:bodyPr>
          <a:lstStyle/>
          <a:p>
            <a:r>
              <a:rPr lang="en-US" sz="3200" dirty="0">
                <a:solidFill>
                  <a:schemeClr val="bg1"/>
                </a:solidFill>
              </a:rPr>
              <a:t>Heb. 13.20-21 ~ </a:t>
            </a:r>
            <a:r>
              <a:rPr lang="en-US" sz="3200" baseline="30000" dirty="0">
                <a:solidFill>
                  <a:schemeClr val="bg1"/>
                </a:solidFill>
              </a:rPr>
              <a:t>20</a:t>
            </a:r>
            <a:r>
              <a:rPr lang="en-US" sz="3200" dirty="0">
                <a:solidFill>
                  <a:schemeClr val="bg1"/>
                </a:solidFill>
              </a:rPr>
              <a:t> </a:t>
            </a:r>
            <a:r>
              <a:rPr lang="en-US" sz="3200" dirty="0">
                <a:solidFill>
                  <a:srgbClr val="FFFF00"/>
                </a:solidFill>
              </a:rPr>
              <a:t>Now may the God of peace …</a:t>
            </a:r>
            <a:r>
              <a:rPr lang="en-US" sz="3200" dirty="0"/>
              <a:t> </a:t>
            </a:r>
            <a:r>
              <a:rPr lang="en-US" sz="3200" baseline="30000" dirty="0">
                <a:solidFill>
                  <a:schemeClr val="bg1"/>
                </a:solidFill>
              </a:rPr>
              <a:t>21</a:t>
            </a:r>
            <a:r>
              <a:rPr lang="en-US" sz="3200" dirty="0"/>
              <a:t> </a:t>
            </a:r>
            <a:r>
              <a:rPr lang="en-US" sz="3200" dirty="0">
                <a:solidFill>
                  <a:srgbClr val="FFFF00"/>
                </a:solidFill>
              </a:rPr>
              <a:t>make you complete in every good work to do His will, working in you what is well pleasing in His sight, through Jesus Christ, to whom be glory forever and ever. Amen.</a:t>
            </a:r>
          </a:p>
        </p:txBody>
      </p:sp>
    </p:spTree>
    <p:extLst>
      <p:ext uri="{BB962C8B-B14F-4D97-AF65-F5344CB8AC3E}">
        <p14:creationId xmlns:p14="http://schemas.microsoft.com/office/powerpoint/2010/main" val="1676218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32099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136337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1171292"/>
            <a:ext cx="8229600" cy="2062103"/>
          </a:xfrm>
          <a:prstGeom prst="rect">
            <a:avLst/>
          </a:prstGeom>
          <a:noFill/>
        </p:spPr>
        <p:txBody>
          <a:bodyPr wrap="square" rtlCol="0">
            <a:spAutoFit/>
          </a:bodyPr>
          <a:lstStyle/>
          <a:p>
            <a:r>
              <a:rPr lang="en-US" sz="3200" baseline="30000" dirty="0">
                <a:solidFill>
                  <a:schemeClr val="bg1"/>
                </a:solidFill>
              </a:rPr>
              <a:t>                                            4</a:t>
            </a:r>
            <a:r>
              <a:rPr lang="en-US" sz="3200" dirty="0">
                <a:solidFill>
                  <a:schemeClr val="bg1"/>
                </a:solidFill>
              </a:rPr>
              <a:t> </a:t>
            </a:r>
            <a:r>
              <a:rPr lang="en-US" sz="3200" dirty="0">
                <a:solidFill>
                  <a:srgbClr val="FFFF00"/>
                </a:solidFill>
              </a:rPr>
              <a:t>But God, who is rich in mercy, because of His great love with which He loved us,</a:t>
            </a:r>
            <a:r>
              <a:rPr lang="en-US" sz="3200" dirty="0"/>
              <a:t> </a:t>
            </a:r>
            <a:r>
              <a:rPr lang="en-US" sz="3200" baseline="30000" dirty="0"/>
              <a:t>5</a:t>
            </a:r>
            <a:r>
              <a:rPr lang="en-US" sz="3200" dirty="0"/>
              <a:t> </a:t>
            </a:r>
            <a:r>
              <a:rPr lang="en-US" sz="3200" dirty="0">
                <a:solidFill>
                  <a:srgbClr val="FFFF00"/>
                </a:solidFill>
              </a:rPr>
              <a:t>even when we were dead in trespasses, made us alive together with Christ …</a:t>
            </a:r>
            <a:endParaRPr lang="en-US" sz="3200" dirty="0">
              <a:solidFill>
                <a:schemeClr val="bg1"/>
              </a:solidFill>
            </a:endParaRPr>
          </a:p>
        </p:txBody>
      </p:sp>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5" name="TextBox 4"/>
          <p:cNvSpPr txBox="1"/>
          <p:nvPr/>
        </p:nvSpPr>
        <p:spPr>
          <a:xfrm>
            <a:off x="457201" y="1170276"/>
            <a:ext cx="3124200" cy="584775"/>
          </a:xfrm>
          <a:prstGeom prst="rect">
            <a:avLst/>
          </a:prstGeom>
          <a:noFill/>
        </p:spPr>
        <p:txBody>
          <a:bodyPr wrap="square" rtlCol="0">
            <a:spAutoFit/>
          </a:bodyPr>
          <a:lstStyle/>
          <a:p>
            <a:r>
              <a:rPr lang="en-US" sz="3200" dirty="0">
                <a:solidFill>
                  <a:schemeClr val="bg1"/>
                </a:solidFill>
              </a:rPr>
              <a:t>Eph. 2.4-5, 10 ~</a:t>
            </a:r>
          </a:p>
        </p:txBody>
      </p:sp>
      <p:sp>
        <p:nvSpPr>
          <p:cNvPr id="6" name="TextBox 5"/>
          <p:cNvSpPr txBox="1"/>
          <p:nvPr/>
        </p:nvSpPr>
        <p:spPr>
          <a:xfrm>
            <a:off x="457200" y="2639693"/>
            <a:ext cx="8229600" cy="2062103"/>
          </a:xfrm>
          <a:prstGeom prst="rect">
            <a:avLst/>
          </a:prstGeom>
          <a:noFill/>
        </p:spPr>
        <p:txBody>
          <a:bodyPr wrap="square" rtlCol="0">
            <a:spAutoFit/>
          </a:bodyPr>
          <a:lstStyle/>
          <a:p>
            <a:r>
              <a:rPr lang="en-US" sz="3200" baseline="30000" dirty="0">
                <a:solidFill>
                  <a:schemeClr val="bg1"/>
                </a:solidFill>
              </a:rPr>
              <a:t>                                                                                                   10</a:t>
            </a:r>
            <a:r>
              <a:rPr lang="en-US" sz="3200" dirty="0">
                <a:solidFill>
                  <a:srgbClr val="FFFF00"/>
                </a:solidFill>
              </a:rPr>
              <a:t> For we are His workmanship, created in Christ Jesus for good works, which God prepared beforehand that we should walk in them.</a:t>
            </a:r>
            <a:endParaRPr lang="en-US" sz="3200" dirty="0">
              <a:solidFill>
                <a:schemeClr val="bg1"/>
              </a:solidFill>
            </a:endParaRPr>
          </a:p>
        </p:txBody>
      </p:sp>
    </p:spTree>
    <p:extLst>
      <p:ext uri="{BB962C8B-B14F-4D97-AF65-F5344CB8AC3E}">
        <p14:creationId xmlns:p14="http://schemas.microsoft.com/office/powerpoint/2010/main" val="62624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3" presetClass="emph" presetSubtype="2" fill="hold" grpId="1" nodeType="withEffect">
                                  <p:stCondLst>
                                    <p:cond delay="0"/>
                                  </p:stCondLst>
                                  <p:childTnLst>
                                    <p:animClr clrSpc="rgb" dir="cw">
                                      <p:cBhvr override="childStyle">
                                        <p:cTn id="17"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643812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pic>
        <p:nvPicPr>
          <p:cNvPr id="8" name="Picture 7" descr="Yellow notebook paper by orangedotgreen on DeviantArt"/>
          <p:cNvPicPr>
            <a:picLocks noChangeAspect="1"/>
          </p:cNvPicPr>
          <p:nvPr/>
        </p:nvPicPr>
        <p:blipFill rotWithShape="1">
          <a:blip r:embed="rId3">
            <a:extLst>
              <a:ext uri="{28A0092B-C50C-407E-A947-70E740481C1C}">
                <a14:useLocalDpi xmlns:a14="http://schemas.microsoft.com/office/drawing/2010/main" val="0"/>
              </a:ext>
            </a:extLst>
          </a:blip>
          <a:srcRect l="11586" r="13238"/>
          <a:stretch/>
        </p:blipFill>
        <p:spPr>
          <a:xfrm>
            <a:off x="2419689" y="1187575"/>
            <a:ext cx="4243124" cy="4941080"/>
          </a:xfrm>
          <a:prstGeom prst="rect">
            <a:avLst/>
          </a:prstGeom>
          <a:effectLst>
            <a:outerShdw blurRad="127000" dist="254000" dir="8100000" algn="tr" rotWithShape="0">
              <a:schemeClr val="bg1">
                <a:lumMod val="20000"/>
                <a:lumOff val="80000"/>
                <a:alpha val="35000"/>
              </a:schemeClr>
            </a:outerShdw>
          </a:effectLst>
        </p:spPr>
      </p:pic>
      <p:grpSp>
        <p:nvGrpSpPr>
          <p:cNvPr id="9" name="Group 8"/>
          <p:cNvGrpSpPr/>
          <p:nvPr/>
        </p:nvGrpSpPr>
        <p:grpSpPr>
          <a:xfrm>
            <a:off x="2844176" y="1549845"/>
            <a:ext cx="3466866" cy="4259875"/>
            <a:chOff x="2844176" y="1142372"/>
            <a:chExt cx="3466866" cy="4259875"/>
          </a:xfrm>
        </p:grpSpPr>
        <p:pic>
          <p:nvPicPr>
            <p:cNvPr id="10" name="Picture 9" descr="Yellow notebook paper by orangedotgreen on DeviantArt"/>
            <p:cNvPicPr>
              <a:picLocks noChangeAspect="1"/>
            </p:cNvPicPr>
            <p:nvPr/>
          </p:nvPicPr>
          <p:blipFill rotWithShape="1">
            <a:blip r:embed="rId3">
              <a:extLst>
                <a:ext uri="{28A0092B-C50C-407E-A947-70E740481C1C}">
                  <a14:useLocalDpi xmlns:a14="http://schemas.microsoft.com/office/drawing/2010/main" val="0"/>
                </a:ext>
              </a:extLst>
            </a:blip>
            <a:srcRect l="19189" t="7767" r="19388" b="6019"/>
            <a:stretch/>
          </p:blipFill>
          <p:spPr>
            <a:xfrm>
              <a:off x="2844176" y="1142372"/>
              <a:ext cx="3466866" cy="4259875"/>
            </a:xfrm>
            <a:prstGeom prst="rect">
              <a:avLst/>
            </a:prstGeom>
          </p:spPr>
        </p:pic>
        <p:sp>
          <p:nvSpPr>
            <p:cNvPr id="11" name="TextBox 10"/>
            <p:cNvSpPr txBox="1"/>
            <p:nvPr/>
          </p:nvSpPr>
          <p:spPr>
            <a:xfrm>
              <a:off x="3160871" y="1715107"/>
              <a:ext cx="3085191" cy="3354765"/>
            </a:xfrm>
            <a:prstGeom prst="rect">
              <a:avLst/>
            </a:prstGeom>
            <a:noFill/>
          </p:spPr>
          <p:txBody>
            <a:bodyPr wrap="square" rtlCol="0">
              <a:spAutoFit/>
            </a:bodyPr>
            <a:lstStyle/>
            <a:p>
              <a:r>
                <a:rPr lang="en-US" sz="2400" b="1" dirty="0">
                  <a:solidFill>
                    <a:schemeClr val="tx2">
                      <a:lumMod val="50000"/>
                    </a:schemeClr>
                  </a:solidFill>
                  <a:latin typeface="Crayon" panose="00000400000000000000" pitchFamily="2" charset="0"/>
                </a:rPr>
                <a:t>Dear Jesus,</a:t>
              </a:r>
            </a:p>
            <a:p>
              <a:r>
                <a:rPr lang="en-US" sz="2400" b="1" dirty="0">
                  <a:solidFill>
                    <a:schemeClr val="tx2">
                      <a:lumMod val="50000"/>
                    </a:schemeClr>
                  </a:solidFill>
                  <a:latin typeface="Crayon" panose="00000400000000000000" pitchFamily="2" charset="0"/>
                </a:rPr>
                <a:t>I've been a good boy this year and would appreciate a new bicycle.</a:t>
              </a:r>
              <a:br>
                <a:rPr lang="en-US" sz="2400" b="1" dirty="0">
                  <a:solidFill>
                    <a:schemeClr val="tx2">
                      <a:lumMod val="50000"/>
                    </a:schemeClr>
                  </a:solidFill>
                  <a:latin typeface="Crayon" panose="00000400000000000000" pitchFamily="2" charset="0"/>
                </a:rPr>
              </a:br>
              <a:r>
                <a:rPr lang="en-US" sz="2400" b="1" dirty="0">
                  <a:solidFill>
                    <a:schemeClr val="tx2">
                      <a:lumMod val="50000"/>
                    </a:schemeClr>
                  </a:solidFill>
                  <a:latin typeface="Crayon" panose="00000400000000000000" pitchFamily="2" charset="0"/>
                </a:rPr>
                <a:t>Your Friend,</a:t>
              </a:r>
            </a:p>
            <a:p>
              <a:r>
                <a:rPr lang="en-US" sz="2400" b="1" dirty="0">
                  <a:solidFill>
                    <a:schemeClr val="tx2">
                      <a:lumMod val="50000"/>
                    </a:schemeClr>
                  </a:solidFill>
                  <a:latin typeface="Crayon" panose="00000400000000000000" pitchFamily="2" charset="0"/>
                </a:rPr>
                <a:t>Johnny</a:t>
              </a:r>
              <a:br>
                <a:rPr lang="en-US" sz="2400" b="1" dirty="0">
                  <a:solidFill>
                    <a:schemeClr val="tx2">
                      <a:lumMod val="50000"/>
                    </a:schemeClr>
                  </a:solidFill>
                  <a:latin typeface="Crayon" panose="00000400000000000000" pitchFamily="2" charset="0"/>
                </a:rPr>
              </a:br>
              <a:endParaRPr lang="en-US" sz="4400" b="1" dirty="0">
                <a:solidFill>
                  <a:schemeClr val="tx2">
                    <a:lumMod val="50000"/>
                  </a:schemeClr>
                </a:solidFill>
                <a:latin typeface="Crayon" panose="00000400000000000000" pitchFamily="2" charset="0"/>
              </a:endParaRPr>
            </a:p>
          </p:txBody>
        </p:sp>
      </p:grpSp>
      <p:grpSp>
        <p:nvGrpSpPr>
          <p:cNvPr id="12" name="Group 11"/>
          <p:cNvGrpSpPr/>
          <p:nvPr/>
        </p:nvGrpSpPr>
        <p:grpSpPr>
          <a:xfrm>
            <a:off x="2845664" y="1564602"/>
            <a:ext cx="3466866" cy="4259875"/>
            <a:chOff x="2844176" y="1142372"/>
            <a:chExt cx="3466866" cy="4259875"/>
          </a:xfrm>
        </p:grpSpPr>
        <p:pic>
          <p:nvPicPr>
            <p:cNvPr id="13" name="Picture 12" descr="Yellow notebook paper by orangedotgreen on DeviantArt"/>
            <p:cNvPicPr>
              <a:picLocks noChangeAspect="1"/>
            </p:cNvPicPr>
            <p:nvPr/>
          </p:nvPicPr>
          <p:blipFill rotWithShape="1">
            <a:blip r:embed="rId3">
              <a:extLst>
                <a:ext uri="{28A0092B-C50C-407E-A947-70E740481C1C}">
                  <a14:useLocalDpi xmlns:a14="http://schemas.microsoft.com/office/drawing/2010/main" val="0"/>
                </a:ext>
              </a:extLst>
            </a:blip>
            <a:srcRect l="19189" t="7767" r="19388" b="6019"/>
            <a:stretch/>
          </p:blipFill>
          <p:spPr>
            <a:xfrm>
              <a:off x="2844176" y="1142372"/>
              <a:ext cx="3466866" cy="4259875"/>
            </a:xfrm>
            <a:prstGeom prst="rect">
              <a:avLst/>
            </a:prstGeom>
          </p:spPr>
        </p:pic>
        <p:sp>
          <p:nvSpPr>
            <p:cNvPr id="14" name="TextBox 13"/>
            <p:cNvSpPr txBox="1"/>
            <p:nvPr/>
          </p:nvSpPr>
          <p:spPr>
            <a:xfrm>
              <a:off x="3160871" y="1715107"/>
              <a:ext cx="3085191" cy="2677656"/>
            </a:xfrm>
            <a:prstGeom prst="rect">
              <a:avLst/>
            </a:prstGeom>
            <a:noFill/>
          </p:spPr>
          <p:txBody>
            <a:bodyPr wrap="square" rtlCol="0">
              <a:spAutoFit/>
            </a:bodyPr>
            <a:lstStyle/>
            <a:p>
              <a:r>
                <a:rPr lang="en-US" sz="2400" b="1" dirty="0">
                  <a:solidFill>
                    <a:schemeClr val="tx2">
                      <a:lumMod val="50000"/>
                    </a:schemeClr>
                  </a:solidFill>
                  <a:latin typeface="Crayon" panose="00000400000000000000" pitchFamily="2" charset="0"/>
                </a:rPr>
                <a:t>Dear Jesus,</a:t>
              </a:r>
            </a:p>
            <a:p>
              <a:r>
                <a:rPr lang="en-US" sz="2400" b="1" dirty="0">
                  <a:solidFill>
                    <a:schemeClr val="tx2">
                      <a:lumMod val="50000"/>
                    </a:schemeClr>
                  </a:solidFill>
                  <a:latin typeface="Crayon" panose="00000400000000000000" pitchFamily="2" charset="0"/>
                </a:rPr>
                <a:t>I've been an OK boy this year and I want a new bicycle.</a:t>
              </a:r>
              <a:br>
                <a:rPr lang="en-US" sz="2400" b="1" dirty="0">
                  <a:solidFill>
                    <a:schemeClr val="tx2">
                      <a:lumMod val="50000"/>
                    </a:schemeClr>
                  </a:solidFill>
                  <a:latin typeface="Crayon" panose="00000400000000000000" pitchFamily="2" charset="0"/>
                </a:rPr>
              </a:br>
              <a:r>
                <a:rPr lang="en-US" sz="2400" b="1" dirty="0">
                  <a:solidFill>
                    <a:schemeClr val="tx2">
                      <a:lumMod val="50000"/>
                    </a:schemeClr>
                  </a:solidFill>
                  <a:latin typeface="Crayon" panose="00000400000000000000" pitchFamily="2" charset="0"/>
                </a:rPr>
                <a:t>Yours Truly,</a:t>
              </a:r>
            </a:p>
            <a:p>
              <a:r>
                <a:rPr lang="en-US" sz="2400" b="1" dirty="0">
                  <a:solidFill>
                    <a:schemeClr val="tx2">
                      <a:lumMod val="50000"/>
                    </a:schemeClr>
                  </a:solidFill>
                  <a:latin typeface="Crayon" panose="00000400000000000000" pitchFamily="2" charset="0"/>
                </a:rPr>
                <a:t>Johnny</a:t>
              </a:r>
              <a:endParaRPr lang="en-US" sz="5400" b="1" dirty="0">
                <a:solidFill>
                  <a:schemeClr val="tx2">
                    <a:lumMod val="50000"/>
                  </a:schemeClr>
                </a:solidFill>
                <a:latin typeface="Crayon" panose="00000400000000000000" pitchFamily="2" charset="0"/>
              </a:endParaRPr>
            </a:p>
          </p:txBody>
        </p:sp>
      </p:grpSp>
      <p:grpSp>
        <p:nvGrpSpPr>
          <p:cNvPr id="15" name="Group 14"/>
          <p:cNvGrpSpPr/>
          <p:nvPr/>
        </p:nvGrpSpPr>
        <p:grpSpPr>
          <a:xfrm>
            <a:off x="2842960" y="1545059"/>
            <a:ext cx="3488652" cy="4259875"/>
            <a:chOff x="2844176" y="1142372"/>
            <a:chExt cx="3488652" cy="4259875"/>
          </a:xfrm>
        </p:grpSpPr>
        <p:pic>
          <p:nvPicPr>
            <p:cNvPr id="16" name="Picture 15" descr="Yellow notebook paper by orangedotgreen on DeviantArt"/>
            <p:cNvPicPr>
              <a:picLocks noChangeAspect="1"/>
            </p:cNvPicPr>
            <p:nvPr/>
          </p:nvPicPr>
          <p:blipFill rotWithShape="1">
            <a:blip r:embed="rId3">
              <a:extLst>
                <a:ext uri="{28A0092B-C50C-407E-A947-70E740481C1C}">
                  <a14:useLocalDpi xmlns:a14="http://schemas.microsoft.com/office/drawing/2010/main" val="0"/>
                </a:ext>
              </a:extLst>
            </a:blip>
            <a:srcRect l="19189" t="7767" r="19388" b="6019"/>
            <a:stretch/>
          </p:blipFill>
          <p:spPr>
            <a:xfrm>
              <a:off x="2844176" y="1142372"/>
              <a:ext cx="3466866" cy="4259875"/>
            </a:xfrm>
            <a:prstGeom prst="rect">
              <a:avLst/>
            </a:prstGeom>
          </p:spPr>
        </p:pic>
        <p:sp>
          <p:nvSpPr>
            <p:cNvPr id="17" name="TextBox 16"/>
            <p:cNvSpPr txBox="1"/>
            <p:nvPr/>
          </p:nvSpPr>
          <p:spPr>
            <a:xfrm>
              <a:off x="3093364" y="1715107"/>
              <a:ext cx="3239464" cy="3416320"/>
            </a:xfrm>
            <a:prstGeom prst="rect">
              <a:avLst/>
            </a:prstGeom>
            <a:noFill/>
          </p:spPr>
          <p:txBody>
            <a:bodyPr wrap="square" rtlCol="0">
              <a:spAutoFit/>
            </a:bodyPr>
            <a:lstStyle/>
            <a:p>
              <a:r>
                <a:rPr lang="en-US" sz="2400" b="1" dirty="0">
                  <a:solidFill>
                    <a:schemeClr val="tx2">
                      <a:lumMod val="50000"/>
                    </a:schemeClr>
                  </a:solidFill>
                  <a:latin typeface="Crayon" panose="00000400000000000000" pitchFamily="2" charset="0"/>
                </a:rPr>
                <a:t>Dear Jesus,</a:t>
              </a:r>
            </a:p>
            <a:p>
              <a:r>
                <a:rPr lang="en-US" sz="2400" b="1" dirty="0">
                  <a:solidFill>
                    <a:schemeClr val="tx2">
                      <a:lumMod val="50000"/>
                    </a:schemeClr>
                  </a:solidFill>
                  <a:latin typeface="Crayon" panose="00000400000000000000" pitchFamily="2" charset="0"/>
                </a:rPr>
                <a:t>I've thought about being a good boy this year and can I have a new bicycle?</a:t>
              </a:r>
            </a:p>
            <a:p>
              <a:br>
                <a:rPr lang="en-US" sz="2400" b="1" dirty="0">
                  <a:solidFill>
                    <a:schemeClr val="tx2">
                      <a:lumMod val="50000"/>
                    </a:schemeClr>
                  </a:solidFill>
                  <a:latin typeface="Crayon" panose="00000400000000000000" pitchFamily="2" charset="0"/>
                </a:rPr>
              </a:br>
              <a:r>
                <a:rPr lang="en-US" sz="2400" b="1" dirty="0">
                  <a:solidFill>
                    <a:schemeClr val="tx2">
                      <a:lumMod val="50000"/>
                    </a:schemeClr>
                  </a:solidFill>
                  <a:latin typeface="Crayon" panose="00000400000000000000" pitchFamily="2" charset="0"/>
                </a:rPr>
                <a:t>Signed,</a:t>
              </a:r>
              <a:br>
                <a:rPr lang="en-US" sz="2400" b="1" dirty="0">
                  <a:solidFill>
                    <a:schemeClr val="tx2">
                      <a:lumMod val="50000"/>
                    </a:schemeClr>
                  </a:solidFill>
                  <a:latin typeface="Crayon" panose="00000400000000000000" pitchFamily="2" charset="0"/>
                </a:rPr>
              </a:br>
              <a:r>
                <a:rPr lang="en-US" sz="2400" b="1" dirty="0">
                  <a:solidFill>
                    <a:schemeClr val="tx2">
                      <a:lumMod val="50000"/>
                    </a:schemeClr>
                  </a:solidFill>
                  <a:latin typeface="Crayon" panose="00000400000000000000" pitchFamily="2" charset="0"/>
                </a:rPr>
                <a:t>Johnny</a:t>
              </a:r>
              <a:endParaRPr lang="en-US" sz="6600" b="1" dirty="0">
                <a:solidFill>
                  <a:schemeClr val="tx2">
                    <a:lumMod val="50000"/>
                  </a:schemeClr>
                </a:solidFill>
                <a:latin typeface="Crayon" panose="00000400000000000000" pitchFamily="2" charset="0"/>
              </a:endParaRPr>
            </a:p>
          </p:txBody>
        </p:sp>
      </p:grpSp>
      <p:grpSp>
        <p:nvGrpSpPr>
          <p:cNvPr id="18" name="Group 17"/>
          <p:cNvGrpSpPr/>
          <p:nvPr/>
        </p:nvGrpSpPr>
        <p:grpSpPr>
          <a:xfrm>
            <a:off x="2842956" y="1552402"/>
            <a:ext cx="3488652" cy="4259875"/>
            <a:chOff x="2844176" y="1142372"/>
            <a:chExt cx="3488652" cy="4259875"/>
          </a:xfrm>
        </p:grpSpPr>
        <p:pic>
          <p:nvPicPr>
            <p:cNvPr id="19" name="Picture 18" descr="Yellow notebook paper by orangedotgreen on DeviantArt"/>
            <p:cNvPicPr>
              <a:picLocks noChangeAspect="1"/>
            </p:cNvPicPr>
            <p:nvPr/>
          </p:nvPicPr>
          <p:blipFill rotWithShape="1">
            <a:blip r:embed="rId3">
              <a:extLst>
                <a:ext uri="{28A0092B-C50C-407E-A947-70E740481C1C}">
                  <a14:useLocalDpi xmlns:a14="http://schemas.microsoft.com/office/drawing/2010/main" val="0"/>
                </a:ext>
              </a:extLst>
            </a:blip>
            <a:srcRect l="19189" t="7767" r="19388" b="6019"/>
            <a:stretch/>
          </p:blipFill>
          <p:spPr>
            <a:xfrm>
              <a:off x="2844176" y="1142372"/>
              <a:ext cx="3466866" cy="4259875"/>
            </a:xfrm>
            <a:prstGeom prst="rect">
              <a:avLst/>
            </a:prstGeom>
          </p:spPr>
        </p:pic>
        <p:sp>
          <p:nvSpPr>
            <p:cNvPr id="20" name="TextBox 19"/>
            <p:cNvSpPr txBox="1"/>
            <p:nvPr/>
          </p:nvSpPr>
          <p:spPr>
            <a:xfrm>
              <a:off x="3093364" y="1219802"/>
              <a:ext cx="3239464" cy="3893374"/>
            </a:xfrm>
            <a:prstGeom prst="rect">
              <a:avLst/>
            </a:prstGeom>
            <a:noFill/>
          </p:spPr>
          <p:txBody>
            <a:bodyPr wrap="square" rtlCol="0">
              <a:spAutoFit/>
            </a:bodyPr>
            <a:lstStyle/>
            <a:p>
              <a:r>
                <a:rPr lang="en-US" sz="1900" b="1" dirty="0">
                  <a:solidFill>
                    <a:schemeClr val="tx2">
                      <a:lumMod val="50000"/>
                    </a:schemeClr>
                  </a:solidFill>
                  <a:latin typeface="Crayon" panose="00000400000000000000" pitchFamily="2" charset="0"/>
                </a:rPr>
                <a:t>Jesus,</a:t>
              </a:r>
              <a:br>
                <a:rPr lang="en-US" sz="1900" b="1" dirty="0">
                  <a:solidFill>
                    <a:schemeClr val="tx2">
                      <a:lumMod val="50000"/>
                    </a:schemeClr>
                  </a:solidFill>
                  <a:latin typeface="Crayon" panose="00000400000000000000" pitchFamily="2" charset="0"/>
                </a:rPr>
              </a:br>
              <a:r>
                <a:rPr lang="en-US" sz="1900" b="1" dirty="0">
                  <a:solidFill>
                    <a:schemeClr val="tx2">
                      <a:lumMod val="50000"/>
                    </a:schemeClr>
                  </a:solidFill>
                  <a:latin typeface="Crayon" panose="00000400000000000000" pitchFamily="2" charset="0"/>
                </a:rPr>
                <a:t>I've broken most of the Ten Commandments, shot spit wads in school, tore up my sister's Barbie doll and lots more. I'm desperate. I've got your mama. If you ever want to see her again, give me a bike.</a:t>
              </a:r>
            </a:p>
            <a:p>
              <a:r>
                <a:rPr lang="en-US" sz="1900" b="1" dirty="0">
                  <a:solidFill>
                    <a:schemeClr val="tx2">
                      <a:lumMod val="50000"/>
                    </a:schemeClr>
                  </a:solidFill>
                  <a:latin typeface="Crayon" panose="00000400000000000000" pitchFamily="2" charset="0"/>
                </a:rPr>
                <a:t>Signed,</a:t>
              </a:r>
              <a:br>
                <a:rPr lang="en-US" sz="1900" b="1" dirty="0">
                  <a:solidFill>
                    <a:schemeClr val="tx2">
                      <a:lumMod val="50000"/>
                    </a:schemeClr>
                  </a:solidFill>
                  <a:latin typeface="Crayon" panose="00000400000000000000" pitchFamily="2" charset="0"/>
                </a:rPr>
              </a:br>
              <a:r>
                <a:rPr lang="en-US" sz="1900" b="1" dirty="0">
                  <a:solidFill>
                    <a:schemeClr val="tx2">
                      <a:lumMod val="50000"/>
                    </a:schemeClr>
                  </a:solidFill>
                  <a:latin typeface="Crayon" panose="00000400000000000000" pitchFamily="2" charset="0"/>
                </a:rPr>
                <a:t>You know who </a:t>
              </a:r>
            </a:p>
          </p:txBody>
        </p:sp>
      </p:grpSp>
    </p:spTree>
    <p:extLst>
      <p:ext uri="{BB962C8B-B14F-4D97-AF65-F5344CB8AC3E}">
        <p14:creationId xmlns:p14="http://schemas.microsoft.com/office/powerpoint/2010/main" val="4138456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xit" presetSubtype="8" fill="hold" nodeType="clickEffect">
                                  <p:stCondLst>
                                    <p:cond delay="0"/>
                                  </p:stCondLst>
                                  <p:childTnLst>
                                    <p:anim calcmode="lin" valueType="num">
                                      <p:cBhvr>
                                        <p:cTn id="16" dur="500"/>
                                        <p:tgtEl>
                                          <p:spTgt spid="9"/>
                                        </p:tgtEl>
                                        <p:attrNameLst>
                                          <p:attrName>ppt_x</p:attrName>
                                        </p:attrNameLst>
                                      </p:cBhvr>
                                      <p:tavLst>
                                        <p:tav tm="0">
                                          <p:val>
                                            <p:strVal val="ppt_x"/>
                                          </p:val>
                                        </p:tav>
                                        <p:tav tm="100000">
                                          <p:val>
                                            <p:strVal val="ppt_x-ppt_w/2"/>
                                          </p:val>
                                        </p:tav>
                                      </p:tavLst>
                                    </p:anim>
                                    <p:anim calcmode="lin" valueType="num">
                                      <p:cBhvr>
                                        <p:cTn id="17" dur="500"/>
                                        <p:tgtEl>
                                          <p:spTgt spid="9"/>
                                        </p:tgtEl>
                                        <p:attrNameLst>
                                          <p:attrName>ppt_y</p:attrName>
                                        </p:attrNameLst>
                                      </p:cBhvr>
                                      <p:tavLst>
                                        <p:tav tm="0">
                                          <p:val>
                                            <p:strVal val="ppt_y"/>
                                          </p:val>
                                        </p:tav>
                                        <p:tav tm="100000">
                                          <p:val>
                                            <p:strVal val="ppt_y"/>
                                          </p:val>
                                        </p:tav>
                                      </p:tavLst>
                                    </p:anim>
                                    <p:anim calcmode="lin" valueType="num">
                                      <p:cBhvr>
                                        <p:cTn id="18" dur="500"/>
                                        <p:tgtEl>
                                          <p:spTgt spid="9"/>
                                        </p:tgtEl>
                                        <p:attrNameLst>
                                          <p:attrName>ppt_w</p:attrName>
                                        </p:attrNameLst>
                                      </p:cBhvr>
                                      <p:tavLst>
                                        <p:tav tm="0">
                                          <p:val>
                                            <p:strVal val="ppt_w"/>
                                          </p:val>
                                        </p:tav>
                                        <p:tav tm="100000">
                                          <p:val>
                                            <p:fltVal val="0"/>
                                          </p:val>
                                        </p:tav>
                                      </p:tavLst>
                                    </p:anim>
                                    <p:anim calcmode="lin" valueType="num">
                                      <p:cBhvr>
                                        <p:cTn id="19" dur="500"/>
                                        <p:tgtEl>
                                          <p:spTgt spid="9"/>
                                        </p:tgtEl>
                                        <p:attrNameLst>
                                          <p:attrName>ppt_h</p:attrName>
                                        </p:attrNameLst>
                                      </p:cBhvr>
                                      <p:tavLst>
                                        <p:tav tm="0">
                                          <p:val>
                                            <p:strVal val="ppt_h"/>
                                          </p:val>
                                        </p:tav>
                                        <p:tav tm="100000">
                                          <p:val>
                                            <p:strVal val="ppt_h"/>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xit" presetSubtype="8" fill="hold" nodeType="clickEffect">
                                  <p:stCondLst>
                                    <p:cond delay="0"/>
                                  </p:stCondLst>
                                  <p:childTnLst>
                                    <p:anim calcmode="lin" valueType="num">
                                      <p:cBhvr>
                                        <p:cTn id="29" dur="500"/>
                                        <p:tgtEl>
                                          <p:spTgt spid="12"/>
                                        </p:tgtEl>
                                        <p:attrNameLst>
                                          <p:attrName>ppt_x</p:attrName>
                                        </p:attrNameLst>
                                      </p:cBhvr>
                                      <p:tavLst>
                                        <p:tav tm="0">
                                          <p:val>
                                            <p:strVal val="ppt_x"/>
                                          </p:val>
                                        </p:tav>
                                        <p:tav tm="100000">
                                          <p:val>
                                            <p:strVal val="ppt_x-ppt_w/2"/>
                                          </p:val>
                                        </p:tav>
                                      </p:tavLst>
                                    </p:anim>
                                    <p:anim calcmode="lin" valueType="num">
                                      <p:cBhvr>
                                        <p:cTn id="30" dur="500"/>
                                        <p:tgtEl>
                                          <p:spTgt spid="12"/>
                                        </p:tgtEl>
                                        <p:attrNameLst>
                                          <p:attrName>ppt_y</p:attrName>
                                        </p:attrNameLst>
                                      </p:cBhvr>
                                      <p:tavLst>
                                        <p:tav tm="0">
                                          <p:val>
                                            <p:strVal val="ppt_y"/>
                                          </p:val>
                                        </p:tav>
                                        <p:tav tm="100000">
                                          <p:val>
                                            <p:strVal val="ppt_y"/>
                                          </p:val>
                                        </p:tav>
                                      </p:tavLst>
                                    </p:anim>
                                    <p:anim calcmode="lin" valueType="num">
                                      <p:cBhvr>
                                        <p:cTn id="31" dur="500"/>
                                        <p:tgtEl>
                                          <p:spTgt spid="12"/>
                                        </p:tgtEl>
                                        <p:attrNameLst>
                                          <p:attrName>ppt_w</p:attrName>
                                        </p:attrNameLst>
                                      </p:cBhvr>
                                      <p:tavLst>
                                        <p:tav tm="0">
                                          <p:val>
                                            <p:strVal val="ppt_w"/>
                                          </p:val>
                                        </p:tav>
                                        <p:tav tm="100000">
                                          <p:val>
                                            <p:fltVal val="0"/>
                                          </p:val>
                                        </p:tav>
                                      </p:tavLst>
                                    </p:anim>
                                    <p:anim calcmode="lin" valueType="num">
                                      <p:cBhvr>
                                        <p:cTn id="32" dur="500"/>
                                        <p:tgtEl>
                                          <p:spTgt spid="12"/>
                                        </p:tgtEl>
                                        <p:attrNameLst>
                                          <p:attrName>ppt_h</p:attrName>
                                        </p:attrNameLst>
                                      </p:cBhvr>
                                      <p:tavLst>
                                        <p:tav tm="0">
                                          <p:val>
                                            <p:strVal val="ppt_h"/>
                                          </p:val>
                                        </p:tav>
                                        <p:tav tm="100000">
                                          <p:val>
                                            <p:strVal val="ppt_h"/>
                                          </p:val>
                                        </p:tav>
                                      </p:tavLst>
                                    </p:anim>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xit" presetSubtype="8" fill="hold" nodeType="clickEffect">
                                  <p:stCondLst>
                                    <p:cond delay="0"/>
                                  </p:stCondLst>
                                  <p:childTnLst>
                                    <p:anim calcmode="lin" valueType="num">
                                      <p:cBhvr>
                                        <p:cTn id="42" dur="500"/>
                                        <p:tgtEl>
                                          <p:spTgt spid="15"/>
                                        </p:tgtEl>
                                        <p:attrNameLst>
                                          <p:attrName>ppt_x</p:attrName>
                                        </p:attrNameLst>
                                      </p:cBhvr>
                                      <p:tavLst>
                                        <p:tav tm="0">
                                          <p:val>
                                            <p:strVal val="ppt_x"/>
                                          </p:val>
                                        </p:tav>
                                        <p:tav tm="100000">
                                          <p:val>
                                            <p:strVal val="ppt_x-ppt_w/2"/>
                                          </p:val>
                                        </p:tav>
                                      </p:tavLst>
                                    </p:anim>
                                    <p:anim calcmode="lin" valueType="num">
                                      <p:cBhvr>
                                        <p:cTn id="43" dur="500"/>
                                        <p:tgtEl>
                                          <p:spTgt spid="15"/>
                                        </p:tgtEl>
                                        <p:attrNameLst>
                                          <p:attrName>ppt_y</p:attrName>
                                        </p:attrNameLst>
                                      </p:cBhvr>
                                      <p:tavLst>
                                        <p:tav tm="0">
                                          <p:val>
                                            <p:strVal val="ppt_y"/>
                                          </p:val>
                                        </p:tav>
                                        <p:tav tm="100000">
                                          <p:val>
                                            <p:strVal val="ppt_y"/>
                                          </p:val>
                                        </p:tav>
                                      </p:tavLst>
                                    </p:anim>
                                    <p:anim calcmode="lin" valueType="num">
                                      <p:cBhvr>
                                        <p:cTn id="44" dur="500"/>
                                        <p:tgtEl>
                                          <p:spTgt spid="15"/>
                                        </p:tgtEl>
                                        <p:attrNameLst>
                                          <p:attrName>ppt_w</p:attrName>
                                        </p:attrNameLst>
                                      </p:cBhvr>
                                      <p:tavLst>
                                        <p:tav tm="0">
                                          <p:val>
                                            <p:strVal val="ppt_w"/>
                                          </p:val>
                                        </p:tav>
                                        <p:tav tm="100000">
                                          <p:val>
                                            <p:fltVal val="0"/>
                                          </p:val>
                                        </p:tav>
                                      </p:tavLst>
                                    </p:anim>
                                    <p:anim calcmode="lin" valueType="num">
                                      <p:cBhvr>
                                        <p:cTn id="45" dur="500"/>
                                        <p:tgtEl>
                                          <p:spTgt spid="15"/>
                                        </p:tgtEl>
                                        <p:attrNameLst>
                                          <p:attrName>ppt_h</p:attrName>
                                        </p:attrNameLst>
                                      </p:cBhvr>
                                      <p:tavLst>
                                        <p:tav tm="0">
                                          <p:val>
                                            <p:strVal val="ppt_h"/>
                                          </p:val>
                                        </p:tav>
                                        <p:tav tm="100000">
                                          <p:val>
                                            <p:strVal val="ppt_h"/>
                                          </p:val>
                                        </p:tav>
                                      </p:tavLst>
                                    </p:anim>
                                    <p:set>
                                      <p:cBhvr>
                                        <p:cTn id="46" dur="1" fill="hold">
                                          <p:stCondLst>
                                            <p:cond delay="4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1457087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9776" y="209247"/>
            <a:ext cx="3688080" cy="832454"/>
          </a:xfrm>
          <a:prstGeom prst="rect">
            <a:avLst/>
          </a:prstGeom>
          <a:noFill/>
          <a:effectLst/>
        </p:spPr>
        <p:txBody>
          <a:bodyPr wrap="square" rtlCol="0" anchor="ctr">
            <a:normAutofit/>
          </a:bodyPr>
          <a:lstStyle/>
          <a:p>
            <a:r>
              <a:rPr lang="en-US" sz="4800" dirty="0">
                <a:solidFill>
                  <a:schemeClr val="bg1"/>
                </a:solidFill>
                <a:latin typeface="Hunter Heart Free Font" pitchFamily="2" charset="0"/>
              </a:rPr>
              <a:t>2</a:t>
            </a:r>
            <a:r>
              <a:rPr lang="en-US" sz="4800" dirty="0">
                <a:solidFill>
                  <a:schemeClr val="bg1"/>
                </a:solidFill>
                <a:effectLst/>
                <a:latin typeface="Hunter Heart Free Font" pitchFamily="2" charset="0"/>
              </a:rPr>
              <a:t>.19-30</a:t>
            </a:r>
            <a:endParaRPr lang="en-US" sz="5400" dirty="0">
              <a:solidFill>
                <a:schemeClr val="bg1"/>
              </a:solidFill>
              <a:effectLst/>
              <a:latin typeface="Hunter Heart Free Font" pitchFamily="2" charset="0"/>
            </a:endParaRPr>
          </a:p>
        </p:txBody>
      </p:sp>
      <p:sp>
        <p:nvSpPr>
          <p:cNvPr id="21" name="TextBox 20"/>
          <p:cNvSpPr txBox="1"/>
          <p:nvPr/>
        </p:nvSpPr>
        <p:spPr>
          <a:xfrm>
            <a:off x="457200" y="1177533"/>
            <a:ext cx="8004629" cy="5016758"/>
          </a:xfrm>
          <a:prstGeom prst="rect">
            <a:avLst/>
          </a:prstGeom>
          <a:noFill/>
        </p:spPr>
        <p:txBody>
          <a:bodyPr wrap="square" rtlCol="0">
            <a:spAutoFit/>
          </a:bodyPr>
          <a:lstStyle/>
          <a:p>
            <a:r>
              <a:rPr lang="en-US" sz="3200" dirty="0">
                <a:solidFill>
                  <a:schemeClr val="bg1"/>
                </a:solidFill>
              </a:rPr>
              <a:t>Luke 17.7-10 ~ </a:t>
            </a:r>
            <a:r>
              <a:rPr lang="en-US" sz="3200" baseline="30000" dirty="0">
                <a:solidFill>
                  <a:schemeClr val="bg1"/>
                </a:solidFill>
              </a:rPr>
              <a:t>7</a:t>
            </a:r>
            <a:r>
              <a:rPr lang="en-US" sz="3200" dirty="0">
                <a:solidFill>
                  <a:schemeClr val="bg1"/>
                </a:solidFill>
              </a:rPr>
              <a:t> </a:t>
            </a:r>
            <a:r>
              <a:rPr lang="en-US" sz="3200" dirty="0">
                <a:solidFill>
                  <a:srgbClr val="FFFF00"/>
                </a:solidFill>
              </a:rPr>
              <a:t>And which of you, having a servant plowing or tending sheep, will say to him when he has come in from the field, “Come at once and sit down to eat”? </a:t>
            </a:r>
            <a:r>
              <a:rPr lang="en-US" sz="3200" baseline="30000" dirty="0">
                <a:solidFill>
                  <a:schemeClr val="bg1"/>
                </a:solidFill>
              </a:rPr>
              <a:t>8</a:t>
            </a:r>
            <a:r>
              <a:rPr lang="en-US" sz="3200" dirty="0"/>
              <a:t> </a:t>
            </a:r>
            <a:r>
              <a:rPr lang="en-US" sz="3200" dirty="0">
                <a:solidFill>
                  <a:srgbClr val="FFFF00"/>
                </a:solidFill>
              </a:rPr>
              <a:t>But will he not rather say to him, “Prepare something for my supper, and gird yourself and serve me till I have eaten and drunk, and afterward you will eat and drink”? </a:t>
            </a:r>
            <a:r>
              <a:rPr lang="en-US" sz="3200" baseline="30000" dirty="0">
                <a:solidFill>
                  <a:schemeClr val="bg1"/>
                </a:solidFill>
              </a:rPr>
              <a:t>9</a:t>
            </a:r>
            <a:r>
              <a:rPr lang="en-US" sz="3200" dirty="0"/>
              <a:t> </a:t>
            </a:r>
            <a:r>
              <a:rPr lang="en-US" sz="3200" dirty="0">
                <a:solidFill>
                  <a:srgbClr val="FFFF00"/>
                </a:solidFill>
              </a:rPr>
              <a:t>Does he thank that servant because he did the things that were commanded him? I think not.</a:t>
            </a:r>
          </a:p>
        </p:txBody>
      </p:sp>
    </p:spTree>
    <p:extLst>
      <p:ext uri="{BB962C8B-B14F-4D97-AF65-F5344CB8AC3E}">
        <p14:creationId xmlns:p14="http://schemas.microsoft.com/office/powerpoint/2010/main" val="2359531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859</Words>
  <Application>Microsoft Office PowerPoint</Application>
  <PresentationFormat>On-screen Show (4:3)</PresentationFormat>
  <Paragraphs>61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Crayon</vt:lpstr>
      <vt:lpstr>Hunter Heart Free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cp:revision>
  <dcterms:created xsi:type="dcterms:W3CDTF">2016-12-03T22:49:04Z</dcterms:created>
  <dcterms:modified xsi:type="dcterms:W3CDTF">2016-12-03T23:14:11Z</dcterms:modified>
</cp:coreProperties>
</file>