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8" r:id="rId3"/>
    <p:sldId id="261" r:id="rId4"/>
    <p:sldId id="262" r:id="rId5"/>
    <p:sldId id="257" r:id="rId6"/>
    <p:sldId id="278" r:id="rId7"/>
    <p:sldId id="259" r:id="rId8"/>
    <p:sldId id="260" r:id="rId9"/>
    <p:sldId id="263" r:id="rId10"/>
    <p:sldId id="264" r:id="rId11"/>
    <p:sldId id="273" r:id="rId12"/>
    <p:sldId id="274" r:id="rId13"/>
    <p:sldId id="269" r:id="rId14"/>
    <p:sldId id="276" r:id="rId15"/>
    <p:sldId id="266" r:id="rId16"/>
    <p:sldId id="267" r:id="rId17"/>
    <p:sldId id="270" r:id="rId18"/>
    <p:sldId id="265" r:id="rId19"/>
    <p:sldId id="268" r:id="rId20"/>
    <p:sldId id="271" r:id="rId21"/>
    <p:sldId id="277" r:id="rId22"/>
    <p:sldId id="272" r:id="rId23"/>
  </p:sldIdLst>
  <p:sldSz cx="9144000" cy="6858000" type="screen4x3"/>
  <p:notesSz cx="6858000" cy="9144000"/>
  <p:embeddedFontLst>
    <p:embeddedFont>
      <p:font typeface="Leelawadee" panose="020B0502040204020203" pitchFamily="34" charset="-34"/>
      <p:regular r:id="rId24"/>
      <p:bold r:id="rId25"/>
    </p:embeddedFont>
    <p:embeddedFont>
      <p:font typeface="Microsoft Sans Serif" panose="020B0604020202020204" pitchFamily="34" charset="0"/>
      <p:regular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2" d="100"/>
          <a:sy n="62" d="100"/>
        </p:scale>
        <p:origin x="1356"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20192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71672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74112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8872E5-5A29-4342-A701-E0F9249B6623}"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8891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48872E5-5A29-4342-A701-E0F9249B6623}" type="datetimeFigureOut">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327629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48872E5-5A29-4342-A701-E0F9249B6623}"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77077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48872E5-5A29-4342-A701-E0F9249B6623}" type="datetimeFigureOut">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04595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8872E5-5A29-4342-A701-E0F9249B6623}" type="datetimeFigureOut">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02690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872E5-5A29-4342-A701-E0F9249B6623}" type="datetimeFigureOut">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413471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872E5-5A29-4342-A701-E0F9249B6623}"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323530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8872E5-5A29-4342-A701-E0F9249B6623}" type="datetimeFigureOut">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6B630-A1E8-421A-A0FA-D1396A6B1319}" type="slidenum">
              <a:rPr lang="en-US" smtClean="0"/>
              <a:t>‹#›</a:t>
            </a:fld>
            <a:endParaRPr lang="en-US"/>
          </a:p>
        </p:txBody>
      </p:sp>
    </p:spTree>
    <p:extLst>
      <p:ext uri="{BB962C8B-B14F-4D97-AF65-F5344CB8AC3E}">
        <p14:creationId xmlns:p14="http://schemas.microsoft.com/office/powerpoint/2010/main" val="12258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872E5-5A29-4342-A701-E0F9249B6623}" type="datetimeFigureOut">
              <a:rPr lang="en-US" smtClean="0"/>
              <a:t>3/2/2016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6B630-A1E8-421A-A0FA-D1396A6B1319}" type="slidenum">
              <a:rPr lang="en-US" smtClean="0"/>
              <a:t>‹#›</a:t>
            </a:fld>
            <a:endParaRPr lang="en-US"/>
          </a:p>
        </p:txBody>
      </p:sp>
    </p:spTree>
    <p:extLst>
      <p:ext uri="{BB962C8B-B14F-4D97-AF65-F5344CB8AC3E}">
        <p14:creationId xmlns:p14="http://schemas.microsoft.com/office/powerpoint/2010/main" val="3159128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592424" y="3711389"/>
            <a:ext cx="6612293" cy="923330"/>
          </a:xfrm>
          <a:prstGeom prst="rect">
            <a:avLst/>
          </a:prstGeom>
          <a:noFill/>
        </p:spPr>
        <p:txBody>
          <a:bodyPr wrap="square" rtlCol="0">
            <a:spAutoFit/>
          </a:bodyPr>
          <a:lstStyle/>
          <a:p>
            <a:pPr algn="ctr"/>
            <a:r>
              <a:rPr lang="en-US" sz="5400" b="1" dirty="0">
                <a:solidFill>
                  <a:schemeClr val="bg1"/>
                </a:solidFill>
                <a:effectLst>
                  <a:glow rad="254000">
                    <a:schemeClr val="tx1">
                      <a:lumMod val="85000"/>
                      <a:lumOff val="15000"/>
                      <a:alpha val="25000"/>
                    </a:schemeClr>
                  </a:glow>
                </a:effectLst>
                <a:latin typeface="Leelawadee" panose="020B0502040204020203" pitchFamily="34" charset="-34"/>
                <a:cs typeface="Leelawadee" panose="020B0502040204020203" pitchFamily="34" charset="-34"/>
              </a:rPr>
              <a:t>2 5 : 1 – 2 8 : 1 5</a:t>
            </a:r>
          </a:p>
        </p:txBody>
      </p:sp>
      <p:pic>
        <p:nvPicPr>
          <p:cNvPr id="2" name="Picture 1" descr="cd disc - color variation 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691" y="535822"/>
            <a:ext cx="1129834" cy="1129834"/>
          </a:xfrm>
          <a:prstGeom prst="rect">
            <a:avLst/>
          </a:prstGeom>
          <a:scene3d>
            <a:camera prst="perspectiveContrastingLeftFacing"/>
            <a:lightRig rig="threePt" dir="t"/>
          </a:scene3d>
          <a:sp3d/>
        </p:spPr>
      </p:pic>
      <p:sp>
        <p:nvSpPr>
          <p:cNvPr id="8" name="TextBox 7"/>
          <p:cNvSpPr txBox="1"/>
          <p:nvPr/>
        </p:nvSpPr>
        <p:spPr>
          <a:xfrm>
            <a:off x="1413867" y="315049"/>
            <a:ext cx="5278930" cy="830997"/>
          </a:xfrm>
          <a:prstGeom prst="rect">
            <a:avLst/>
          </a:prstGeom>
          <a:noFill/>
        </p:spPr>
        <p:txBody>
          <a:bodyPr wrap="square" rtlCol="0">
            <a:spAutoFit/>
          </a:bodyPr>
          <a:lstStyle/>
          <a:p>
            <a:pPr defTabSz="168275"/>
            <a:r>
              <a:rPr lang="en-US" sz="2400"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A CD of this message will available    	immediately following the service …</a:t>
            </a:r>
          </a:p>
        </p:txBody>
      </p:sp>
      <p:sp>
        <p:nvSpPr>
          <p:cNvPr id="7" name="TextBox 6"/>
          <p:cNvSpPr txBox="1"/>
          <p:nvPr/>
        </p:nvSpPr>
        <p:spPr>
          <a:xfrm>
            <a:off x="3054263" y="1250157"/>
            <a:ext cx="3927817" cy="830997"/>
          </a:xfrm>
          <a:prstGeom prst="rect">
            <a:avLst/>
          </a:prstGeom>
          <a:noFill/>
        </p:spPr>
        <p:txBody>
          <a:bodyPr wrap="square" rtlCol="0">
            <a:spAutoFit/>
          </a:bodyPr>
          <a:lstStyle/>
          <a:p>
            <a:r>
              <a:rPr lang="en-US" sz="2400"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 or you may download a podcast later in this week</a:t>
            </a:r>
          </a:p>
        </p:txBody>
      </p:sp>
      <p:pic>
        <p:nvPicPr>
          <p:cNvPr id="10" name="Picture 9" descr="Apple, Phone, Cell Phone, Mobile, Mobile Phone"/>
          <p:cNvPicPr>
            <a:picLocks noChangeAspect="1"/>
          </p:cNvPicPr>
          <p:nvPr/>
        </p:nvPicPr>
        <p:blipFill>
          <a:blip r:embed="rId4" cstate="print">
            <a:duotone>
              <a:prstClr val="black"/>
              <a:srgbClr val="7030A0">
                <a:tint val="45000"/>
                <a:satMod val="400000"/>
              </a:srgb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559113" y="1393905"/>
            <a:ext cx="1459335" cy="1101342"/>
          </a:xfrm>
          <a:prstGeom prst="rect">
            <a:avLst/>
          </a:prstGeom>
        </p:spPr>
      </p:pic>
      <p:sp>
        <p:nvSpPr>
          <p:cNvPr id="13" name="Oval 12"/>
          <p:cNvSpPr/>
          <p:nvPr/>
        </p:nvSpPr>
        <p:spPr>
          <a:xfrm rot="1199969">
            <a:off x="7332023" y="1397339"/>
            <a:ext cx="351745" cy="354351"/>
          </a:xfrm>
          <a:custGeom>
            <a:avLst/>
            <a:gdLst>
              <a:gd name="connsiteX0" fmla="*/ 0 w 529739"/>
              <a:gd name="connsiteY0" fmla="*/ 144192 h 288383"/>
              <a:gd name="connsiteX1" fmla="*/ 264870 w 529739"/>
              <a:gd name="connsiteY1" fmla="*/ 0 h 288383"/>
              <a:gd name="connsiteX2" fmla="*/ 529740 w 529739"/>
              <a:gd name="connsiteY2" fmla="*/ 144192 h 288383"/>
              <a:gd name="connsiteX3" fmla="*/ 264870 w 529739"/>
              <a:gd name="connsiteY3" fmla="*/ 288384 h 288383"/>
              <a:gd name="connsiteX4" fmla="*/ 0 w 529739"/>
              <a:gd name="connsiteY4" fmla="*/ 144192 h 288383"/>
              <a:gd name="connsiteX0" fmla="*/ 1018 w 530758"/>
              <a:gd name="connsiteY0" fmla="*/ 182949 h 327141"/>
              <a:gd name="connsiteX1" fmla="*/ 349907 w 530758"/>
              <a:gd name="connsiteY1" fmla="*/ 0 h 327141"/>
              <a:gd name="connsiteX2" fmla="*/ 530758 w 530758"/>
              <a:gd name="connsiteY2" fmla="*/ 182949 h 327141"/>
              <a:gd name="connsiteX3" fmla="*/ 265888 w 530758"/>
              <a:gd name="connsiteY3" fmla="*/ 327141 h 327141"/>
              <a:gd name="connsiteX4" fmla="*/ 1018 w 530758"/>
              <a:gd name="connsiteY4" fmla="*/ 182949 h 327141"/>
              <a:gd name="connsiteX0" fmla="*/ 679 w 433922"/>
              <a:gd name="connsiteY0" fmla="*/ 183060 h 327577"/>
              <a:gd name="connsiteX1" fmla="*/ 349568 w 433922"/>
              <a:gd name="connsiteY1" fmla="*/ 111 h 327577"/>
              <a:gd name="connsiteX2" fmla="*/ 433922 w 433922"/>
              <a:gd name="connsiteY2" fmla="*/ 210004 h 327577"/>
              <a:gd name="connsiteX3" fmla="*/ 265549 w 433922"/>
              <a:gd name="connsiteY3" fmla="*/ 327252 h 327577"/>
              <a:gd name="connsiteX4" fmla="*/ 679 w 433922"/>
              <a:gd name="connsiteY4" fmla="*/ 183060 h 327577"/>
              <a:gd name="connsiteX0" fmla="*/ 1400 w 300079"/>
              <a:gd name="connsiteY0" fmla="*/ 127327 h 330965"/>
              <a:gd name="connsiteX1" fmla="*/ 215725 w 300079"/>
              <a:gd name="connsiteY1" fmla="*/ 1532 h 330965"/>
              <a:gd name="connsiteX2" fmla="*/ 300079 w 300079"/>
              <a:gd name="connsiteY2" fmla="*/ 211425 h 330965"/>
              <a:gd name="connsiteX3" fmla="*/ 131706 w 300079"/>
              <a:gd name="connsiteY3" fmla="*/ 328673 h 330965"/>
              <a:gd name="connsiteX4" fmla="*/ 1400 w 300079"/>
              <a:gd name="connsiteY4" fmla="*/ 127327 h 330965"/>
              <a:gd name="connsiteX0" fmla="*/ 21089 w 319768"/>
              <a:gd name="connsiteY0" fmla="*/ 127305 h 322137"/>
              <a:gd name="connsiteX1" fmla="*/ 235414 w 319768"/>
              <a:gd name="connsiteY1" fmla="*/ 1510 h 322137"/>
              <a:gd name="connsiteX2" fmla="*/ 319768 w 319768"/>
              <a:gd name="connsiteY2" fmla="*/ 211403 h 322137"/>
              <a:gd name="connsiteX3" fmla="*/ 41758 w 319768"/>
              <a:gd name="connsiteY3" fmla="*/ 319491 h 322137"/>
              <a:gd name="connsiteX4" fmla="*/ 21089 w 319768"/>
              <a:gd name="connsiteY4" fmla="*/ 127305 h 322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68" h="322137">
                <a:moveTo>
                  <a:pt x="21089" y="127305"/>
                </a:moveTo>
                <a:cubicBezTo>
                  <a:pt x="53365" y="74308"/>
                  <a:pt x="185634" y="-12506"/>
                  <a:pt x="235414" y="1510"/>
                </a:cubicBezTo>
                <a:cubicBezTo>
                  <a:pt x="285194" y="15526"/>
                  <a:pt x="319768" y="131768"/>
                  <a:pt x="319768" y="211403"/>
                </a:cubicBezTo>
                <a:cubicBezTo>
                  <a:pt x="319768" y="291038"/>
                  <a:pt x="91538" y="333507"/>
                  <a:pt x="41758" y="319491"/>
                </a:cubicBezTo>
                <a:cubicBezTo>
                  <a:pt x="-8022" y="305475"/>
                  <a:pt x="-11187" y="180302"/>
                  <a:pt x="21089" y="127305"/>
                </a:cubicBezTo>
                <a:close/>
              </a:path>
            </a:pathLst>
          </a:custGeom>
          <a:solidFill>
            <a:schemeClr val="bg1"/>
          </a:solidFill>
          <a:ln>
            <a:noFill/>
          </a:ln>
          <a:effectLst>
            <a:glow rad="203200">
              <a:schemeClr val="bg1">
                <a:alpha val="40000"/>
              </a:schemeClr>
            </a:glow>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18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271601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1077218"/>
          </a:xfrm>
          <a:prstGeom prst="rect">
            <a:avLst/>
          </a:prstGeom>
          <a:noFill/>
        </p:spPr>
        <p:txBody>
          <a:bodyPr wrap="square" rtlCol="0">
            <a:spAutoFit/>
          </a:bodyPr>
          <a:lstStyle/>
          <a:p>
            <a:r>
              <a:rPr lang="en-US" sz="3200" b="1" dirty="0"/>
              <a:t>Psalms 42, 44, 45 ~ </a:t>
            </a:r>
            <a:r>
              <a:rPr lang="en-US" sz="3200" b="1" dirty="0">
                <a:solidFill>
                  <a:srgbClr val="FFC000"/>
                </a:solidFill>
              </a:rPr>
              <a:t>“A contemplation of the sons of Korah”</a:t>
            </a:r>
            <a:endParaRPr lang="en-US" sz="115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 name="TextBox 4"/>
          <p:cNvSpPr txBox="1"/>
          <p:nvPr/>
        </p:nvSpPr>
        <p:spPr>
          <a:xfrm>
            <a:off x="479747" y="1785262"/>
            <a:ext cx="8206548" cy="1077218"/>
          </a:xfrm>
          <a:prstGeom prst="rect">
            <a:avLst/>
          </a:prstGeom>
          <a:noFill/>
        </p:spPr>
        <p:txBody>
          <a:bodyPr wrap="square" rtlCol="0">
            <a:spAutoFit/>
          </a:bodyPr>
          <a:lstStyle/>
          <a:p>
            <a:r>
              <a:rPr lang="en-US" sz="3200" b="1" dirty="0"/>
              <a:t>Psalms 46, 47, 49, 84, 85, 87 and 88 ~ </a:t>
            </a:r>
            <a:r>
              <a:rPr lang="en-US" sz="3200" b="1" dirty="0">
                <a:solidFill>
                  <a:srgbClr val="FFC000"/>
                </a:solidFill>
              </a:rPr>
              <a:t>“A psalm of the sons of Korah”</a:t>
            </a:r>
            <a:endParaRPr lang="en-US" sz="239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7" name="TextBox 6"/>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293593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8104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0998" y="652018"/>
          <a:ext cx="7381876" cy="5501132"/>
        </p:xfrm>
        <a:graphic>
          <a:graphicData uri="http://schemas.openxmlformats.org/drawingml/2006/table">
            <a:tbl>
              <a:tblPr firstRow="1" bandRow="1">
                <a:tableStyleId>{5C22544A-7EE6-4342-B048-85BDC9FD1C3A}</a:tableStyleId>
              </a:tblPr>
              <a:tblGrid>
                <a:gridCol w="1845469">
                  <a:extLst>
                    <a:ext uri="{9D8B030D-6E8A-4147-A177-3AD203B41FA5}">
                      <a16:colId xmlns:a16="http://schemas.microsoft.com/office/drawing/2014/main" val="1464144825"/>
                    </a:ext>
                  </a:extLst>
                </a:gridCol>
                <a:gridCol w="1845469">
                  <a:extLst>
                    <a:ext uri="{9D8B030D-6E8A-4147-A177-3AD203B41FA5}">
                      <a16:colId xmlns:a16="http://schemas.microsoft.com/office/drawing/2014/main" val="143940327"/>
                    </a:ext>
                  </a:extLst>
                </a:gridCol>
                <a:gridCol w="1845469">
                  <a:extLst>
                    <a:ext uri="{9D8B030D-6E8A-4147-A177-3AD203B41FA5}">
                      <a16:colId xmlns:a16="http://schemas.microsoft.com/office/drawing/2014/main" val="327552898"/>
                    </a:ext>
                  </a:extLst>
                </a:gridCol>
                <a:gridCol w="1845469">
                  <a:extLst>
                    <a:ext uri="{9D8B030D-6E8A-4147-A177-3AD203B41FA5}">
                      <a16:colId xmlns:a16="http://schemas.microsoft.com/office/drawing/2014/main" val="3507363968"/>
                    </a:ext>
                  </a:extLst>
                </a:gridCol>
              </a:tblGrid>
              <a:tr h="39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058800"/>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8246341"/>
                  </a:ext>
                </a:extLst>
              </a:tr>
              <a:tr h="39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2476975"/>
                  </a:ext>
                </a:extLst>
              </a:tr>
              <a:tr h="39293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78485"/>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7025256"/>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634421"/>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9936717"/>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2423970"/>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7245737"/>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3223226"/>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2527061"/>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0905348"/>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3570190"/>
                  </a:ext>
                </a:extLst>
              </a:tr>
              <a:tr h="392938">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7524616"/>
                  </a:ext>
                </a:extLst>
              </a:tr>
            </a:tbl>
          </a:graphicData>
        </a:graphic>
      </p:graphicFrame>
      <p:sp>
        <p:nvSpPr>
          <p:cNvPr id="4" name="TextBox 3"/>
          <p:cNvSpPr txBox="1"/>
          <p:nvPr/>
        </p:nvSpPr>
        <p:spPr>
          <a:xfrm>
            <a:off x="484094" y="621846"/>
            <a:ext cx="1344706" cy="461665"/>
          </a:xfrm>
          <a:prstGeom prst="rect">
            <a:avLst/>
          </a:prstGeom>
          <a:noFill/>
        </p:spPr>
        <p:txBody>
          <a:bodyPr wrap="square" rtlCol="0">
            <a:spAutoFit/>
          </a:bodyPr>
          <a:lstStyle/>
          <a:p>
            <a:r>
              <a:rPr lang="en-US" sz="2400" b="1" dirty="0">
                <a:solidFill>
                  <a:srgbClr val="FFC000"/>
                </a:solidFill>
              </a:rPr>
              <a:t>Tribe</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 name="TextBox 4"/>
          <p:cNvSpPr txBox="1"/>
          <p:nvPr/>
        </p:nvSpPr>
        <p:spPr>
          <a:xfrm>
            <a:off x="484094" y="1021896"/>
            <a:ext cx="1344706" cy="461665"/>
          </a:xfrm>
          <a:prstGeom prst="rect">
            <a:avLst/>
          </a:prstGeom>
          <a:noFill/>
        </p:spPr>
        <p:txBody>
          <a:bodyPr wrap="square" rtlCol="0">
            <a:spAutoFit/>
          </a:bodyPr>
          <a:lstStyle/>
          <a:p>
            <a:r>
              <a:rPr lang="en-US" sz="2400" b="1" dirty="0">
                <a:solidFill>
                  <a:schemeClr val="bg1"/>
                </a:solidFill>
              </a:rPr>
              <a:t>Rueben</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7" name="TextBox 6"/>
          <p:cNvSpPr txBox="1"/>
          <p:nvPr/>
        </p:nvSpPr>
        <p:spPr>
          <a:xfrm>
            <a:off x="474569" y="1421946"/>
            <a:ext cx="1344706" cy="461665"/>
          </a:xfrm>
          <a:prstGeom prst="rect">
            <a:avLst/>
          </a:prstGeom>
          <a:noFill/>
        </p:spPr>
        <p:txBody>
          <a:bodyPr wrap="square" rtlCol="0">
            <a:spAutoFit/>
          </a:bodyPr>
          <a:lstStyle/>
          <a:p>
            <a:r>
              <a:rPr lang="en-US" sz="2400" b="1" dirty="0">
                <a:solidFill>
                  <a:schemeClr val="bg1"/>
                </a:solidFill>
              </a:rPr>
              <a:t>Simeon</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8" name="TextBox 7"/>
          <p:cNvSpPr txBox="1"/>
          <p:nvPr/>
        </p:nvSpPr>
        <p:spPr>
          <a:xfrm>
            <a:off x="474569" y="1802946"/>
            <a:ext cx="1344706" cy="461665"/>
          </a:xfrm>
          <a:prstGeom prst="rect">
            <a:avLst/>
          </a:prstGeom>
          <a:noFill/>
        </p:spPr>
        <p:txBody>
          <a:bodyPr wrap="square" rtlCol="0">
            <a:spAutoFit/>
          </a:bodyPr>
          <a:lstStyle/>
          <a:p>
            <a:r>
              <a:rPr lang="en-US" sz="2400" b="1" dirty="0">
                <a:solidFill>
                  <a:schemeClr val="bg1"/>
                </a:solidFill>
              </a:rPr>
              <a:t>Gad</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9" name="TextBox 8"/>
          <p:cNvSpPr txBox="1"/>
          <p:nvPr/>
        </p:nvSpPr>
        <p:spPr>
          <a:xfrm>
            <a:off x="484094" y="2193471"/>
            <a:ext cx="1344706" cy="461665"/>
          </a:xfrm>
          <a:prstGeom prst="rect">
            <a:avLst/>
          </a:prstGeom>
          <a:noFill/>
        </p:spPr>
        <p:txBody>
          <a:bodyPr wrap="square" rtlCol="0">
            <a:spAutoFit/>
          </a:bodyPr>
          <a:lstStyle/>
          <a:p>
            <a:r>
              <a:rPr lang="en-US" sz="2400" b="1" dirty="0">
                <a:solidFill>
                  <a:schemeClr val="bg1"/>
                </a:solidFill>
              </a:rPr>
              <a:t>Judah</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0" name="TextBox 9"/>
          <p:cNvSpPr txBox="1"/>
          <p:nvPr/>
        </p:nvSpPr>
        <p:spPr>
          <a:xfrm>
            <a:off x="484094" y="2622096"/>
            <a:ext cx="1344706" cy="461665"/>
          </a:xfrm>
          <a:prstGeom prst="rect">
            <a:avLst/>
          </a:prstGeom>
          <a:noFill/>
        </p:spPr>
        <p:txBody>
          <a:bodyPr wrap="square" rtlCol="0">
            <a:spAutoFit/>
          </a:bodyPr>
          <a:lstStyle/>
          <a:p>
            <a:r>
              <a:rPr lang="en-US" sz="2400" b="1" dirty="0">
                <a:solidFill>
                  <a:schemeClr val="bg1"/>
                </a:solidFill>
              </a:rPr>
              <a:t>Issachar</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1" name="TextBox 10"/>
          <p:cNvSpPr txBox="1"/>
          <p:nvPr/>
        </p:nvSpPr>
        <p:spPr>
          <a:xfrm>
            <a:off x="474569" y="2993571"/>
            <a:ext cx="1573306" cy="461665"/>
          </a:xfrm>
          <a:prstGeom prst="rect">
            <a:avLst/>
          </a:prstGeom>
          <a:noFill/>
        </p:spPr>
        <p:txBody>
          <a:bodyPr wrap="square" rtlCol="0">
            <a:spAutoFit/>
          </a:bodyPr>
          <a:lstStyle/>
          <a:p>
            <a:r>
              <a:rPr lang="en-US" sz="2400" b="1" dirty="0">
                <a:solidFill>
                  <a:schemeClr val="bg1"/>
                </a:solidFill>
              </a:rPr>
              <a:t>Zebulun</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2" name="TextBox 11"/>
          <p:cNvSpPr txBox="1"/>
          <p:nvPr/>
        </p:nvSpPr>
        <p:spPr>
          <a:xfrm>
            <a:off x="474568" y="3384096"/>
            <a:ext cx="1666877" cy="461665"/>
          </a:xfrm>
          <a:prstGeom prst="rect">
            <a:avLst/>
          </a:prstGeom>
          <a:noFill/>
        </p:spPr>
        <p:txBody>
          <a:bodyPr wrap="square" rtlCol="0">
            <a:spAutoFit/>
          </a:bodyPr>
          <a:lstStyle/>
          <a:p>
            <a:r>
              <a:rPr lang="en-US" sz="2400" b="1" dirty="0">
                <a:solidFill>
                  <a:schemeClr val="bg1"/>
                </a:solidFill>
              </a:rPr>
              <a:t>Manasseh</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3" name="TextBox 12"/>
          <p:cNvSpPr txBox="1"/>
          <p:nvPr/>
        </p:nvSpPr>
        <p:spPr>
          <a:xfrm>
            <a:off x="484093" y="3793671"/>
            <a:ext cx="1657351" cy="461665"/>
          </a:xfrm>
          <a:prstGeom prst="rect">
            <a:avLst/>
          </a:prstGeom>
          <a:noFill/>
        </p:spPr>
        <p:txBody>
          <a:bodyPr wrap="square" rtlCol="0">
            <a:spAutoFit/>
          </a:bodyPr>
          <a:lstStyle/>
          <a:p>
            <a:r>
              <a:rPr lang="en-US" sz="2400" b="1" dirty="0">
                <a:solidFill>
                  <a:schemeClr val="bg1"/>
                </a:solidFill>
              </a:rPr>
              <a:t>Ephraim</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4" name="TextBox 13"/>
          <p:cNvSpPr txBox="1"/>
          <p:nvPr/>
        </p:nvSpPr>
        <p:spPr>
          <a:xfrm>
            <a:off x="484093" y="4165146"/>
            <a:ext cx="1666875" cy="461665"/>
          </a:xfrm>
          <a:prstGeom prst="rect">
            <a:avLst/>
          </a:prstGeom>
          <a:noFill/>
        </p:spPr>
        <p:txBody>
          <a:bodyPr wrap="square" rtlCol="0">
            <a:spAutoFit/>
          </a:bodyPr>
          <a:lstStyle/>
          <a:p>
            <a:r>
              <a:rPr lang="en-US" sz="2400" b="1" dirty="0">
                <a:solidFill>
                  <a:schemeClr val="bg1"/>
                </a:solidFill>
              </a:rPr>
              <a:t>Benjamin</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5" name="TextBox 14"/>
          <p:cNvSpPr txBox="1"/>
          <p:nvPr/>
        </p:nvSpPr>
        <p:spPr>
          <a:xfrm>
            <a:off x="474569" y="4546146"/>
            <a:ext cx="1344706" cy="461665"/>
          </a:xfrm>
          <a:prstGeom prst="rect">
            <a:avLst/>
          </a:prstGeom>
          <a:noFill/>
        </p:spPr>
        <p:txBody>
          <a:bodyPr wrap="square" rtlCol="0">
            <a:spAutoFit/>
          </a:bodyPr>
          <a:lstStyle/>
          <a:p>
            <a:r>
              <a:rPr lang="en-US" sz="2400" b="1" dirty="0">
                <a:solidFill>
                  <a:schemeClr val="bg1"/>
                </a:solidFill>
              </a:rPr>
              <a:t>Dan</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6" name="TextBox 15"/>
          <p:cNvSpPr txBox="1"/>
          <p:nvPr/>
        </p:nvSpPr>
        <p:spPr>
          <a:xfrm>
            <a:off x="474569" y="4955721"/>
            <a:ext cx="1344706" cy="461665"/>
          </a:xfrm>
          <a:prstGeom prst="rect">
            <a:avLst/>
          </a:prstGeom>
          <a:noFill/>
        </p:spPr>
        <p:txBody>
          <a:bodyPr wrap="square" rtlCol="0">
            <a:spAutoFit/>
          </a:bodyPr>
          <a:lstStyle/>
          <a:p>
            <a:r>
              <a:rPr lang="en-US" sz="2400" b="1" dirty="0">
                <a:solidFill>
                  <a:schemeClr val="bg1"/>
                </a:solidFill>
              </a:rPr>
              <a:t>Asher</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7" name="TextBox 16"/>
          <p:cNvSpPr txBox="1"/>
          <p:nvPr/>
        </p:nvSpPr>
        <p:spPr>
          <a:xfrm>
            <a:off x="465043" y="5346246"/>
            <a:ext cx="1582831" cy="461665"/>
          </a:xfrm>
          <a:prstGeom prst="rect">
            <a:avLst/>
          </a:prstGeom>
          <a:noFill/>
        </p:spPr>
        <p:txBody>
          <a:bodyPr wrap="square" rtlCol="0">
            <a:spAutoFit/>
          </a:bodyPr>
          <a:lstStyle/>
          <a:p>
            <a:r>
              <a:rPr lang="en-US" sz="2400" b="1" dirty="0">
                <a:solidFill>
                  <a:schemeClr val="bg1"/>
                </a:solidFill>
              </a:rPr>
              <a:t>Naphtali</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8" name="TextBox 17"/>
          <p:cNvSpPr txBox="1"/>
          <p:nvPr/>
        </p:nvSpPr>
        <p:spPr>
          <a:xfrm>
            <a:off x="455519" y="5708196"/>
            <a:ext cx="1344706" cy="461665"/>
          </a:xfrm>
          <a:prstGeom prst="rect">
            <a:avLst/>
          </a:prstGeom>
          <a:noFill/>
        </p:spPr>
        <p:txBody>
          <a:bodyPr wrap="square" rtlCol="0">
            <a:spAutoFit/>
          </a:bodyPr>
          <a:lstStyle/>
          <a:p>
            <a:r>
              <a:rPr lang="en-US" sz="2400" b="1" dirty="0">
                <a:solidFill>
                  <a:srgbClr val="FFC000"/>
                </a:solidFill>
              </a:rPr>
              <a:t>Total</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9" name="TextBox 18"/>
          <p:cNvSpPr txBox="1"/>
          <p:nvPr/>
        </p:nvSpPr>
        <p:spPr>
          <a:xfrm>
            <a:off x="2236694" y="621846"/>
            <a:ext cx="1733550" cy="461665"/>
          </a:xfrm>
          <a:prstGeom prst="rect">
            <a:avLst/>
          </a:prstGeom>
          <a:noFill/>
        </p:spPr>
        <p:txBody>
          <a:bodyPr wrap="square" rtlCol="0">
            <a:spAutoFit/>
          </a:bodyPr>
          <a:lstStyle/>
          <a:p>
            <a:r>
              <a:rPr lang="en-US" sz="2400" b="1" dirty="0">
                <a:solidFill>
                  <a:schemeClr val="bg1"/>
                </a:solidFill>
              </a:rPr>
              <a:t>1</a:t>
            </a:r>
            <a:r>
              <a:rPr lang="en-US" sz="2400" b="1" baseline="30000" dirty="0">
                <a:solidFill>
                  <a:schemeClr val="bg1"/>
                </a:solidFill>
              </a:rPr>
              <a:t>st</a:t>
            </a:r>
            <a:r>
              <a:rPr lang="en-US" sz="2400" b="1" dirty="0">
                <a:solidFill>
                  <a:schemeClr val="bg1"/>
                </a:solidFill>
              </a:rPr>
              <a:t> Census</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0" name="TextBox 19"/>
          <p:cNvSpPr txBox="1"/>
          <p:nvPr/>
        </p:nvSpPr>
        <p:spPr>
          <a:xfrm>
            <a:off x="2236694" y="1021896"/>
            <a:ext cx="1733550" cy="461665"/>
          </a:xfrm>
          <a:prstGeom prst="rect">
            <a:avLst/>
          </a:prstGeom>
          <a:noFill/>
        </p:spPr>
        <p:txBody>
          <a:bodyPr wrap="square" rtlCol="0">
            <a:spAutoFit/>
          </a:bodyPr>
          <a:lstStyle/>
          <a:p>
            <a:pPr algn="r"/>
            <a:r>
              <a:rPr lang="en-US" sz="2400" b="1" dirty="0"/>
              <a:t>46,500</a:t>
            </a:r>
            <a:endParaRPr lang="en-US" sz="7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1" name="TextBox 20"/>
          <p:cNvSpPr txBox="1"/>
          <p:nvPr/>
        </p:nvSpPr>
        <p:spPr>
          <a:xfrm>
            <a:off x="2227168" y="1421946"/>
            <a:ext cx="1743075" cy="461665"/>
          </a:xfrm>
          <a:prstGeom prst="rect">
            <a:avLst/>
          </a:prstGeom>
          <a:noFill/>
        </p:spPr>
        <p:txBody>
          <a:bodyPr wrap="square" rtlCol="0">
            <a:spAutoFit/>
          </a:bodyPr>
          <a:lstStyle/>
          <a:p>
            <a:pPr algn="r"/>
            <a:r>
              <a:rPr lang="en-US" sz="2400" b="1" dirty="0">
                <a:solidFill>
                  <a:schemeClr val="bg1"/>
                </a:solidFill>
              </a:rPr>
              <a:t>59,300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2" name="TextBox 21"/>
          <p:cNvSpPr txBox="1"/>
          <p:nvPr/>
        </p:nvSpPr>
        <p:spPr>
          <a:xfrm>
            <a:off x="2227169" y="1802946"/>
            <a:ext cx="1743074" cy="461665"/>
          </a:xfrm>
          <a:prstGeom prst="rect">
            <a:avLst/>
          </a:prstGeom>
          <a:noFill/>
        </p:spPr>
        <p:txBody>
          <a:bodyPr wrap="square" rtlCol="0">
            <a:spAutoFit/>
          </a:bodyPr>
          <a:lstStyle/>
          <a:p>
            <a:pPr algn="r"/>
            <a:r>
              <a:rPr lang="en-US" sz="2400" b="1" dirty="0">
                <a:solidFill>
                  <a:schemeClr val="bg1"/>
                </a:solidFill>
              </a:rPr>
              <a:t>45,650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3" name="TextBox 22"/>
          <p:cNvSpPr txBox="1"/>
          <p:nvPr/>
        </p:nvSpPr>
        <p:spPr>
          <a:xfrm>
            <a:off x="2236693" y="2193471"/>
            <a:ext cx="1752601" cy="461665"/>
          </a:xfrm>
          <a:prstGeom prst="rect">
            <a:avLst/>
          </a:prstGeom>
          <a:noFill/>
        </p:spPr>
        <p:txBody>
          <a:bodyPr wrap="square" rtlCol="0">
            <a:spAutoFit/>
          </a:bodyPr>
          <a:lstStyle/>
          <a:p>
            <a:pPr algn="r"/>
            <a:r>
              <a:rPr lang="en-US" sz="2400" b="1" dirty="0">
                <a:solidFill>
                  <a:srgbClr val="FFC000"/>
                </a:solidFill>
              </a:rPr>
              <a:t>74,600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4" name="TextBox 23"/>
          <p:cNvSpPr txBox="1"/>
          <p:nvPr/>
        </p:nvSpPr>
        <p:spPr>
          <a:xfrm>
            <a:off x="2236693" y="2605056"/>
            <a:ext cx="1733549" cy="461665"/>
          </a:xfrm>
          <a:prstGeom prst="rect">
            <a:avLst/>
          </a:prstGeom>
          <a:noFill/>
        </p:spPr>
        <p:txBody>
          <a:bodyPr wrap="square" rtlCol="0">
            <a:spAutoFit/>
          </a:bodyPr>
          <a:lstStyle/>
          <a:p>
            <a:pPr algn="r"/>
            <a:r>
              <a:rPr lang="en-US" sz="2400" b="1" dirty="0">
                <a:solidFill>
                  <a:srgbClr val="FFC000"/>
                </a:solidFill>
              </a:rPr>
              <a:t>54,400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5" name="TextBox 24"/>
          <p:cNvSpPr txBox="1"/>
          <p:nvPr/>
        </p:nvSpPr>
        <p:spPr>
          <a:xfrm>
            <a:off x="2227168" y="2993571"/>
            <a:ext cx="1762125" cy="461665"/>
          </a:xfrm>
          <a:prstGeom prst="rect">
            <a:avLst/>
          </a:prstGeom>
          <a:noFill/>
        </p:spPr>
        <p:txBody>
          <a:bodyPr wrap="square" rtlCol="0">
            <a:spAutoFit/>
          </a:bodyPr>
          <a:lstStyle/>
          <a:p>
            <a:pPr algn="r"/>
            <a:r>
              <a:rPr lang="en-US" sz="2400" b="1" dirty="0">
                <a:solidFill>
                  <a:srgbClr val="FFC000"/>
                </a:solidFill>
              </a:rPr>
              <a:t>57,400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6" name="TextBox 25"/>
          <p:cNvSpPr txBox="1"/>
          <p:nvPr/>
        </p:nvSpPr>
        <p:spPr>
          <a:xfrm>
            <a:off x="2227168" y="3384096"/>
            <a:ext cx="1743074" cy="461665"/>
          </a:xfrm>
          <a:prstGeom prst="rect">
            <a:avLst/>
          </a:prstGeom>
          <a:noFill/>
        </p:spPr>
        <p:txBody>
          <a:bodyPr wrap="square" rtlCol="0">
            <a:spAutoFit/>
          </a:bodyPr>
          <a:lstStyle/>
          <a:p>
            <a:pPr algn="r"/>
            <a:r>
              <a:rPr lang="en-US" sz="2400" b="1" dirty="0">
                <a:solidFill>
                  <a:srgbClr val="FFC000"/>
                </a:solidFill>
              </a:rPr>
              <a:t>32,200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7" name="TextBox 26"/>
          <p:cNvSpPr txBox="1"/>
          <p:nvPr/>
        </p:nvSpPr>
        <p:spPr>
          <a:xfrm>
            <a:off x="2236693" y="3776631"/>
            <a:ext cx="1733549" cy="461665"/>
          </a:xfrm>
          <a:prstGeom prst="rect">
            <a:avLst/>
          </a:prstGeom>
          <a:noFill/>
        </p:spPr>
        <p:txBody>
          <a:bodyPr wrap="square" rtlCol="0">
            <a:spAutoFit/>
          </a:bodyPr>
          <a:lstStyle/>
          <a:p>
            <a:pPr algn="r"/>
            <a:r>
              <a:rPr lang="en-US" sz="2400" b="1" dirty="0">
                <a:solidFill>
                  <a:schemeClr val="bg1"/>
                </a:solidFill>
              </a:rPr>
              <a:t>40,500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8" name="TextBox 27"/>
          <p:cNvSpPr txBox="1"/>
          <p:nvPr/>
        </p:nvSpPr>
        <p:spPr>
          <a:xfrm>
            <a:off x="2236693" y="4165146"/>
            <a:ext cx="1733549" cy="461665"/>
          </a:xfrm>
          <a:prstGeom prst="rect">
            <a:avLst/>
          </a:prstGeom>
          <a:noFill/>
        </p:spPr>
        <p:txBody>
          <a:bodyPr wrap="square" rtlCol="0">
            <a:spAutoFit/>
          </a:bodyPr>
          <a:lstStyle/>
          <a:p>
            <a:pPr algn="r"/>
            <a:r>
              <a:rPr lang="en-US" sz="2400" b="1" dirty="0">
                <a:solidFill>
                  <a:srgbClr val="FFC000"/>
                </a:solidFill>
              </a:rPr>
              <a:t>35,400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9" name="TextBox 28"/>
          <p:cNvSpPr txBox="1"/>
          <p:nvPr/>
        </p:nvSpPr>
        <p:spPr>
          <a:xfrm>
            <a:off x="2227168" y="4546146"/>
            <a:ext cx="1743073" cy="461665"/>
          </a:xfrm>
          <a:prstGeom prst="rect">
            <a:avLst/>
          </a:prstGeom>
          <a:noFill/>
        </p:spPr>
        <p:txBody>
          <a:bodyPr wrap="square" rtlCol="0">
            <a:spAutoFit/>
          </a:bodyPr>
          <a:lstStyle/>
          <a:p>
            <a:pPr algn="r"/>
            <a:r>
              <a:rPr lang="en-US" sz="2400" b="1" dirty="0">
                <a:solidFill>
                  <a:srgbClr val="FFC000"/>
                </a:solidFill>
              </a:rPr>
              <a:t>62,700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0" name="TextBox 29"/>
          <p:cNvSpPr txBox="1"/>
          <p:nvPr/>
        </p:nvSpPr>
        <p:spPr>
          <a:xfrm>
            <a:off x="2227169" y="4955721"/>
            <a:ext cx="1743072" cy="461665"/>
          </a:xfrm>
          <a:prstGeom prst="rect">
            <a:avLst/>
          </a:prstGeom>
          <a:noFill/>
        </p:spPr>
        <p:txBody>
          <a:bodyPr wrap="square" rtlCol="0">
            <a:spAutoFit/>
          </a:bodyPr>
          <a:lstStyle/>
          <a:p>
            <a:pPr algn="r"/>
            <a:r>
              <a:rPr lang="en-US" sz="24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41,500</a:t>
            </a:r>
          </a:p>
        </p:txBody>
      </p:sp>
      <p:sp>
        <p:nvSpPr>
          <p:cNvPr id="31" name="TextBox 30"/>
          <p:cNvSpPr txBox="1"/>
          <p:nvPr/>
        </p:nvSpPr>
        <p:spPr>
          <a:xfrm>
            <a:off x="2217643" y="5346246"/>
            <a:ext cx="1743076" cy="461665"/>
          </a:xfrm>
          <a:prstGeom prst="rect">
            <a:avLst/>
          </a:prstGeom>
          <a:noFill/>
        </p:spPr>
        <p:txBody>
          <a:bodyPr wrap="square" rtlCol="0">
            <a:spAutoFit/>
          </a:bodyPr>
          <a:lstStyle/>
          <a:p>
            <a:pPr algn="r"/>
            <a:r>
              <a:rPr lang="en-US" sz="2400" b="1" dirty="0">
                <a:solidFill>
                  <a:schemeClr val="bg1"/>
                </a:solidFill>
              </a:rPr>
              <a:t>53,400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2" name="TextBox 31"/>
          <p:cNvSpPr txBox="1"/>
          <p:nvPr/>
        </p:nvSpPr>
        <p:spPr>
          <a:xfrm>
            <a:off x="2208119" y="5708196"/>
            <a:ext cx="1752600" cy="461665"/>
          </a:xfrm>
          <a:prstGeom prst="rect">
            <a:avLst/>
          </a:prstGeom>
          <a:noFill/>
        </p:spPr>
        <p:txBody>
          <a:bodyPr wrap="square" rtlCol="0">
            <a:spAutoFit/>
          </a:bodyPr>
          <a:lstStyle/>
          <a:p>
            <a:pPr algn="r"/>
            <a:r>
              <a:rPr lang="en-US" sz="2400" b="1" dirty="0">
                <a:solidFill>
                  <a:schemeClr val="bg1"/>
                </a:solidFill>
              </a:rPr>
              <a:t>603,550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3" name="TextBox 32"/>
          <p:cNvSpPr txBox="1"/>
          <p:nvPr/>
        </p:nvSpPr>
        <p:spPr>
          <a:xfrm>
            <a:off x="4151219" y="621846"/>
            <a:ext cx="1733550" cy="461665"/>
          </a:xfrm>
          <a:prstGeom prst="rect">
            <a:avLst/>
          </a:prstGeom>
          <a:noFill/>
        </p:spPr>
        <p:txBody>
          <a:bodyPr wrap="square" rtlCol="0">
            <a:spAutoFit/>
          </a:bodyPr>
          <a:lstStyle/>
          <a:p>
            <a:r>
              <a:rPr lang="en-US" sz="2400" b="1" dirty="0">
                <a:solidFill>
                  <a:schemeClr val="bg1"/>
                </a:solidFill>
              </a:rPr>
              <a:t>2</a:t>
            </a:r>
            <a:r>
              <a:rPr lang="en-US" sz="2400" b="1" baseline="30000" dirty="0">
                <a:solidFill>
                  <a:schemeClr val="bg1"/>
                </a:solidFill>
              </a:rPr>
              <a:t>nd</a:t>
            </a:r>
            <a:r>
              <a:rPr lang="en-US" sz="2400" b="1" dirty="0">
                <a:solidFill>
                  <a:schemeClr val="bg1"/>
                </a:solidFill>
              </a:rPr>
              <a:t> Census</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4" name="TextBox 33"/>
          <p:cNvSpPr txBox="1"/>
          <p:nvPr/>
        </p:nvSpPr>
        <p:spPr>
          <a:xfrm>
            <a:off x="6065744" y="621846"/>
            <a:ext cx="1733550" cy="461665"/>
          </a:xfrm>
          <a:prstGeom prst="rect">
            <a:avLst/>
          </a:prstGeom>
          <a:noFill/>
        </p:spPr>
        <p:txBody>
          <a:bodyPr wrap="square" rtlCol="0">
            <a:spAutoFit/>
          </a:bodyPr>
          <a:lstStyle/>
          <a:p>
            <a:r>
              <a:rPr lang="en-US" sz="2400" b="1" dirty="0">
                <a:solidFill>
                  <a:srgbClr val="FFC000"/>
                </a:solidFill>
              </a:rPr>
              <a:t>Difference</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5" name="TextBox 34"/>
          <p:cNvSpPr txBox="1"/>
          <p:nvPr/>
        </p:nvSpPr>
        <p:spPr>
          <a:xfrm>
            <a:off x="4086272" y="1021900"/>
            <a:ext cx="1733550" cy="461665"/>
          </a:xfrm>
          <a:prstGeom prst="rect">
            <a:avLst/>
          </a:prstGeom>
          <a:noFill/>
        </p:spPr>
        <p:txBody>
          <a:bodyPr wrap="square" rtlCol="0">
            <a:spAutoFit/>
          </a:bodyPr>
          <a:lstStyle/>
          <a:p>
            <a:pPr algn="r"/>
            <a:r>
              <a:rPr lang="en-US" sz="2400" b="1" dirty="0">
                <a:solidFill>
                  <a:srgbClr val="FFC000"/>
                </a:solidFill>
              </a:rPr>
              <a:t>43,730</a:t>
            </a:r>
            <a:endParaRPr lang="en-US" sz="7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6" name="TextBox 35"/>
          <p:cNvSpPr txBox="1"/>
          <p:nvPr/>
        </p:nvSpPr>
        <p:spPr>
          <a:xfrm>
            <a:off x="4076746" y="1421950"/>
            <a:ext cx="1743075" cy="461665"/>
          </a:xfrm>
          <a:prstGeom prst="rect">
            <a:avLst/>
          </a:prstGeom>
          <a:noFill/>
        </p:spPr>
        <p:txBody>
          <a:bodyPr wrap="square" rtlCol="0">
            <a:spAutoFit/>
          </a:bodyPr>
          <a:lstStyle/>
          <a:p>
            <a:pPr algn="r"/>
            <a:r>
              <a:rPr lang="en-US" sz="2400" b="1" dirty="0">
                <a:solidFill>
                  <a:srgbClr val="FFC000"/>
                </a:solidFill>
              </a:rPr>
              <a:t>22,200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7" name="TextBox 36"/>
          <p:cNvSpPr txBox="1"/>
          <p:nvPr/>
        </p:nvSpPr>
        <p:spPr>
          <a:xfrm>
            <a:off x="4076747" y="1802950"/>
            <a:ext cx="1743074" cy="461665"/>
          </a:xfrm>
          <a:prstGeom prst="rect">
            <a:avLst/>
          </a:prstGeom>
          <a:noFill/>
        </p:spPr>
        <p:txBody>
          <a:bodyPr wrap="square" rtlCol="0">
            <a:spAutoFit/>
          </a:bodyPr>
          <a:lstStyle/>
          <a:p>
            <a:pPr algn="r"/>
            <a:r>
              <a:rPr lang="en-US" sz="2400" b="1" dirty="0">
                <a:solidFill>
                  <a:srgbClr val="FFC000"/>
                </a:solidFill>
              </a:rPr>
              <a:t>40,550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8" name="TextBox 37"/>
          <p:cNvSpPr txBox="1"/>
          <p:nvPr/>
        </p:nvSpPr>
        <p:spPr>
          <a:xfrm>
            <a:off x="4086271" y="2193475"/>
            <a:ext cx="1752601" cy="461665"/>
          </a:xfrm>
          <a:prstGeom prst="rect">
            <a:avLst/>
          </a:prstGeom>
          <a:noFill/>
        </p:spPr>
        <p:txBody>
          <a:bodyPr wrap="square" rtlCol="0">
            <a:spAutoFit/>
          </a:bodyPr>
          <a:lstStyle/>
          <a:p>
            <a:pPr algn="r"/>
            <a:r>
              <a:rPr lang="en-US" sz="2400" b="1" dirty="0">
                <a:solidFill>
                  <a:schemeClr val="bg1"/>
                </a:solidFill>
              </a:rPr>
              <a:t>76,500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9" name="TextBox 38"/>
          <p:cNvSpPr txBox="1"/>
          <p:nvPr/>
        </p:nvSpPr>
        <p:spPr>
          <a:xfrm>
            <a:off x="4086271" y="2605060"/>
            <a:ext cx="1733549" cy="461665"/>
          </a:xfrm>
          <a:prstGeom prst="rect">
            <a:avLst/>
          </a:prstGeom>
          <a:noFill/>
        </p:spPr>
        <p:txBody>
          <a:bodyPr wrap="square" rtlCol="0">
            <a:spAutoFit/>
          </a:bodyPr>
          <a:lstStyle/>
          <a:p>
            <a:pPr algn="r"/>
            <a:r>
              <a:rPr lang="en-US" sz="2400" b="1" dirty="0">
                <a:solidFill>
                  <a:schemeClr val="bg1"/>
                </a:solidFill>
              </a:rPr>
              <a:t>64,300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0" name="TextBox 39"/>
          <p:cNvSpPr txBox="1"/>
          <p:nvPr/>
        </p:nvSpPr>
        <p:spPr>
          <a:xfrm>
            <a:off x="4076746" y="2993575"/>
            <a:ext cx="1762125" cy="461665"/>
          </a:xfrm>
          <a:prstGeom prst="rect">
            <a:avLst/>
          </a:prstGeom>
          <a:noFill/>
        </p:spPr>
        <p:txBody>
          <a:bodyPr wrap="square" rtlCol="0">
            <a:spAutoFit/>
          </a:bodyPr>
          <a:lstStyle/>
          <a:p>
            <a:pPr algn="r"/>
            <a:r>
              <a:rPr lang="en-US" sz="2400" b="1" dirty="0">
                <a:solidFill>
                  <a:schemeClr val="bg1"/>
                </a:solidFill>
              </a:rPr>
              <a:t>60,500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1" name="TextBox 40"/>
          <p:cNvSpPr txBox="1"/>
          <p:nvPr/>
        </p:nvSpPr>
        <p:spPr>
          <a:xfrm>
            <a:off x="4076746" y="3384100"/>
            <a:ext cx="1743074" cy="461665"/>
          </a:xfrm>
          <a:prstGeom prst="rect">
            <a:avLst/>
          </a:prstGeom>
          <a:noFill/>
        </p:spPr>
        <p:txBody>
          <a:bodyPr wrap="square" rtlCol="0">
            <a:spAutoFit/>
          </a:bodyPr>
          <a:lstStyle/>
          <a:p>
            <a:pPr algn="r"/>
            <a:r>
              <a:rPr lang="en-US" sz="2400" b="1" dirty="0">
                <a:solidFill>
                  <a:schemeClr val="bg1"/>
                </a:solidFill>
              </a:rPr>
              <a:t>52,700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2" name="TextBox 41"/>
          <p:cNvSpPr txBox="1"/>
          <p:nvPr/>
        </p:nvSpPr>
        <p:spPr>
          <a:xfrm>
            <a:off x="4086271" y="3776635"/>
            <a:ext cx="1733549" cy="461665"/>
          </a:xfrm>
          <a:prstGeom prst="rect">
            <a:avLst/>
          </a:prstGeom>
          <a:noFill/>
        </p:spPr>
        <p:txBody>
          <a:bodyPr wrap="square" rtlCol="0">
            <a:spAutoFit/>
          </a:bodyPr>
          <a:lstStyle/>
          <a:p>
            <a:pPr algn="r"/>
            <a:r>
              <a:rPr lang="en-US" sz="2400" b="1" dirty="0">
                <a:solidFill>
                  <a:srgbClr val="FFC000"/>
                </a:solidFill>
              </a:rPr>
              <a:t>32,500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3" name="TextBox 42"/>
          <p:cNvSpPr txBox="1"/>
          <p:nvPr/>
        </p:nvSpPr>
        <p:spPr>
          <a:xfrm>
            <a:off x="4086271" y="4165150"/>
            <a:ext cx="1733549" cy="461665"/>
          </a:xfrm>
          <a:prstGeom prst="rect">
            <a:avLst/>
          </a:prstGeom>
          <a:noFill/>
        </p:spPr>
        <p:txBody>
          <a:bodyPr wrap="square" rtlCol="0">
            <a:spAutoFit/>
          </a:bodyPr>
          <a:lstStyle/>
          <a:p>
            <a:pPr algn="r"/>
            <a:r>
              <a:rPr lang="en-US" sz="2400" b="1" dirty="0">
                <a:solidFill>
                  <a:schemeClr val="bg1"/>
                </a:solidFill>
              </a:rPr>
              <a:t>45,600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4" name="TextBox 43"/>
          <p:cNvSpPr txBox="1"/>
          <p:nvPr/>
        </p:nvSpPr>
        <p:spPr>
          <a:xfrm>
            <a:off x="4076746" y="4546150"/>
            <a:ext cx="1743073" cy="461665"/>
          </a:xfrm>
          <a:prstGeom prst="rect">
            <a:avLst/>
          </a:prstGeom>
          <a:noFill/>
        </p:spPr>
        <p:txBody>
          <a:bodyPr wrap="square" rtlCol="0">
            <a:spAutoFit/>
          </a:bodyPr>
          <a:lstStyle/>
          <a:p>
            <a:pPr algn="r"/>
            <a:r>
              <a:rPr lang="en-US" sz="2400" b="1" dirty="0">
                <a:solidFill>
                  <a:schemeClr val="bg1"/>
                </a:solidFill>
              </a:rPr>
              <a:t>64,400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5" name="TextBox 44"/>
          <p:cNvSpPr txBox="1"/>
          <p:nvPr/>
        </p:nvSpPr>
        <p:spPr>
          <a:xfrm>
            <a:off x="4076747" y="4955725"/>
            <a:ext cx="1743072" cy="461665"/>
          </a:xfrm>
          <a:prstGeom prst="rect">
            <a:avLst/>
          </a:prstGeom>
          <a:noFill/>
        </p:spPr>
        <p:txBody>
          <a:bodyPr wrap="square" rtlCol="0">
            <a:spAutoFit/>
          </a:bodyPr>
          <a:lstStyle/>
          <a:p>
            <a:pPr algn="r"/>
            <a:r>
              <a:rPr lang="en-US" sz="24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53,400</a:t>
            </a:r>
          </a:p>
        </p:txBody>
      </p:sp>
      <p:sp>
        <p:nvSpPr>
          <p:cNvPr id="46" name="TextBox 45"/>
          <p:cNvSpPr txBox="1"/>
          <p:nvPr/>
        </p:nvSpPr>
        <p:spPr>
          <a:xfrm>
            <a:off x="4067221" y="5346250"/>
            <a:ext cx="1743076" cy="461665"/>
          </a:xfrm>
          <a:prstGeom prst="rect">
            <a:avLst/>
          </a:prstGeom>
          <a:noFill/>
        </p:spPr>
        <p:txBody>
          <a:bodyPr wrap="square" rtlCol="0">
            <a:spAutoFit/>
          </a:bodyPr>
          <a:lstStyle/>
          <a:p>
            <a:pPr algn="r"/>
            <a:r>
              <a:rPr lang="en-US" sz="2400" b="1" dirty="0">
                <a:solidFill>
                  <a:srgbClr val="FFC000"/>
                </a:solidFill>
              </a:rPr>
              <a:t>45,400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7" name="TextBox 46"/>
          <p:cNvSpPr txBox="1"/>
          <p:nvPr/>
        </p:nvSpPr>
        <p:spPr>
          <a:xfrm>
            <a:off x="4057697" y="5708200"/>
            <a:ext cx="1752600" cy="461665"/>
          </a:xfrm>
          <a:prstGeom prst="rect">
            <a:avLst/>
          </a:prstGeom>
          <a:noFill/>
        </p:spPr>
        <p:txBody>
          <a:bodyPr wrap="square" rtlCol="0">
            <a:spAutoFit/>
          </a:bodyPr>
          <a:lstStyle/>
          <a:p>
            <a:pPr algn="r"/>
            <a:r>
              <a:rPr lang="en-US" sz="2400" b="1" dirty="0">
                <a:solidFill>
                  <a:srgbClr val="FFC000"/>
                </a:solidFill>
              </a:rPr>
              <a:t>601,730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8" name="TextBox 47"/>
          <p:cNvSpPr txBox="1"/>
          <p:nvPr/>
        </p:nvSpPr>
        <p:spPr>
          <a:xfrm>
            <a:off x="5948498" y="1020060"/>
            <a:ext cx="1733550" cy="461665"/>
          </a:xfrm>
          <a:prstGeom prst="rect">
            <a:avLst/>
          </a:prstGeom>
          <a:noFill/>
        </p:spPr>
        <p:txBody>
          <a:bodyPr wrap="square" rtlCol="0">
            <a:spAutoFit/>
          </a:bodyPr>
          <a:lstStyle/>
          <a:p>
            <a:pPr algn="r"/>
            <a:r>
              <a:rPr lang="en-US" sz="2400" b="1" dirty="0">
                <a:solidFill>
                  <a:srgbClr val="FFC000"/>
                </a:solidFill>
              </a:rPr>
              <a:t>-2,770</a:t>
            </a:r>
            <a:endParaRPr lang="en-US" sz="7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9" name="TextBox 48"/>
          <p:cNvSpPr txBox="1"/>
          <p:nvPr/>
        </p:nvSpPr>
        <p:spPr>
          <a:xfrm>
            <a:off x="5938972" y="1420110"/>
            <a:ext cx="1743075" cy="461665"/>
          </a:xfrm>
          <a:prstGeom prst="rect">
            <a:avLst/>
          </a:prstGeom>
          <a:noFill/>
        </p:spPr>
        <p:txBody>
          <a:bodyPr wrap="square" rtlCol="0">
            <a:spAutoFit/>
          </a:bodyPr>
          <a:lstStyle/>
          <a:p>
            <a:pPr algn="r"/>
            <a:r>
              <a:rPr lang="en-US" sz="2400" b="1" dirty="0">
                <a:solidFill>
                  <a:srgbClr val="FFC000"/>
                </a:solidFill>
              </a:rPr>
              <a:t>-37,100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0" name="TextBox 49"/>
          <p:cNvSpPr txBox="1"/>
          <p:nvPr/>
        </p:nvSpPr>
        <p:spPr>
          <a:xfrm>
            <a:off x="5938973" y="1801110"/>
            <a:ext cx="1743074" cy="461665"/>
          </a:xfrm>
          <a:prstGeom prst="rect">
            <a:avLst/>
          </a:prstGeom>
          <a:noFill/>
        </p:spPr>
        <p:txBody>
          <a:bodyPr wrap="square" rtlCol="0">
            <a:spAutoFit/>
          </a:bodyPr>
          <a:lstStyle/>
          <a:p>
            <a:pPr algn="r"/>
            <a:r>
              <a:rPr lang="en-US" sz="2400" b="1" dirty="0">
                <a:solidFill>
                  <a:srgbClr val="FFC000"/>
                </a:solidFill>
              </a:rPr>
              <a:t>-5,150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1" name="TextBox 50"/>
          <p:cNvSpPr txBox="1"/>
          <p:nvPr/>
        </p:nvSpPr>
        <p:spPr>
          <a:xfrm>
            <a:off x="5948497" y="2191635"/>
            <a:ext cx="1752601" cy="461665"/>
          </a:xfrm>
          <a:prstGeom prst="rect">
            <a:avLst/>
          </a:prstGeom>
          <a:noFill/>
        </p:spPr>
        <p:txBody>
          <a:bodyPr wrap="square" rtlCol="0">
            <a:spAutoFit/>
          </a:bodyPr>
          <a:lstStyle/>
          <a:p>
            <a:pPr algn="r"/>
            <a:r>
              <a:rPr lang="en-US" sz="2400" b="1" dirty="0">
                <a:solidFill>
                  <a:schemeClr val="bg1"/>
                </a:solidFill>
              </a:rPr>
              <a:t>+1,900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2" name="TextBox 51"/>
          <p:cNvSpPr txBox="1"/>
          <p:nvPr/>
        </p:nvSpPr>
        <p:spPr>
          <a:xfrm>
            <a:off x="5948497" y="2603220"/>
            <a:ext cx="1733549" cy="461665"/>
          </a:xfrm>
          <a:prstGeom prst="rect">
            <a:avLst/>
          </a:prstGeom>
          <a:noFill/>
        </p:spPr>
        <p:txBody>
          <a:bodyPr wrap="square" rtlCol="0">
            <a:spAutoFit/>
          </a:bodyPr>
          <a:lstStyle/>
          <a:p>
            <a:pPr algn="r"/>
            <a:r>
              <a:rPr lang="en-US" sz="2400" b="1" dirty="0">
                <a:solidFill>
                  <a:schemeClr val="bg1"/>
                </a:solidFill>
              </a:rPr>
              <a:t>+9,900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3" name="TextBox 52"/>
          <p:cNvSpPr txBox="1"/>
          <p:nvPr/>
        </p:nvSpPr>
        <p:spPr>
          <a:xfrm>
            <a:off x="5938972" y="2991735"/>
            <a:ext cx="1762125" cy="461665"/>
          </a:xfrm>
          <a:prstGeom prst="rect">
            <a:avLst/>
          </a:prstGeom>
          <a:noFill/>
        </p:spPr>
        <p:txBody>
          <a:bodyPr wrap="square" rtlCol="0">
            <a:spAutoFit/>
          </a:bodyPr>
          <a:lstStyle/>
          <a:p>
            <a:pPr algn="r"/>
            <a:r>
              <a:rPr lang="en-US" sz="2400" b="1" dirty="0">
                <a:solidFill>
                  <a:schemeClr val="bg1"/>
                </a:solidFill>
              </a:rPr>
              <a:t>+3,100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4" name="TextBox 53"/>
          <p:cNvSpPr txBox="1"/>
          <p:nvPr/>
        </p:nvSpPr>
        <p:spPr>
          <a:xfrm>
            <a:off x="5938972" y="3382260"/>
            <a:ext cx="1743074" cy="461665"/>
          </a:xfrm>
          <a:prstGeom prst="rect">
            <a:avLst/>
          </a:prstGeom>
          <a:noFill/>
        </p:spPr>
        <p:txBody>
          <a:bodyPr wrap="square" rtlCol="0">
            <a:spAutoFit/>
          </a:bodyPr>
          <a:lstStyle/>
          <a:p>
            <a:pPr algn="r"/>
            <a:r>
              <a:rPr lang="en-US" sz="2400" b="1" dirty="0">
                <a:solidFill>
                  <a:schemeClr val="bg1"/>
                </a:solidFill>
              </a:rPr>
              <a:t>+20,500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5" name="TextBox 54"/>
          <p:cNvSpPr txBox="1"/>
          <p:nvPr/>
        </p:nvSpPr>
        <p:spPr>
          <a:xfrm>
            <a:off x="5948497" y="3774795"/>
            <a:ext cx="1733549" cy="461665"/>
          </a:xfrm>
          <a:prstGeom prst="rect">
            <a:avLst/>
          </a:prstGeom>
          <a:noFill/>
        </p:spPr>
        <p:txBody>
          <a:bodyPr wrap="square" rtlCol="0">
            <a:spAutoFit/>
          </a:bodyPr>
          <a:lstStyle/>
          <a:p>
            <a:pPr algn="r"/>
            <a:r>
              <a:rPr lang="en-US" sz="2400" b="1" dirty="0">
                <a:solidFill>
                  <a:srgbClr val="FFC000"/>
                </a:solidFill>
              </a:rPr>
              <a:t>-8,000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6" name="TextBox 55"/>
          <p:cNvSpPr txBox="1"/>
          <p:nvPr/>
        </p:nvSpPr>
        <p:spPr>
          <a:xfrm>
            <a:off x="5948497" y="4163310"/>
            <a:ext cx="1733549" cy="461665"/>
          </a:xfrm>
          <a:prstGeom prst="rect">
            <a:avLst/>
          </a:prstGeom>
          <a:noFill/>
        </p:spPr>
        <p:txBody>
          <a:bodyPr wrap="square" rtlCol="0">
            <a:spAutoFit/>
          </a:bodyPr>
          <a:lstStyle/>
          <a:p>
            <a:pPr algn="r"/>
            <a:r>
              <a:rPr lang="en-US" sz="2400" b="1" dirty="0">
                <a:solidFill>
                  <a:schemeClr val="bg1"/>
                </a:solidFill>
              </a:rPr>
              <a:t>+10,200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7" name="TextBox 56"/>
          <p:cNvSpPr txBox="1"/>
          <p:nvPr/>
        </p:nvSpPr>
        <p:spPr>
          <a:xfrm>
            <a:off x="5938972" y="4544310"/>
            <a:ext cx="1743073" cy="461665"/>
          </a:xfrm>
          <a:prstGeom prst="rect">
            <a:avLst/>
          </a:prstGeom>
          <a:noFill/>
        </p:spPr>
        <p:txBody>
          <a:bodyPr wrap="square" rtlCol="0">
            <a:spAutoFit/>
          </a:bodyPr>
          <a:lstStyle/>
          <a:p>
            <a:pPr algn="r"/>
            <a:r>
              <a:rPr lang="en-US" sz="2400" b="1" dirty="0">
                <a:solidFill>
                  <a:schemeClr val="bg1"/>
                </a:solidFill>
              </a:rPr>
              <a:t>+1,700</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8" name="TextBox 57"/>
          <p:cNvSpPr txBox="1"/>
          <p:nvPr/>
        </p:nvSpPr>
        <p:spPr>
          <a:xfrm>
            <a:off x="5938973" y="4953885"/>
            <a:ext cx="1743072" cy="461665"/>
          </a:xfrm>
          <a:prstGeom prst="rect">
            <a:avLst/>
          </a:prstGeom>
          <a:noFill/>
        </p:spPr>
        <p:txBody>
          <a:bodyPr wrap="square" rtlCol="0">
            <a:spAutoFit/>
          </a:bodyPr>
          <a:lstStyle/>
          <a:p>
            <a:pPr algn="r"/>
            <a:r>
              <a:rPr lang="en-US" sz="24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+11,900</a:t>
            </a:r>
          </a:p>
        </p:txBody>
      </p:sp>
      <p:sp>
        <p:nvSpPr>
          <p:cNvPr id="59" name="TextBox 58"/>
          <p:cNvSpPr txBox="1"/>
          <p:nvPr/>
        </p:nvSpPr>
        <p:spPr>
          <a:xfrm>
            <a:off x="5929447" y="5344410"/>
            <a:ext cx="1743076" cy="461665"/>
          </a:xfrm>
          <a:prstGeom prst="rect">
            <a:avLst/>
          </a:prstGeom>
          <a:noFill/>
        </p:spPr>
        <p:txBody>
          <a:bodyPr wrap="square" rtlCol="0">
            <a:spAutoFit/>
          </a:bodyPr>
          <a:lstStyle/>
          <a:p>
            <a:pPr algn="r"/>
            <a:r>
              <a:rPr lang="en-US" sz="2400" b="1" dirty="0">
                <a:solidFill>
                  <a:srgbClr val="FFC000"/>
                </a:solidFill>
              </a:rPr>
              <a:t>-8,000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60" name="TextBox 59"/>
          <p:cNvSpPr txBox="1"/>
          <p:nvPr/>
        </p:nvSpPr>
        <p:spPr>
          <a:xfrm>
            <a:off x="5919923" y="5706360"/>
            <a:ext cx="1752600" cy="461665"/>
          </a:xfrm>
          <a:prstGeom prst="rect">
            <a:avLst/>
          </a:prstGeom>
          <a:noFill/>
        </p:spPr>
        <p:txBody>
          <a:bodyPr wrap="square" rtlCol="0">
            <a:spAutoFit/>
          </a:bodyPr>
          <a:lstStyle/>
          <a:p>
            <a:pPr algn="r"/>
            <a:r>
              <a:rPr lang="en-US" sz="2400" b="1" dirty="0">
                <a:solidFill>
                  <a:srgbClr val="FFC000"/>
                </a:solidFill>
              </a:rPr>
              <a:t>-1,820</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61" name="TextBox 60"/>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07805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1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6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70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80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100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110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120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60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par>
                                <p:cTn id="76" presetID="10" presetClass="entr" presetSubtype="0" fill="hold" grpId="0" nodeType="withEffect">
                                  <p:stCondLst>
                                    <p:cond delay="70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par>
                                <p:cTn id="79" presetID="10" presetClass="entr" presetSubtype="0" fill="hold" grpId="0" nodeType="withEffect">
                                  <p:stCondLst>
                                    <p:cond delay="80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90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grpId="0" nodeType="withEffect">
                                  <p:stCondLst>
                                    <p:cond delay="100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11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2100"/>
                            </p:stCondLst>
                            <p:childTnLst>
                              <p:par>
                                <p:cTn id="92" presetID="10"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par>
                          <p:cTn id="95" fill="hold">
                            <p:stCondLst>
                              <p:cond delay="2600"/>
                            </p:stCondLst>
                            <p:childTnLst>
                              <p:par>
                                <p:cTn id="96" presetID="10" presetClass="entr" presetSubtype="0"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par>
                                <p:cTn id="108" presetID="10" presetClass="entr" presetSubtype="0" fill="hold" grpId="0" nodeType="withEffect">
                                  <p:stCondLst>
                                    <p:cond delay="100"/>
                                  </p:stCondLst>
                                  <p:childTnLst>
                                    <p:set>
                                      <p:cBhvr>
                                        <p:cTn id="109" dur="1" fill="hold">
                                          <p:stCondLst>
                                            <p:cond delay="0"/>
                                          </p:stCondLst>
                                        </p:cTn>
                                        <p:tgtEl>
                                          <p:spTgt spid="36"/>
                                        </p:tgtEl>
                                        <p:attrNameLst>
                                          <p:attrName>style.visibility</p:attrName>
                                        </p:attrNameLst>
                                      </p:cBhvr>
                                      <p:to>
                                        <p:strVal val="visible"/>
                                      </p:to>
                                    </p:set>
                                    <p:animEffect transition="in" filter="fade">
                                      <p:cBhvr>
                                        <p:cTn id="110" dur="500"/>
                                        <p:tgtEl>
                                          <p:spTgt spid="36"/>
                                        </p:tgtEl>
                                      </p:cBhvr>
                                    </p:animEffect>
                                  </p:childTnLst>
                                </p:cTn>
                              </p:par>
                              <p:par>
                                <p:cTn id="111" presetID="10" presetClass="entr" presetSubtype="0" fill="hold" grpId="0" nodeType="withEffect">
                                  <p:stCondLst>
                                    <p:cond delay="20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par>
                                <p:cTn id="114" presetID="10" presetClass="entr" presetSubtype="0" fill="hold" grpId="0" nodeType="withEffect">
                                  <p:stCondLst>
                                    <p:cond delay="30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par>
                                <p:cTn id="117" presetID="10" presetClass="entr" presetSubtype="0" fill="hold" grpId="0" nodeType="withEffect">
                                  <p:stCondLst>
                                    <p:cond delay="40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500"/>
                                        <p:tgtEl>
                                          <p:spTgt spid="39"/>
                                        </p:tgtEl>
                                      </p:cBhvr>
                                    </p:animEffect>
                                  </p:childTnLst>
                                </p:cTn>
                              </p:par>
                              <p:par>
                                <p:cTn id="120" presetID="10" presetClass="entr" presetSubtype="0" fill="hold" grpId="0" nodeType="withEffect">
                                  <p:stCondLst>
                                    <p:cond delay="500"/>
                                  </p:stCondLst>
                                  <p:childTnLst>
                                    <p:set>
                                      <p:cBhvr>
                                        <p:cTn id="121" dur="1" fill="hold">
                                          <p:stCondLst>
                                            <p:cond delay="0"/>
                                          </p:stCondLst>
                                        </p:cTn>
                                        <p:tgtEl>
                                          <p:spTgt spid="40"/>
                                        </p:tgtEl>
                                        <p:attrNameLst>
                                          <p:attrName>style.visibility</p:attrName>
                                        </p:attrNameLst>
                                      </p:cBhvr>
                                      <p:to>
                                        <p:strVal val="visible"/>
                                      </p:to>
                                    </p:set>
                                    <p:animEffect transition="in" filter="fade">
                                      <p:cBhvr>
                                        <p:cTn id="122" dur="500"/>
                                        <p:tgtEl>
                                          <p:spTgt spid="40"/>
                                        </p:tgtEl>
                                      </p:cBhvr>
                                    </p:animEffect>
                                  </p:childTnLst>
                                </p:cTn>
                              </p:par>
                              <p:par>
                                <p:cTn id="123" presetID="10" presetClass="entr" presetSubtype="0" fill="hold" grpId="0" nodeType="withEffect">
                                  <p:stCondLst>
                                    <p:cond delay="600"/>
                                  </p:stCondLst>
                                  <p:childTnLst>
                                    <p:set>
                                      <p:cBhvr>
                                        <p:cTn id="124" dur="1" fill="hold">
                                          <p:stCondLst>
                                            <p:cond delay="0"/>
                                          </p:stCondLst>
                                        </p:cTn>
                                        <p:tgtEl>
                                          <p:spTgt spid="41"/>
                                        </p:tgtEl>
                                        <p:attrNameLst>
                                          <p:attrName>style.visibility</p:attrName>
                                        </p:attrNameLst>
                                      </p:cBhvr>
                                      <p:to>
                                        <p:strVal val="visible"/>
                                      </p:to>
                                    </p:set>
                                    <p:animEffect transition="in" filter="fade">
                                      <p:cBhvr>
                                        <p:cTn id="125" dur="500"/>
                                        <p:tgtEl>
                                          <p:spTgt spid="41"/>
                                        </p:tgtEl>
                                      </p:cBhvr>
                                    </p:animEffect>
                                  </p:childTnLst>
                                </p:cTn>
                              </p:par>
                              <p:par>
                                <p:cTn id="126" presetID="10" presetClass="entr" presetSubtype="0" fill="hold" grpId="0" nodeType="withEffect">
                                  <p:stCondLst>
                                    <p:cond delay="700"/>
                                  </p:stCondLst>
                                  <p:childTnLst>
                                    <p:set>
                                      <p:cBhvr>
                                        <p:cTn id="127" dur="1" fill="hold">
                                          <p:stCondLst>
                                            <p:cond delay="0"/>
                                          </p:stCondLst>
                                        </p:cTn>
                                        <p:tgtEl>
                                          <p:spTgt spid="42"/>
                                        </p:tgtEl>
                                        <p:attrNameLst>
                                          <p:attrName>style.visibility</p:attrName>
                                        </p:attrNameLst>
                                      </p:cBhvr>
                                      <p:to>
                                        <p:strVal val="visible"/>
                                      </p:to>
                                    </p:set>
                                    <p:animEffect transition="in" filter="fade">
                                      <p:cBhvr>
                                        <p:cTn id="128" dur="500"/>
                                        <p:tgtEl>
                                          <p:spTgt spid="42"/>
                                        </p:tgtEl>
                                      </p:cBhvr>
                                    </p:animEffect>
                                  </p:childTnLst>
                                </p:cTn>
                              </p:par>
                              <p:par>
                                <p:cTn id="129" presetID="10" presetClass="entr" presetSubtype="0" fill="hold" grpId="0" nodeType="withEffect">
                                  <p:stCondLst>
                                    <p:cond delay="800"/>
                                  </p:stCondLst>
                                  <p:childTnLst>
                                    <p:set>
                                      <p:cBhvr>
                                        <p:cTn id="130" dur="1" fill="hold">
                                          <p:stCondLst>
                                            <p:cond delay="0"/>
                                          </p:stCondLst>
                                        </p:cTn>
                                        <p:tgtEl>
                                          <p:spTgt spid="43"/>
                                        </p:tgtEl>
                                        <p:attrNameLst>
                                          <p:attrName>style.visibility</p:attrName>
                                        </p:attrNameLst>
                                      </p:cBhvr>
                                      <p:to>
                                        <p:strVal val="visible"/>
                                      </p:to>
                                    </p:set>
                                    <p:animEffect transition="in" filter="fade">
                                      <p:cBhvr>
                                        <p:cTn id="131" dur="500"/>
                                        <p:tgtEl>
                                          <p:spTgt spid="43"/>
                                        </p:tgtEl>
                                      </p:cBhvr>
                                    </p:animEffect>
                                  </p:childTnLst>
                                </p:cTn>
                              </p:par>
                              <p:par>
                                <p:cTn id="132" presetID="10" presetClass="entr" presetSubtype="0" fill="hold" grpId="0" nodeType="withEffect">
                                  <p:stCondLst>
                                    <p:cond delay="900"/>
                                  </p:stCondLst>
                                  <p:childTnLst>
                                    <p:set>
                                      <p:cBhvr>
                                        <p:cTn id="133" dur="1" fill="hold">
                                          <p:stCondLst>
                                            <p:cond delay="0"/>
                                          </p:stCondLst>
                                        </p:cTn>
                                        <p:tgtEl>
                                          <p:spTgt spid="44"/>
                                        </p:tgtEl>
                                        <p:attrNameLst>
                                          <p:attrName>style.visibility</p:attrName>
                                        </p:attrNameLst>
                                      </p:cBhvr>
                                      <p:to>
                                        <p:strVal val="visible"/>
                                      </p:to>
                                    </p:set>
                                    <p:animEffect transition="in" filter="fade">
                                      <p:cBhvr>
                                        <p:cTn id="134" dur="500"/>
                                        <p:tgtEl>
                                          <p:spTgt spid="44"/>
                                        </p:tgtEl>
                                      </p:cBhvr>
                                    </p:animEffect>
                                  </p:childTnLst>
                                </p:cTn>
                              </p:par>
                              <p:par>
                                <p:cTn id="135" presetID="10" presetClass="entr" presetSubtype="0" fill="hold" grpId="0" nodeType="withEffect">
                                  <p:stCondLst>
                                    <p:cond delay="1000"/>
                                  </p:stCondLst>
                                  <p:childTnLst>
                                    <p:set>
                                      <p:cBhvr>
                                        <p:cTn id="136" dur="1" fill="hold">
                                          <p:stCondLst>
                                            <p:cond delay="0"/>
                                          </p:stCondLst>
                                        </p:cTn>
                                        <p:tgtEl>
                                          <p:spTgt spid="45"/>
                                        </p:tgtEl>
                                        <p:attrNameLst>
                                          <p:attrName>style.visibility</p:attrName>
                                        </p:attrNameLst>
                                      </p:cBhvr>
                                      <p:to>
                                        <p:strVal val="visible"/>
                                      </p:to>
                                    </p:set>
                                    <p:animEffect transition="in" filter="fade">
                                      <p:cBhvr>
                                        <p:cTn id="137" dur="500"/>
                                        <p:tgtEl>
                                          <p:spTgt spid="45"/>
                                        </p:tgtEl>
                                      </p:cBhvr>
                                    </p:animEffect>
                                  </p:childTnLst>
                                </p:cTn>
                              </p:par>
                              <p:par>
                                <p:cTn id="138" presetID="10" presetClass="entr" presetSubtype="0" fill="hold" grpId="0" nodeType="withEffect">
                                  <p:stCondLst>
                                    <p:cond delay="1100"/>
                                  </p:stCondLst>
                                  <p:childTnLst>
                                    <p:set>
                                      <p:cBhvr>
                                        <p:cTn id="139" dur="1" fill="hold">
                                          <p:stCondLst>
                                            <p:cond delay="0"/>
                                          </p:stCondLst>
                                        </p:cTn>
                                        <p:tgtEl>
                                          <p:spTgt spid="46"/>
                                        </p:tgtEl>
                                        <p:attrNameLst>
                                          <p:attrName>style.visibility</p:attrName>
                                        </p:attrNameLst>
                                      </p:cBhvr>
                                      <p:to>
                                        <p:strVal val="visible"/>
                                      </p:to>
                                    </p:set>
                                    <p:animEffect transition="in" filter="fade">
                                      <p:cBhvr>
                                        <p:cTn id="140" dur="500"/>
                                        <p:tgtEl>
                                          <p:spTgt spid="46"/>
                                        </p:tgtEl>
                                      </p:cBhvr>
                                    </p:animEffect>
                                  </p:childTnLst>
                                </p:cTn>
                              </p:par>
                            </p:childTnLst>
                          </p:cTn>
                        </p:par>
                        <p:par>
                          <p:cTn id="141" fill="hold">
                            <p:stCondLst>
                              <p:cond delay="2100"/>
                            </p:stCondLst>
                            <p:childTnLst>
                              <p:par>
                                <p:cTn id="142" presetID="10" presetClass="entr" presetSubtype="0" fill="hold" grpId="0" nodeType="after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fade">
                                      <p:cBhvr>
                                        <p:cTn id="144" dur="500"/>
                                        <p:tgtEl>
                                          <p:spTgt spid="47"/>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grpId="0" nodeType="click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fade">
                                      <p:cBhvr>
                                        <p:cTn id="149" dur="500"/>
                                        <p:tgtEl>
                                          <p:spTgt spid="34"/>
                                        </p:tgtEl>
                                      </p:cBhvr>
                                    </p:animEffect>
                                  </p:childTnLst>
                                </p:cTn>
                              </p:par>
                              <p:par>
                                <p:cTn id="150" presetID="10" presetClass="entr" presetSubtype="0" fill="hold" grpId="0" nodeType="withEffect">
                                  <p:stCondLst>
                                    <p:cond delay="100"/>
                                  </p:stCondLst>
                                  <p:childTnLst>
                                    <p:set>
                                      <p:cBhvr>
                                        <p:cTn id="151" dur="1" fill="hold">
                                          <p:stCondLst>
                                            <p:cond delay="0"/>
                                          </p:stCondLst>
                                        </p:cTn>
                                        <p:tgtEl>
                                          <p:spTgt spid="48"/>
                                        </p:tgtEl>
                                        <p:attrNameLst>
                                          <p:attrName>style.visibility</p:attrName>
                                        </p:attrNameLst>
                                      </p:cBhvr>
                                      <p:to>
                                        <p:strVal val="visible"/>
                                      </p:to>
                                    </p:set>
                                    <p:animEffect transition="in" filter="fade">
                                      <p:cBhvr>
                                        <p:cTn id="152" dur="500"/>
                                        <p:tgtEl>
                                          <p:spTgt spid="48"/>
                                        </p:tgtEl>
                                      </p:cBhvr>
                                    </p:animEffect>
                                  </p:childTnLst>
                                </p:cTn>
                              </p:par>
                              <p:par>
                                <p:cTn id="153" presetID="10" presetClass="entr" presetSubtype="0" fill="hold" grpId="0" nodeType="withEffect">
                                  <p:stCondLst>
                                    <p:cond delay="200"/>
                                  </p:stCondLst>
                                  <p:childTnLst>
                                    <p:set>
                                      <p:cBhvr>
                                        <p:cTn id="154" dur="1" fill="hold">
                                          <p:stCondLst>
                                            <p:cond delay="0"/>
                                          </p:stCondLst>
                                        </p:cTn>
                                        <p:tgtEl>
                                          <p:spTgt spid="49"/>
                                        </p:tgtEl>
                                        <p:attrNameLst>
                                          <p:attrName>style.visibility</p:attrName>
                                        </p:attrNameLst>
                                      </p:cBhvr>
                                      <p:to>
                                        <p:strVal val="visible"/>
                                      </p:to>
                                    </p:set>
                                    <p:animEffect transition="in" filter="fade">
                                      <p:cBhvr>
                                        <p:cTn id="155" dur="500"/>
                                        <p:tgtEl>
                                          <p:spTgt spid="49"/>
                                        </p:tgtEl>
                                      </p:cBhvr>
                                    </p:animEffect>
                                  </p:childTnLst>
                                </p:cTn>
                              </p:par>
                              <p:par>
                                <p:cTn id="156" presetID="10" presetClass="entr" presetSubtype="0" fill="hold" grpId="0" nodeType="withEffect">
                                  <p:stCondLst>
                                    <p:cond delay="300"/>
                                  </p:stCondLst>
                                  <p:childTnLst>
                                    <p:set>
                                      <p:cBhvr>
                                        <p:cTn id="157" dur="1" fill="hold">
                                          <p:stCondLst>
                                            <p:cond delay="0"/>
                                          </p:stCondLst>
                                        </p:cTn>
                                        <p:tgtEl>
                                          <p:spTgt spid="50"/>
                                        </p:tgtEl>
                                        <p:attrNameLst>
                                          <p:attrName>style.visibility</p:attrName>
                                        </p:attrNameLst>
                                      </p:cBhvr>
                                      <p:to>
                                        <p:strVal val="visible"/>
                                      </p:to>
                                    </p:set>
                                    <p:animEffect transition="in" filter="fade">
                                      <p:cBhvr>
                                        <p:cTn id="158" dur="500"/>
                                        <p:tgtEl>
                                          <p:spTgt spid="50"/>
                                        </p:tgtEl>
                                      </p:cBhvr>
                                    </p:animEffect>
                                  </p:childTnLst>
                                </p:cTn>
                              </p:par>
                              <p:par>
                                <p:cTn id="159" presetID="10" presetClass="entr" presetSubtype="0" fill="hold" grpId="0" nodeType="withEffect">
                                  <p:stCondLst>
                                    <p:cond delay="40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500"/>
                                        <p:tgtEl>
                                          <p:spTgt spid="51"/>
                                        </p:tgtEl>
                                      </p:cBhvr>
                                    </p:animEffect>
                                  </p:childTnLst>
                                </p:cTn>
                              </p:par>
                              <p:par>
                                <p:cTn id="162" presetID="10" presetClass="entr" presetSubtype="0" fill="hold" grpId="0" nodeType="withEffect">
                                  <p:stCondLst>
                                    <p:cond delay="50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00"/>
                                        <p:tgtEl>
                                          <p:spTgt spid="52"/>
                                        </p:tgtEl>
                                      </p:cBhvr>
                                    </p:animEffect>
                                  </p:childTnLst>
                                </p:cTn>
                              </p:par>
                              <p:par>
                                <p:cTn id="165" presetID="10" presetClass="entr" presetSubtype="0" fill="hold" grpId="0" nodeType="withEffect">
                                  <p:stCondLst>
                                    <p:cond delay="600"/>
                                  </p:stCondLst>
                                  <p:childTnLst>
                                    <p:set>
                                      <p:cBhvr>
                                        <p:cTn id="166" dur="1" fill="hold">
                                          <p:stCondLst>
                                            <p:cond delay="0"/>
                                          </p:stCondLst>
                                        </p:cTn>
                                        <p:tgtEl>
                                          <p:spTgt spid="53"/>
                                        </p:tgtEl>
                                        <p:attrNameLst>
                                          <p:attrName>style.visibility</p:attrName>
                                        </p:attrNameLst>
                                      </p:cBhvr>
                                      <p:to>
                                        <p:strVal val="visible"/>
                                      </p:to>
                                    </p:set>
                                    <p:animEffect transition="in" filter="fade">
                                      <p:cBhvr>
                                        <p:cTn id="167" dur="500"/>
                                        <p:tgtEl>
                                          <p:spTgt spid="53"/>
                                        </p:tgtEl>
                                      </p:cBhvr>
                                    </p:animEffect>
                                  </p:childTnLst>
                                </p:cTn>
                              </p:par>
                              <p:par>
                                <p:cTn id="168" presetID="10" presetClass="entr" presetSubtype="0" fill="hold" grpId="0" nodeType="withEffect">
                                  <p:stCondLst>
                                    <p:cond delay="700"/>
                                  </p:stCondLst>
                                  <p:childTnLst>
                                    <p:set>
                                      <p:cBhvr>
                                        <p:cTn id="169" dur="1" fill="hold">
                                          <p:stCondLst>
                                            <p:cond delay="0"/>
                                          </p:stCondLst>
                                        </p:cTn>
                                        <p:tgtEl>
                                          <p:spTgt spid="54"/>
                                        </p:tgtEl>
                                        <p:attrNameLst>
                                          <p:attrName>style.visibility</p:attrName>
                                        </p:attrNameLst>
                                      </p:cBhvr>
                                      <p:to>
                                        <p:strVal val="visible"/>
                                      </p:to>
                                    </p:set>
                                    <p:animEffect transition="in" filter="fade">
                                      <p:cBhvr>
                                        <p:cTn id="170" dur="500"/>
                                        <p:tgtEl>
                                          <p:spTgt spid="54"/>
                                        </p:tgtEl>
                                      </p:cBhvr>
                                    </p:animEffect>
                                  </p:childTnLst>
                                </p:cTn>
                              </p:par>
                              <p:par>
                                <p:cTn id="171" presetID="10" presetClass="entr" presetSubtype="0" fill="hold" grpId="0" nodeType="withEffect">
                                  <p:stCondLst>
                                    <p:cond delay="800"/>
                                  </p:stCondLst>
                                  <p:childTnLst>
                                    <p:set>
                                      <p:cBhvr>
                                        <p:cTn id="172" dur="1" fill="hold">
                                          <p:stCondLst>
                                            <p:cond delay="0"/>
                                          </p:stCondLst>
                                        </p:cTn>
                                        <p:tgtEl>
                                          <p:spTgt spid="55"/>
                                        </p:tgtEl>
                                        <p:attrNameLst>
                                          <p:attrName>style.visibility</p:attrName>
                                        </p:attrNameLst>
                                      </p:cBhvr>
                                      <p:to>
                                        <p:strVal val="visible"/>
                                      </p:to>
                                    </p:set>
                                    <p:animEffect transition="in" filter="fade">
                                      <p:cBhvr>
                                        <p:cTn id="173" dur="500"/>
                                        <p:tgtEl>
                                          <p:spTgt spid="55"/>
                                        </p:tgtEl>
                                      </p:cBhvr>
                                    </p:animEffect>
                                  </p:childTnLst>
                                </p:cTn>
                              </p:par>
                              <p:par>
                                <p:cTn id="174" presetID="10" presetClass="entr" presetSubtype="0" fill="hold" grpId="0" nodeType="withEffect">
                                  <p:stCondLst>
                                    <p:cond delay="900"/>
                                  </p:stCondLst>
                                  <p:childTnLst>
                                    <p:set>
                                      <p:cBhvr>
                                        <p:cTn id="175" dur="1" fill="hold">
                                          <p:stCondLst>
                                            <p:cond delay="0"/>
                                          </p:stCondLst>
                                        </p:cTn>
                                        <p:tgtEl>
                                          <p:spTgt spid="56"/>
                                        </p:tgtEl>
                                        <p:attrNameLst>
                                          <p:attrName>style.visibility</p:attrName>
                                        </p:attrNameLst>
                                      </p:cBhvr>
                                      <p:to>
                                        <p:strVal val="visible"/>
                                      </p:to>
                                    </p:set>
                                    <p:animEffect transition="in" filter="fade">
                                      <p:cBhvr>
                                        <p:cTn id="176" dur="500"/>
                                        <p:tgtEl>
                                          <p:spTgt spid="56"/>
                                        </p:tgtEl>
                                      </p:cBhvr>
                                    </p:animEffect>
                                  </p:childTnLst>
                                </p:cTn>
                              </p:par>
                              <p:par>
                                <p:cTn id="177" presetID="10" presetClass="entr" presetSubtype="0" fill="hold" grpId="0" nodeType="withEffect">
                                  <p:stCondLst>
                                    <p:cond delay="1000"/>
                                  </p:stCondLst>
                                  <p:childTnLst>
                                    <p:set>
                                      <p:cBhvr>
                                        <p:cTn id="178" dur="1" fill="hold">
                                          <p:stCondLst>
                                            <p:cond delay="0"/>
                                          </p:stCondLst>
                                        </p:cTn>
                                        <p:tgtEl>
                                          <p:spTgt spid="57"/>
                                        </p:tgtEl>
                                        <p:attrNameLst>
                                          <p:attrName>style.visibility</p:attrName>
                                        </p:attrNameLst>
                                      </p:cBhvr>
                                      <p:to>
                                        <p:strVal val="visible"/>
                                      </p:to>
                                    </p:set>
                                    <p:animEffect transition="in" filter="fade">
                                      <p:cBhvr>
                                        <p:cTn id="179" dur="500"/>
                                        <p:tgtEl>
                                          <p:spTgt spid="57"/>
                                        </p:tgtEl>
                                      </p:cBhvr>
                                    </p:animEffect>
                                  </p:childTnLst>
                                </p:cTn>
                              </p:par>
                              <p:par>
                                <p:cTn id="180" presetID="10" presetClass="entr" presetSubtype="0" fill="hold" grpId="0" nodeType="withEffect">
                                  <p:stCondLst>
                                    <p:cond delay="1100"/>
                                  </p:stCondLst>
                                  <p:childTnLst>
                                    <p:set>
                                      <p:cBhvr>
                                        <p:cTn id="181" dur="1" fill="hold">
                                          <p:stCondLst>
                                            <p:cond delay="0"/>
                                          </p:stCondLst>
                                        </p:cTn>
                                        <p:tgtEl>
                                          <p:spTgt spid="58"/>
                                        </p:tgtEl>
                                        <p:attrNameLst>
                                          <p:attrName>style.visibility</p:attrName>
                                        </p:attrNameLst>
                                      </p:cBhvr>
                                      <p:to>
                                        <p:strVal val="visible"/>
                                      </p:to>
                                    </p:set>
                                    <p:animEffect transition="in" filter="fade">
                                      <p:cBhvr>
                                        <p:cTn id="182" dur="500"/>
                                        <p:tgtEl>
                                          <p:spTgt spid="58"/>
                                        </p:tgtEl>
                                      </p:cBhvr>
                                    </p:animEffect>
                                  </p:childTnLst>
                                </p:cTn>
                              </p:par>
                              <p:par>
                                <p:cTn id="183" presetID="10" presetClass="entr" presetSubtype="0" fill="hold" grpId="0" nodeType="withEffect">
                                  <p:stCondLst>
                                    <p:cond delay="1200"/>
                                  </p:stCondLst>
                                  <p:childTnLst>
                                    <p:set>
                                      <p:cBhvr>
                                        <p:cTn id="184" dur="1" fill="hold">
                                          <p:stCondLst>
                                            <p:cond delay="0"/>
                                          </p:stCondLst>
                                        </p:cTn>
                                        <p:tgtEl>
                                          <p:spTgt spid="59"/>
                                        </p:tgtEl>
                                        <p:attrNameLst>
                                          <p:attrName>style.visibility</p:attrName>
                                        </p:attrNameLst>
                                      </p:cBhvr>
                                      <p:to>
                                        <p:strVal val="visible"/>
                                      </p:to>
                                    </p:set>
                                    <p:animEffect transition="in" filter="fade">
                                      <p:cBhvr>
                                        <p:cTn id="185" dur="500"/>
                                        <p:tgtEl>
                                          <p:spTgt spid="59"/>
                                        </p:tgtEl>
                                      </p:cBhvr>
                                    </p:animEffect>
                                  </p:childTnLst>
                                </p:cTn>
                              </p:par>
                            </p:childTnLst>
                          </p:cTn>
                        </p:par>
                        <p:par>
                          <p:cTn id="186" fill="hold">
                            <p:stCondLst>
                              <p:cond delay="1700"/>
                            </p:stCondLst>
                            <p:childTnLst>
                              <p:par>
                                <p:cTn id="187" presetID="10" presetClass="entr" presetSubtype="0" fill="hold" grpId="0" nodeType="afterEffect">
                                  <p:stCondLst>
                                    <p:cond delay="0"/>
                                  </p:stCondLst>
                                  <p:childTnLst>
                                    <p:set>
                                      <p:cBhvr>
                                        <p:cTn id="188" dur="1" fill="hold">
                                          <p:stCondLst>
                                            <p:cond delay="0"/>
                                          </p:stCondLst>
                                        </p:cTn>
                                        <p:tgtEl>
                                          <p:spTgt spid="60"/>
                                        </p:tgtEl>
                                        <p:attrNameLst>
                                          <p:attrName>style.visibility</p:attrName>
                                        </p:attrNameLst>
                                      </p:cBhvr>
                                      <p:to>
                                        <p:strVal val="visible"/>
                                      </p:to>
                                    </p:set>
                                    <p:animEffect transition="in" filter="fade">
                                      <p:cBhvr>
                                        <p:cTn id="189"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78" name="Rectangle 77"/>
          <p:cNvSpPr/>
          <p:nvPr/>
        </p:nvSpPr>
        <p:spPr>
          <a:xfrm>
            <a:off x="7465614" y="1153851"/>
            <a:ext cx="368986" cy="4575818"/>
          </a:xfrm>
          <a:prstGeom prst="rect">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2843094" y="1150739"/>
            <a:ext cx="4615174" cy="4575818"/>
          </a:xfrm>
          <a:prstGeom prst="rect">
            <a:avLst/>
          </a:prstGeom>
          <a:solidFill>
            <a:srgbClr val="5B9BD5">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843093" y="1155191"/>
            <a:ext cx="4615175" cy="4502844"/>
          </a:xfrm>
          <a:custGeom>
            <a:avLst/>
            <a:gdLst>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80222 h 4502844"/>
              <a:gd name="connsiteX4" fmla="*/ 614722 w 4418319"/>
              <a:gd name="connsiteY4" fmla="*/ 3849701 h 4502844"/>
              <a:gd name="connsiteX5" fmla="*/ 683879 w 4418319"/>
              <a:gd name="connsiteY5" fmla="*/ 3849701 h 4502844"/>
              <a:gd name="connsiteX6" fmla="*/ 729983 w 4418319"/>
              <a:gd name="connsiteY6" fmla="*/ 3926541 h 4502844"/>
              <a:gd name="connsiteX7" fmla="*/ 845243 w 4418319"/>
              <a:gd name="connsiteY7" fmla="*/ 3749809 h 4502844"/>
              <a:gd name="connsiteX8" fmla="*/ 991240 w 4418319"/>
              <a:gd name="connsiteY8" fmla="*/ 3765177 h 4502844"/>
              <a:gd name="connsiteX9" fmla="*/ 991240 w 4418319"/>
              <a:gd name="connsiteY9" fmla="*/ 3765177 h 4502844"/>
              <a:gd name="connsiteX10" fmla="*/ 1275549 w 4418319"/>
              <a:gd name="connsiteY10" fmla="*/ 3411711 h 4502844"/>
              <a:gd name="connsiteX11" fmla="*/ 1398494 w 4418319"/>
              <a:gd name="connsiteY11" fmla="*/ 351928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704779 w 4418319"/>
              <a:gd name="connsiteY20" fmla="*/ 3012141 h 4502844"/>
              <a:gd name="connsiteX21" fmla="*/ 2758568 w 4418319"/>
              <a:gd name="connsiteY21" fmla="*/ 3004457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80222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65177 h 4502844"/>
              <a:gd name="connsiteX9" fmla="*/ 991240 w 4418319"/>
              <a:gd name="connsiteY9" fmla="*/ 3765177 h 4502844"/>
              <a:gd name="connsiteX10" fmla="*/ 1275549 w 4418319"/>
              <a:gd name="connsiteY10" fmla="*/ 3411711 h 4502844"/>
              <a:gd name="connsiteX11" fmla="*/ 1398494 w 4418319"/>
              <a:gd name="connsiteY11" fmla="*/ 351928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704779 w 4418319"/>
              <a:gd name="connsiteY20" fmla="*/ 3012141 h 4502844"/>
              <a:gd name="connsiteX21" fmla="*/ 2758568 w 4418319"/>
              <a:gd name="connsiteY21" fmla="*/ 3004457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80222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65177 h 4502844"/>
              <a:gd name="connsiteX9" fmla="*/ 1038243 w 4418319"/>
              <a:gd name="connsiteY9" fmla="*/ 3696021 h 4502844"/>
              <a:gd name="connsiteX10" fmla="*/ 1275549 w 4418319"/>
              <a:gd name="connsiteY10" fmla="*/ 3411711 h 4502844"/>
              <a:gd name="connsiteX11" fmla="*/ 1398494 w 4418319"/>
              <a:gd name="connsiteY11" fmla="*/ 351928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704779 w 4418319"/>
              <a:gd name="connsiteY20" fmla="*/ 3012141 h 4502844"/>
              <a:gd name="connsiteX21" fmla="*/ 2758568 w 4418319"/>
              <a:gd name="connsiteY21" fmla="*/ 3004457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80222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65177 h 4502844"/>
              <a:gd name="connsiteX9" fmla="*/ 1038243 w 4418319"/>
              <a:gd name="connsiteY9" fmla="*/ 3696021 h 4502844"/>
              <a:gd name="connsiteX10" fmla="*/ 1275549 w 4418319"/>
              <a:gd name="connsiteY10" fmla="*/ 3411711 h 4502844"/>
              <a:gd name="connsiteX11" fmla="*/ 1398494 w 4418319"/>
              <a:gd name="connsiteY11" fmla="*/ 344244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704779 w 4418319"/>
              <a:gd name="connsiteY20" fmla="*/ 3012141 h 4502844"/>
              <a:gd name="connsiteX21" fmla="*/ 2758568 w 4418319"/>
              <a:gd name="connsiteY21" fmla="*/ 3004457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80222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65177 h 4502844"/>
              <a:gd name="connsiteX9" fmla="*/ 1038243 w 4418319"/>
              <a:gd name="connsiteY9" fmla="*/ 3696021 h 4502844"/>
              <a:gd name="connsiteX10" fmla="*/ 1275549 w 4418319"/>
              <a:gd name="connsiteY10" fmla="*/ 3411711 h 4502844"/>
              <a:gd name="connsiteX11" fmla="*/ 1398494 w 4418319"/>
              <a:gd name="connsiteY11" fmla="*/ 344244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704779 w 4418319"/>
              <a:gd name="connsiteY20" fmla="*/ 3012141 h 4502844"/>
              <a:gd name="connsiteX21" fmla="*/ 2758568 w 4418319"/>
              <a:gd name="connsiteY21" fmla="*/ 2881513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80222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65177 h 4502844"/>
              <a:gd name="connsiteX9" fmla="*/ 1038243 w 4418319"/>
              <a:gd name="connsiteY9" fmla="*/ 3696021 h 4502844"/>
              <a:gd name="connsiteX10" fmla="*/ 1275549 w 4418319"/>
              <a:gd name="connsiteY10" fmla="*/ 3411711 h 4502844"/>
              <a:gd name="connsiteX11" fmla="*/ 1398494 w 4418319"/>
              <a:gd name="connsiteY11" fmla="*/ 344244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681277 w 4418319"/>
              <a:gd name="connsiteY20" fmla="*/ 2950669 h 4502844"/>
              <a:gd name="connsiteX21" fmla="*/ 2758568 w 4418319"/>
              <a:gd name="connsiteY21" fmla="*/ 2881513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18750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65177 h 4502844"/>
              <a:gd name="connsiteX9" fmla="*/ 1038243 w 4418319"/>
              <a:gd name="connsiteY9" fmla="*/ 3696021 h 4502844"/>
              <a:gd name="connsiteX10" fmla="*/ 1275549 w 4418319"/>
              <a:gd name="connsiteY10" fmla="*/ 3411711 h 4502844"/>
              <a:gd name="connsiteX11" fmla="*/ 1398494 w 4418319"/>
              <a:gd name="connsiteY11" fmla="*/ 344244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681277 w 4418319"/>
              <a:gd name="connsiteY20" fmla="*/ 2950669 h 4502844"/>
              <a:gd name="connsiteX21" fmla="*/ 2758568 w 4418319"/>
              <a:gd name="connsiteY21" fmla="*/ 2881513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18750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03704 h 4502844"/>
              <a:gd name="connsiteX9" fmla="*/ 1038243 w 4418319"/>
              <a:gd name="connsiteY9" fmla="*/ 3696021 h 4502844"/>
              <a:gd name="connsiteX10" fmla="*/ 1275549 w 4418319"/>
              <a:gd name="connsiteY10" fmla="*/ 3411711 h 4502844"/>
              <a:gd name="connsiteX11" fmla="*/ 1398494 w 4418319"/>
              <a:gd name="connsiteY11" fmla="*/ 344244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681277 w 4418319"/>
              <a:gd name="connsiteY20" fmla="*/ 2950669 h 4502844"/>
              <a:gd name="connsiteX21" fmla="*/ 2758568 w 4418319"/>
              <a:gd name="connsiteY21" fmla="*/ 2881513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 name="connsiteX0" fmla="*/ 0 w 4418319"/>
              <a:gd name="connsiteY0" fmla="*/ 4502844 h 4502844"/>
              <a:gd name="connsiteX1" fmla="*/ 107576 w 4418319"/>
              <a:gd name="connsiteY1" fmla="*/ 4333795 h 4502844"/>
              <a:gd name="connsiteX2" fmla="*/ 315045 w 4418319"/>
              <a:gd name="connsiteY2" fmla="*/ 4080222 h 4502844"/>
              <a:gd name="connsiteX3" fmla="*/ 507146 w 4418319"/>
              <a:gd name="connsiteY3" fmla="*/ 4018750 h 4502844"/>
              <a:gd name="connsiteX4" fmla="*/ 614722 w 4418319"/>
              <a:gd name="connsiteY4" fmla="*/ 3849701 h 4502844"/>
              <a:gd name="connsiteX5" fmla="*/ 683879 w 4418319"/>
              <a:gd name="connsiteY5" fmla="*/ 3849701 h 4502844"/>
              <a:gd name="connsiteX6" fmla="*/ 729983 w 4418319"/>
              <a:gd name="connsiteY6" fmla="*/ 3872753 h 4502844"/>
              <a:gd name="connsiteX7" fmla="*/ 845243 w 4418319"/>
              <a:gd name="connsiteY7" fmla="*/ 3749809 h 4502844"/>
              <a:gd name="connsiteX8" fmla="*/ 991240 w 4418319"/>
              <a:gd name="connsiteY8" fmla="*/ 3703704 h 4502844"/>
              <a:gd name="connsiteX9" fmla="*/ 1046077 w 4418319"/>
              <a:gd name="connsiteY9" fmla="*/ 3611497 h 4502844"/>
              <a:gd name="connsiteX10" fmla="*/ 1275549 w 4418319"/>
              <a:gd name="connsiteY10" fmla="*/ 3411711 h 4502844"/>
              <a:gd name="connsiteX11" fmla="*/ 1398494 w 4418319"/>
              <a:gd name="connsiteY11" fmla="*/ 3442448 h 4502844"/>
              <a:gd name="connsiteX12" fmla="*/ 1521438 w 4418319"/>
              <a:gd name="connsiteY12" fmla="*/ 3388659 h 4502844"/>
              <a:gd name="connsiteX13" fmla="*/ 1728907 w 4418319"/>
              <a:gd name="connsiteY13" fmla="*/ 3357923 h 4502844"/>
              <a:gd name="connsiteX14" fmla="*/ 1736591 w 4418319"/>
              <a:gd name="connsiteY14" fmla="*/ 3319503 h 4502844"/>
              <a:gd name="connsiteX15" fmla="*/ 2159213 w 4418319"/>
              <a:gd name="connsiteY15" fmla="*/ 3234978 h 4502844"/>
              <a:gd name="connsiteX16" fmla="*/ 2197633 w 4418319"/>
              <a:gd name="connsiteY16" fmla="*/ 3150454 h 4502844"/>
              <a:gd name="connsiteX17" fmla="*/ 2274473 w 4418319"/>
              <a:gd name="connsiteY17" fmla="*/ 3050561 h 4502844"/>
              <a:gd name="connsiteX18" fmla="*/ 2366682 w 4418319"/>
              <a:gd name="connsiteY18" fmla="*/ 2973721 h 4502844"/>
              <a:gd name="connsiteX19" fmla="*/ 2474258 w 4418319"/>
              <a:gd name="connsiteY19" fmla="*/ 3019825 h 4502844"/>
              <a:gd name="connsiteX20" fmla="*/ 2681277 w 4418319"/>
              <a:gd name="connsiteY20" fmla="*/ 2950669 h 4502844"/>
              <a:gd name="connsiteX21" fmla="*/ 2758568 w 4418319"/>
              <a:gd name="connsiteY21" fmla="*/ 2881513 h 4502844"/>
              <a:gd name="connsiteX22" fmla="*/ 2942984 w 4418319"/>
              <a:gd name="connsiteY22" fmla="*/ 2850777 h 4502844"/>
              <a:gd name="connsiteX23" fmla="*/ 3142769 w 4418319"/>
              <a:gd name="connsiteY23" fmla="*/ 2773936 h 4502844"/>
              <a:gd name="connsiteX24" fmla="*/ 3165821 w 4418319"/>
              <a:gd name="connsiteY24" fmla="*/ 2750884 h 4502844"/>
              <a:gd name="connsiteX25" fmla="*/ 3281082 w 4418319"/>
              <a:gd name="connsiteY25" fmla="*/ 2528047 h 4502844"/>
              <a:gd name="connsiteX26" fmla="*/ 3365606 w 4418319"/>
              <a:gd name="connsiteY26" fmla="*/ 2535731 h 4502844"/>
              <a:gd name="connsiteX27" fmla="*/ 3365606 w 4418319"/>
              <a:gd name="connsiteY27" fmla="*/ 2497311 h 4502844"/>
              <a:gd name="connsiteX28" fmla="*/ 3434763 w 4418319"/>
              <a:gd name="connsiteY28" fmla="*/ 2351314 h 4502844"/>
              <a:gd name="connsiteX29" fmla="*/ 3457815 w 4418319"/>
              <a:gd name="connsiteY29" fmla="*/ 2182266 h 4502844"/>
              <a:gd name="connsiteX30" fmla="*/ 3526971 w 4418319"/>
              <a:gd name="connsiteY30" fmla="*/ 2128477 h 4502844"/>
              <a:gd name="connsiteX31" fmla="*/ 3526971 w 4418319"/>
              <a:gd name="connsiteY31" fmla="*/ 2082373 h 4502844"/>
              <a:gd name="connsiteX32" fmla="*/ 3557707 w 4418319"/>
              <a:gd name="connsiteY32" fmla="*/ 2059321 h 4502844"/>
              <a:gd name="connsiteX33" fmla="*/ 3795912 w 4418319"/>
              <a:gd name="connsiteY33" fmla="*/ 1974797 h 4502844"/>
              <a:gd name="connsiteX34" fmla="*/ 3811280 w 4418319"/>
              <a:gd name="connsiteY34" fmla="*/ 1851852 h 4502844"/>
              <a:gd name="connsiteX35" fmla="*/ 3811280 w 4418319"/>
              <a:gd name="connsiteY35" fmla="*/ 1851852 h 4502844"/>
              <a:gd name="connsiteX36" fmla="*/ 3972645 w 4418319"/>
              <a:gd name="connsiteY36" fmla="*/ 1782696 h 4502844"/>
              <a:gd name="connsiteX37" fmla="*/ 4049485 w 4418319"/>
              <a:gd name="connsiteY37" fmla="*/ 1682804 h 4502844"/>
              <a:gd name="connsiteX38" fmla="*/ 4049485 w 4418319"/>
              <a:gd name="connsiteY38" fmla="*/ 1682804 h 4502844"/>
              <a:gd name="connsiteX39" fmla="*/ 4049485 w 4418319"/>
              <a:gd name="connsiteY39" fmla="*/ 1544491 h 4502844"/>
              <a:gd name="connsiteX40" fmla="*/ 4057169 w 4418319"/>
              <a:gd name="connsiteY40" fmla="*/ 1360074 h 4502844"/>
              <a:gd name="connsiteX41" fmla="*/ 4141694 w 4418319"/>
              <a:gd name="connsiteY41" fmla="*/ 1352390 h 4502844"/>
              <a:gd name="connsiteX42" fmla="*/ 4141694 w 4418319"/>
              <a:gd name="connsiteY42" fmla="*/ 1160289 h 4502844"/>
              <a:gd name="connsiteX43" fmla="*/ 4280006 w 4418319"/>
              <a:gd name="connsiteY43" fmla="*/ 952820 h 4502844"/>
              <a:gd name="connsiteX44" fmla="*/ 4280006 w 4418319"/>
              <a:gd name="connsiteY44" fmla="*/ 952820 h 4502844"/>
              <a:gd name="connsiteX45" fmla="*/ 4280006 w 4418319"/>
              <a:gd name="connsiteY45" fmla="*/ 753035 h 4502844"/>
              <a:gd name="connsiteX46" fmla="*/ 4326110 w 4418319"/>
              <a:gd name="connsiteY46" fmla="*/ 676195 h 4502844"/>
              <a:gd name="connsiteX47" fmla="*/ 4326110 w 4418319"/>
              <a:gd name="connsiteY47" fmla="*/ 653143 h 4502844"/>
              <a:gd name="connsiteX48" fmla="*/ 4379899 w 4418319"/>
              <a:gd name="connsiteY48" fmla="*/ 553251 h 4502844"/>
              <a:gd name="connsiteX49" fmla="*/ 4379899 w 4418319"/>
              <a:gd name="connsiteY49" fmla="*/ 507146 h 4502844"/>
              <a:gd name="connsiteX50" fmla="*/ 4356847 w 4418319"/>
              <a:gd name="connsiteY50" fmla="*/ 399570 h 4502844"/>
              <a:gd name="connsiteX51" fmla="*/ 4356847 w 4418319"/>
              <a:gd name="connsiteY51" fmla="*/ 322730 h 4502844"/>
              <a:gd name="connsiteX52" fmla="*/ 4387583 w 4418319"/>
              <a:gd name="connsiteY52" fmla="*/ 253573 h 4502844"/>
              <a:gd name="connsiteX53" fmla="*/ 4387583 w 4418319"/>
              <a:gd name="connsiteY53" fmla="*/ 238205 h 4502844"/>
              <a:gd name="connsiteX54" fmla="*/ 4387583 w 4418319"/>
              <a:gd name="connsiteY54" fmla="*/ 153681 h 4502844"/>
              <a:gd name="connsiteX55" fmla="*/ 4395267 w 4418319"/>
              <a:gd name="connsiteY55" fmla="*/ 99893 h 4502844"/>
              <a:gd name="connsiteX56" fmla="*/ 4395267 w 4418319"/>
              <a:gd name="connsiteY56" fmla="*/ 92209 h 4502844"/>
              <a:gd name="connsiteX57" fmla="*/ 4418319 w 4418319"/>
              <a:gd name="connsiteY57" fmla="*/ 0 h 4502844"/>
              <a:gd name="connsiteX58" fmla="*/ 4418319 w 4418319"/>
              <a:gd name="connsiteY58" fmla="*/ 0 h 4502844"/>
              <a:gd name="connsiteX59" fmla="*/ 4418319 w 4418319"/>
              <a:gd name="connsiteY59" fmla="*/ 0 h 45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418319" h="4502844">
                <a:moveTo>
                  <a:pt x="0" y="4502844"/>
                </a:moveTo>
                <a:lnTo>
                  <a:pt x="107576" y="4333795"/>
                </a:lnTo>
                <a:lnTo>
                  <a:pt x="315045" y="4080222"/>
                </a:lnTo>
                <a:lnTo>
                  <a:pt x="507146" y="4018750"/>
                </a:lnTo>
                <a:lnTo>
                  <a:pt x="614722" y="3849701"/>
                </a:lnTo>
                <a:lnTo>
                  <a:pt x="683879" y="3849701"/>
                </a:lnTo>
                <a:lnTo>
                  <a:pt x="729983" y="3872753"/>
                </a:lnTo>
                <a:lnTo>
                  <a:pt x="845243" y="3749809"/>
                </a:lnTo>
                <a:cubicBezTo>
                  <a:pt x="893909" y="3754932"/>
                  <a:pt x="957768" y="3726756"/>
                  <a:pt x="991240" y="3703704"/>
                </a:cubicBezTo>
                <a:cubicBezTo>
                  <a:pt x="1024712" y="3680652"/>
                  <a:pt x="998692" y="3660163"/>
                  <a:pt x="1046077" y="3611497"/>
                </a:cubicBezTo>
                <a:cubicBezTo>
                  <a:pt x="1093462" y="3562832"/>
                  <a:pt x="1196447" y="3506481"/>
                  <a:pt x="1275549" y="3411711"/>
                </a:cubicBezTo>
                <a:lnTo>
                  <a:pt x="1398494" y="3442448"/>
                </a:lnTo>
                <a:lnTo>
                  <a:pt x="1521438" y="3388659"/>
                </a:lnTo>
                <a:lnTo>
                  <a:pt x="1728907" y="3357923"/>
                </a:lnTo>
                <a:lnTo>
                  <a:pt x="1736591" y="3319503"/>
                </a:lnTo>
                <a:lnTo>
                  <a:pt x="2159213" y="3234978"/>
                </a:lnTo>
                <a:lnTo>
                  <a:pt x="2197633" y="3150454"/>
                </a:lnTo>
                <a:lnTo>
                  <a:pt x="2274473" y="3050561"/>
                </a:lnTo>
                <a:lnTo>
                  <a:pt x="2366682" y="2973721"/>
                </a:lnTo>
                <a:lnTo>
                  <a:pt x="2474258" y="3019825"/>
                </a:lnTo>
                <a:lnTo>
                  <a:pt x="2681277" y="2950669"/>
                </a:lnTo>
                <a:lnTo>
                  <a:pt x="2758568" y="2881513"/>
                </a:lnTo>
                <a:lnTo>
                  <a:pt x="2942984" y="2850777"/>
                </a:lnTo>
                <a:lnTo>
                  <a:pt x="3142769" y="2773936"/>
                </a:lnTo>
                <a:lnTo>
                  <a:pt x="3165821" y="2750884"/>
                </a:lnTo>
                <a:lnTo>
                  <a:pt x="3281082" y="2528047"/>
                </a:lnTo>
                <a:lnTo>
                  <a:pt x="3365606" y="2535731"/>
                </a:lnTo>
                <a:lnTo>
                  <a:pt x="3365606" y="2497311"/>
                </a:lnTo>
                <a:lnTo>
                  <a:pt x="3434763" y="2351314"/>
                </a:lnTo>
                <a:lnTo>
                  <a:pt x="3457815" y="2182266"/>
                </a:lnTo>
                <a:lnTo>
                  <a:pt x="3526971" y="2128477"/>
                </a:lnTo>
                <a:lnTo>
                  <a:pt x="3526971" y="2082373"/>
                </a:lnTo>
                <a:lnTo>
                  <a:pt x="3557707" y="2059321"/>
                </a:lnTo>
                <a:lnTo>
                  <a:pt x="3795912" y="1974797"/>
                </a:lnTo>
                <a:lnTo>
                  <a:pt x="3811280" y="1851852"/>
                </a:lnTo>
                <a:lnTo>
                  <a:pt x="3811280" y="1851852"/>
                </a:lnTo>
                <a:lnTo>
                  <a:pt x="3972645" y="1782696"/>
                </a:lnTo>
                <a:lnTo>
                  <a:pt x="4049485" y="1682804"/>
                </a:lnTo>
                <a:lnTo>
                  <a:pt x="4049485" y="1682804"/>
                </a:lnTo>
                <a:lnTo>
                  <a:pt x="4049485" y="1544491"/>
                </a:lnTo>
                <a:lnTo>
                  <a:pt x="4057169" y="1360074"/>
                </a:lnTo>
                <a:lnTo>
                  <a:pt x="4141694" y="1352390"/>
                </a:lnTo>
                <a:lnTo>
                  <a:pt x="4141694" y="1160289"/>
                </a:lnTo>
                <a:lnTo>
                  <a:pt x="4280006" y="952820"/>
                </a:lnTo>
                <a:lnTo>
                  <a:pt x="4280006" y="952820"/>
                </a:lnTo>
                <a:lnTo>
                  <a:pt x="4280006" y="753035"/>
                </a:lnTo>
                <a:lnTo>
                  <a:pt x="4326110" y="676195"/>
                </a:lnTo>
                <a:lnTo>
                  <a:pt x="4326110" y="653143"/>
                </a:lnTo>
                <a:lnTo>
                  <a:pt x="4379899" y="553251"/>
                </a:lnTo>
                <a:lnTo>
                  <a:pt x="4379899" y="507146"/>
                </a:lnTo>
                <a:lnTo>
                  <a:pt x="4356847" y="399570"/>
                </a:lnTo>
                <a:lnTo>
                  <a:pt x="4356847" y="322730"/>
                </a:lnTo>
                <a:lnTo>
                  <a:pt x="4387583" y="253573"/>
                </a:lnTo>
                <a:lnTo>
                  <a:pt x="4387583" y="238205"/>
                </a:lnTo>
                <a:lnTo>
                  <a:pt x="4387583" y="153681"/>
                </a:lnTo>
                <a:lnTo>
                  <a:pt x="4395267" y="99893"/>
                </a:lnTo>
                <a:lnTo>
                  <a:pt x="4395267" y="92209"/>
                </a:lnTo>
                <a:lnTo>
                  <a:pt x="4418319" y="0"/>
                </a:lnTo>
                <a:lnTo>
                  <a:pt x="4418319" y="0"/>
                </a:lnTo>
                <a:lnTo>
                  <a:pt x="4418319"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458269" y="1150738"/>
            <a:ext cx="368990" cy="117151"/>
          </a:xfrm>
          <a:custGeom>
            <a:avLst/>
            <a:gdLst>
              <a:gd name="connsiteX0" fmla="*/ 0 w 568619"/>
              <a:gd name="connsiteY0" fmla="*/ 0 h 92208"/>
              <a:gd name="connsiteX1" fmla="*/ 115261 w 568619"/>
              <a:gd name="connsiteY1" fmla="*/ 76840 h 92208"/>
              <a:gd name="connsiteX2" fmla="*/ 207469 w 568619"/>
              <a:gd name="connsiteY2" fmla="*/ 69156 h 92208"/>
              <a:gd name="connsiteX3" fmla="*/ 315046 w 568619"/>
              <a:gd name="connsiteY3" fmla="*/ 69156 h 92208"/>
              <a:gd name="connsiteX4" fmla="*/ 407254 w 568619"/>
              <a:gd name="connsiteY4" fmla="*/ 53788 h 92208"/>
              <a:gd name="connsiteX5" fmla="*/ 407254 w 568619"/>
              <a:gd name="connsiteY5" fmla="*/ 53788 h 92208"/>
              <a:gd name="connsiteX6" fmla="*/ 507147 w 568619"/>
              <a:gd name="connsiteY6" fmla="*/ 53788 h 92208"/>
              <a:gd name="connsiteX7" fmla="*/ 560935 w 568619"/>
              <a:gd name="connsiteY7" fmla="*/ 92208 h 92208"/>
              <a:gd name="connsiteX8" fmla="*/ 568619 w 568619"/>
              <a:gd name="connsiteY8" fmla="*/ 92208 h 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19" h="92208">
                <a:moveTo>
                  <a:pt x="0" y="0"/>
                </a:moveTo>
                <a:lnTo>
                  <a:pt x="115261" y="76840"/>
                </a:lnTo>
                <a:lnTo>
                  <a:pt x="207469" y="69156"/>
                </a:lnTo>
                <a:lnTo>
                  <a:pt x="315046" y="69156"/>
                </a:lnTo>
                <a:lnTo>
                  <a:pt x="407254" y="53788"/>
                </a:lnTo>
                <a:lnTo>
                  <a:pt x="407254" y="53788"/>
                </a:lnTo>
                <a:lnTo>
                  <a:pt x="507147" y="53788"/>
                </a:lnTo>
                <a:lnTo>
                  <a:pt x="560935" y="92208"/>
                </a:lnTo>
                <a:lnTo>
                  <a:pt x="568619" y="92208"/>
                </a:lnTo>
              </a:path>
            </a:pathLst>
          </a:cu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336818" y="676223"/>
            <a:ext cx="7562369" cy="5561193"/>
            <a:chOff x="336818" y="676223"/>
            <a:chExt cx="7562369" cy="5561193"/>
          </a:xfrm>
        </p:grpSpPr>
        <p:grpSp>
          <p:nvGrpSpPr>
            <p:cNvPr id="18" name="Group 17"/>
            <p:cNvGrpSpPr/>
            <p:nvPr/>
          </p:nvGrpSpPr>
          <p:grpSpPr>
            <a:xfrm>
              <a:off x="336818" y="687747"/>
              <a:ext cx="7562369" cy="5549669"/>
              <a:chOff x="336818" y="687747"/>
              <a:chExt cx="7000551" cy="5549669"/>
            </a:xfrm>
          </p:grpSpPr>
          <p:cxnSp>
            <p:nvCxnSpPr>
              <p:cNvPr id="42" name="Straight Connector 41"/>
              <p:cNvCxnSpPr/>
              <p:nvPr/>
            </p:nvCxnSpPr>
            <p:spPr>
              <a:xfrm>
                <a:off x="1835601" y="2038851"/>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843285" y="1139823"/>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821116" y="699247"/>
                <a:ext cx="7684" cy="499462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02301" y="5709239"/>
                <a:ext cx="549408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16389" y="5246919"/>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822793" y="4338927"/>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822793" y="3424531"/>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821513" y="2508855"/>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821513" y="1586775"/>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829197" y="687747"/>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836881" y="4791003"/>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836881" y="3876607"/>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835601" y="2960931"/>
                <a:ext cx="5494084"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99462" y="4556632"/>
                <a:ext cx="1313969" cy="430887"/>
              </a:xfrm>
              <a:prstGeom prst="rect">
                <a:avLst/>
              </a:prstGeom>
              <a:noFill/>
            </p:spPr>
            <p:txBody>
              <a:bodyPr wrap="square" rtlCol="0">
                <a:spAutoFit/>
              </a:bodyPr>
              <a:lstStyle/>
              <a:p>
                <a:pPr algn="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500,000</a:t>
                </a:r>
              </a:p>
            </p:txBody>
          </p:sp>
          <p:sp>
            <p:nvSpPr>
              <p:cNvPr id="45" name="TextBox 44"/>
              <p:cNvSpPr txBox="1"/>
              <p:nvPr/>
            </p:nvSpPr>
            <p:spPr>
              <a:xfrm>
                <a:off x="361150" y="3640956"/>
                <a:ext cx="1475334" cy="430887"/>
              </a:xfrm>
              <a:prstGeom prst="rect">
                <a:avLst/>
              </a:prstGeom>
              <a:noFill/>
            </p:spPr>
            <p:txBody>
              <a:bodyPr wrap="square" rtlCol="0">
                <a:spAutoFit/>
              </a:bodyPr>
              <a:lstStyle/>
              <a:p>
                <a:pPr algn="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1,000,000</a:t>
                </a:r>
              </a:p>
            </p:txBody>
          </p:sp>
          <p:sp>
            <p:nvSpPr>
              <p:cNvPr id="46" name="TextBox 45"/>
              <p:cNvSpPr txBox="1"/>
              <p:nvPr/>
            </p:nvSpPr>
            <p:spPr>
              <a:xfrm>
                <a:off x="336818" y="2748332"/>
                <a:ext cx="1475334" cy="430887"/>
              </a:xfrm>
              <a:prstGeom prst="rect">
                <a:avLst/>
              </a:prstGeom>
              <a:noFill/>
            </p:spPr>
            <p:txBody>
              <a:bodyPr wrap="square" rtlCol="0">
                <a:spAutoFit/>
              </a:bodyPr>
              <a:lstStyle/>
              <a:p>
                <a:pPr algn="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1,500,000</a:t>
                </a:r>
              </a:p>
            </p:txBody>
          </p:sp>
          <p:sp>
            <p:nvSpPr>
              <p:cNvPr id="47" name="TextBox 46"/>
              <p:cNvSpPr txBox="1"/>
              <p:nvPr/>
            </p:nvSpPr>
            <p:spPr>
              <a:xfrm>
                <a:off x="350906" y="1840340"/>
                <a:ext cx="1475334" cy="430887"/>
              </a:xfrm>
              <a:prstGeom prst="rect">
                <a:avLst/>
              </a:prstGeom>
              <a:noFill/>
            </p:spPr>
            <p:txBody>
              <a:bodyPr wrap="square" rtlCol="0">
                <a:spAutoFit/>
              </a:bodyPr>
              <a:lstStyle/>
              <a:p>
                <a:pPr algn="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2,000,000</a:t>
                </a:r>
              </a:p>
            </p:txBody>
          </p:sp>
          <p:sp>
            <p:nvSpPr>
              <p:cNvPr id="48" name="TextBox 47"/>
              <p:cNvSpPr txBox="1"/>
              <p:nvPr/>
            </p:nvSpPr>
            <p:spPr>
              <a:xfrm>
                <a:off x="364994" y="932348"/>
                <a:ext cx="1475334" cy="430887"/>
              </a:xfrm>
              <a:prstGeom prst="rect">
                <a:avLst/>
              </a:prstGeom>
              <a:noFill/>
            </p:spPr>
            <p:txBody>
              <a:bodyPr wrap="square" rtlCol="0">
                <a:spAutoFit/>
              </a:bodyPr>
              <a:lstStyle/>
              <a:p>
                <a:pPr algn="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2,500,000</a:t>
                </a:r>
              </a:p>
            </p:txBody>
          </p:sp>
          <p:sp>
            <p:nvSpPr>
              <p:cNvPr id="15" name="TextBox 14"/>
              <p:cNvSpPr txBox="1"/>
              <p:nvPr/>
            </p:nvSpPr>
            <p:spPr>
              <a:xfrm>
                <a:off x="2136159" y="5824498"/>
                <a:ext cx="1198710" cy="400110"/>
              </a:xfrm>
              <a:prstGeom prst="rect">
                <a:avLst/>
              </a:prstGeom>
              <a:noFill/>
            </p:spPr>
            <p:txBody>
              <a:bodyPr wrap="square" rtlCol="0">
                <a:spAutoFit/>
              </a:bodyPr>
              <a:lstStyle/>
              <a:p>
                <a:r>
                  <a:rPr lang="en-US" sz="2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1900 BC</a:t>
                </a:r>
              </a:p>
            </p:txBody>
          </p:sp>
          <p:sp>
            <p:nvSpPr>
              <p:cNvPr id="50" name="TextBox 49"/>
              <p:cNvSpPr txBox="1"/>
              <p:nvPr/>
            </p:nvSpPr>
            <p:spPr>
              <a:xfrm>
                <a:off x="3979039" y="5830902"/>
                <a:ext cx="1198710" cy="400110"/>
              </a:xfrm>
              <a:prstGeom prst="rect">
                <a:avLst/>
              </a:prstGeom>
              <a:noFill/>
            </p:spPr>
            <p:txBody>
              <a:bodyPr wrap="square" rtlCol="0">
                <a:spAutoFit/>
              </a:bodyPr>
              <a:lstStyle/>
              <a:p>
                <a:r>
                  <a:rPr lang="en-US" sz="2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1700 BC</a:t>
                </a:r>
              </a:p>
            </p:txBody>
          </p:sp>
          <p:sp>
            <p:nvSpPr>
              <p:cNvPr id="51" name="TextBox 50"/>
              <p:cNvSpPr txBox="1"/>
              <p:nvPr/>
            </p:nvSpPr>
            <p:spPr>
              <a:xfrm>
                <a:off x="5814235" y="5837306"/>
                <a:ext cx="1198710" cy="400110"/>
              </a:xfrm>
              <a:prstGeom prst="rect">
                <a:avLst/>
              </a:prstGeom>
              <a:noFill/>
            </p:spPr>
            <p:txBody>
              <a:bodyPr wrap="square" rtlCol="0">
                <a:spAutoFit/>
              </a:bodyPr>
              <a:lstStyle/>
              <a:p>
                <a:r>
                  <a:rPr lang="en-US" sz="2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1500 BC</a:t>
                </a:r>
              </a:p>
            </p:txBody>
          </p:sp>
        </p:grpSp>
        <p:cxnSp>
          <p:nvCxnSpPr>
            <p:cNvPr id="20" name="Straight Connector 19"/>
            <p:cNvCxnSpPr/>
            <p:nvPr/>
          </p:nvCxnSpPr>
          <p:spPr>
            <a:xfrm>
              <a:off x="2950668" y="687747"/>
              <a:ext cx="1" cy="50214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931860" y="694151"/>
              <a:ext cx="1" cy="50214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43680" y="685187"/>
              <a:ext cx="1" cy="50214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3937153" y="676223"/>
              <a:ext cx="31647" cy="4687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965360" y="682627"/>
              <a:ext cx="1" cy="50214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3047997" y="5292367"/>
            <a:ext cx="1406236" cy="400110"/>
          </a:xfrm>
          <a:prstGeom prst="rect">
            <a:avLst/>
          </a:prstGeom>
          <a:noFill/>
        </p:spPr>
        <p:txBody>
          <a:bodyPr wrap="square" rtlCol="0">
            <a:spAutoFit/>
          </a:bodyPr>
          <a:lstStyle/>
          <a:p>
            <a:r>
              <a:rPr lang="en-US" sz="2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rPr>
              <a:t>75 people</a:t>
            </a:r>
          </a:p>
        </p:txBody>
      </p:sp>
      <p:sp>
        <p:nvSpPr>
          <p:cNvPr id="27" name="TextBox 26"/>
          <p:cNvSpPr txBox="1"/>
          <p:nvPr/>
        </p:nvSpPr>
        <p:spPr>
          <a:xfrm>
            <a:off x="3844209" y="2508855"/>
            <a:ext cx="2475726" cy="1077218"/>
          </a:xfrm>
          <a:prstGeom prst="rect">
            <a:avLst/>
          </a:prstGeom>
          <a:noFill/>
        </p:spPr>
        <p:txBody>
          <a:bodyPr wrap="square" rtlCol="0">
            <a:spAutoFit/>
          </a:bodyPr>
          <a:lstStyle/>
          <a:p>
            <a:pPr algn="ctr"/>
            <a:r>
              <a:rPr lang="en-US" sz="3200" b="1" dirty="0">
                <a:solidFill>
                  <a:srgbClr val="FFC000"/>
                </a:solidFill>
                <a:effectLst>
                  <a:outerShdw blurRad="38100" dist="38100" dir="2700000" algn="tl">
                    <a:srgbClr val="000000">
                      <a:alpha val="43137"/>
                    </a:srgbClr>
                  </a:outerShdw>
                </a:effectLst>
                <a:latin typeface="Leelawadee" panose="020B0502040204020203" pitchFamily="34" charset="-34"/>
                <a:ea typeface="Microsoft Sans Serif" panose="020B0604020202020204" pitchFamily="34" charset="0"/>
                <a:cs typeface="Leelawadee" panose="020B0502040204020203" pitchFamily="34" charset="-34"/>
              </a:rPr>
              <a:t>430 years in Captivity</a:t>
            </a:r>
          </a:p>
        </p:txBody>
      </p:sp>
      <p:sp>
        <p:nvSpPr>
          <p:cNvPr id="79" name="TextBox 78"/>
          <p:cNvSpPr txBox="1"/>
          <p:nvPr/>
        </p:nvSpPr>
        <p:spPr>
          <a:xfrm>
            <a:off x="4767931" y="4328325"/>
            <a:ext cx="2429078" cy="1077218"/>
          </a:xfrm>
          <a:prstGeom prst="rect">
            <a:avLst/>
          </a:prstGeom>
          <a:noFill/>
        </p:spPr>
        <p:txBody>
          <a:bodyPr wrap="square" rtlCol="0">
            <a:spAutoFit/>
          </a:bodyPr>
          <a:lstStyle/>
          <a:p>
            <a:pPr algn="ctr"/>
            <a:r>
              <a:rPr lang="en-US" sz="3200" b="1" dirty="0">
                <a:solidFill>
                  <a:srgbClr val="FFC000"/>
                </a:solidFill>
                <a:effectLst>
                  <a:outerShdw blurRad="38100" dist="38100" dir="2700000" algn="tl">
                    <a:srgbClr val="000000">
                      <a:alpha val="43137"/>
                    </a:srgbClr>
                  </a:outerShdw>
                </a:effectLst>
                <a:latin typeface="Leelawadee" panose="020B0502040204020203" pitchFamily="34" charset="-34"/>
                <a:ea typeface="Microsoft Sans Serif" panose="020B0604020202020204" pitchFamily="34" charset="0"/>
                <a:cs typeface="Leelawadee" panose="020B0502040204020203" pitchFamily="34" charset="-34"/>
              </a:rPr>
              <a:t>40 years in Wilderness</a:t>
            </a:r>
          </a:p>
        </p:txBody>
      </p:sp>
      <p:sp>
        <p:nvSpPr>
          <p:cNvPr id="28" name="Freeform 27"/>
          <p:cNvSpPr/>
          <p:nvPr/>
        </p:nvSpPr>
        <p:spPr>
          <a:xfrm>
            <a:off x="6313708" y="3215956"/>
            <a:ext cx="1262743" cy="1132114"/>
          </a:xfrm>
          <a:custGeom>
            <a:avLst/>
            <a:gdLst>
              <a:gd name="connsiteX0" fmla="*/ 0 w 1262743"/>
              <a:gd name="connsiteY0" fmla="*/ 1132114 h 1132114"/>
              <a:gd name="connsiteX1" fmla="*/ 422988 w 1262743"/>
              <a:gd name="connsiteY1" fmla="*/ 454090 h 1132114"/>
              <a:gd name="connsiteX2" fmla="*/ 1262743 w 1262743"/>
              <a:gd name="connsiteY2" fmla="*/ 0 h 1132114"/>
              <a:gd name="connsiteX3" fmla="*/ 1262743 w 1262743"/>
              <a:gd name="connsiteY3" fmla="*/ 0 h 1132114"/>
              <a:gd name="connsiteX4" fmla="*/ 1262743 w 1262743"/>
              <a:gd name="connsiteY4" fmla="*/ 0 h 1132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2743" h="1132114">
                <a:moveTo>
                  <a:pt x="0" y="1132114"/>
                </a:moveTo>
                <a:cubicBezTo>
                  <a:pt x="106265" y="887445"/>
                  <a:pt x="212531" y="642776"/>
                  <a:pt x="422988" y="454090"/>
                </a:cubicBezTo>
                <a:cubicBezTo>
                  <a:pt x="633445" y="265404"/>
                  <a:pt x="1262743" y="0"/>
                  <a:pt x="1262743" y="0"/>
                </a:cubicBezTo>
                <a:lnTo>
                  <a:pt x="1262743" y="0"/>
                </a:lnTo>
                <a:lnTo>
                  <a:pt x="1262743" y="0"/>
                </a:lnTo>
              </a:path>
            </a:pathLst>
          </a:custGeom>
          <a:noFill/>
          <a:ln w="57150">
            <a:solidFill>
              <a:srgbClr val="FFC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74994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3000"/>
                                        <p:tgtEl>
                                          <p:spTgt spid="16"/>
                                        </p:tgtEl>
                                      </p:cBhvr>
                                    </p:animEffect>
                                  </p:childTnLst>
                                </p:cTn>
                              </p:par>
                            </p:childTnLst>
                          </p:cTn>
                        </p:par>
                        <p:par>
                          <p:cTn id="17" fill="hold">
                            <p:stCondLst>
                              <p:cond delay="300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par>
                          <p:cTn id="21" fill="hold">
                            <p:stCondLst>
                              <p:cond delay="35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wipe(left)">
                                      <p:cBhvr>
                                        <p:cTn id="33" dur="500"/>
                                        <p:tgtEl>
                                          <p:spTgt spid="78"/>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500"/>
                                        <p:tgtEl>
                                          <p:spTgt spid="79"/>
                                        </p:tgtEl>
                                      </p:cBhvr>
                                    </p:animEffect>
                                  </p:childTnLst>
                                </p:cTn>
                              </p:par>
                            </p:childTnLst>
                          </p:cTn>
                        </p:par>
                        <p:par>
                          <p:cTn id="38" fill="hold">
                            <p:stCondLst>
                              <p:cond delay="2000"/>
                            </p:stCondLst>
                            <p:childTnLst>
                              <p:par>
                                <p:cTn id="39" presetID="2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6" grpId="0" animBg="1"/>
      <p:bldP spid="16" grpId="0" animBg="1"/>
      <p:bldP spid="17" grpId="0" animBg="1"/>
      <p:bldP spid="24" grpId="0"/>
      <p:bldP spid="27" grpId="0"/>
      <p:bldP spid="79" grpId="0"/>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14142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4"/>
          <a:srcRect l="27609" t="15700" r="22066" b="17053"/>
          <a:stretch/>
        </p:blipFill>
        <p:spPr>
          <a:xfrm rot="21420495">
            <a:off x="722740" y="574739"/>
            <a:ext cx="7406967" cy="5567224"/>
          </a:xfrm>
          <a:prstGeom prst="rect">
            <a:avLst/>
          </a:prstGeom>
          <a:effectLst>
            <a:outerShdw blurRad="127000" dist="254000" dir="8100000" algn="tr" rotWithShape="0">
              <a:schemeClr val="bg1">
                <a:alpha val="35000"/>
              </a:schemeClr>
            </a:outerShdw>
          </a:effectLst>
          <a:scene3d>
            <a:camera prst="orthographicFront"/>
            <a:lightRig rig="threePt" dir="t"/>
          </a:scene3d>
          <a:sp3d>
            <a:bevelT w="203200"/>
          </a:sp3d>
        </p:spPr>
      </p:pic>
      <p:grpSp>
        <p:nvGrpSpPr>
          <p:cNvPr id="62" name="Group 61"/>
          <p:cNvGrpSpPr/>
          <p:nvPr/>
        </p:nvGrpSpPr>
        <p:grpSpPr>
          <a:xfrm rot="21420495">
            <a:off x="6344062" y="3945829"/>
            <a:ext cx="977566" cy="393417"/>
            <a:chOff x="6109034" y="4237995"/>
            <a:chExt cx="977566" cy="393417"/>
          </a:xfrm>
        </p:grpSpPr>
        <p:sp>
          <p:nvSpPr>
            <p:cNvPr id="63" name="Oval 62"/>
            <p:cNvSpPr/>
            <p:nvPr/>
          </p:nvSpPr>
          <p:spPr>
            <a:xfrm>
              <a:off x="6337634" y="4237995"/>
              <a:ext cx="112331" cy="123564"/>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rot="179505">
              <a:off x="6109034" y="4295656"/>
              <a:ext cx="977566" cy="335756"/>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Bezer</a:t>
              </a:r>
            </a:p>
          </p:txBody>
        </p:sp>
      </p:grpSp>
      <p:grpSp>
        <p:nvGrpSpPr>
          <p:cNvPr id="65" name="Group 64"/>
          <p:cNvGrpSpPr/>
          <p:nvPr/>
        </p:nvGrpSpPr>
        <p:grpSpPr>
          <a:xfrm rot="21420495">
            <a:off x="4539484" y="3216498"/>
            <a:ext cx="1301141" cy="445530"/>
            <a:chOff x="4566259" y="3075997"/>
            <a:chExt cx="1301141" cy="445530"/>
          </a:xfrm>
        </p:grpSpPr>
        <p:sp>
          <p:nvSpPr>
            <p:cNvPr id="66" name="Oval 65"/>
            <p:cNvSpPr/>
            <p:nvPr/>
          </p:nvSpPr>
          <p:spPr>
            <a:xfrm>
              <a:off x="5214545" y="3075997"/>
              <a:ext cx="112331" cy="123564"/>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rot="179505">
              <a:off x="4566259" y="3152195"/>
              <a:ext cx="1301141"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Shechem</a:t>
              </a:r>
            </a:p>
          </p:txBody>
        </p:sp>
      </p:grpSp>
      <p:grpSp>
        <p:nvGrpSpPr>
          <p:cNvPr id="68" name="Group 67"/>
          <p:cNvGrpSpPr/>
          <p:nvPr/>
        </p:nvGrpSpPr>
        <p:grpSpPr>
          <a:xfrm rot="21420495">
            <a:off x="5884547" y="2432911"/>
            <a:ext cx="1870364" cy="455636"/>
            <a:chOff x="5879275" y="2743200"/>
            <a:chExt cx="1870364" cy="455636"/>
          </a:xfrm>
        </p:grpSpPr>
        <p:sp>
          <p:nvSpPr>
            <p:cNvPr id="69" name="Oval 68"/>
            <p:cNvSpPr/>
            <p:nvPr/>
          </p:nvSpPr>
          <p:spPr>
            <a:xfrm>
              <a:off x="6440869" y="2743200"/>
              <a:ext cx="112331" cy="123564"/>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rot="179505">
              <a:off x="5879275" y="2819400"/>
              <a:ext cx="1870364" cy="379436"/>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Ramath Gilead</a:t>
              </a:r>
            </a:p>
          </p:txBody>
        </p:sp>
      </p:grpSp>
      <p:grpSp>
        <p:nvGrpSpPr>
          <p:cNvPr id="71" name="Group 70"/>
          <p:cNvGrpSpPr/>
          <p:nvPr/>
        </p:nvGrpSpPr>
        <p:grpSpPr>
          <a:xfrm rot="21420495">
            <a:off x="5909430" y="1684534"/>
            <a:ext cx="872539" cy="465740"/>
            <a:chOff x="5943600" y="1971096"/>
            <a:chExt cx="872539" cy="465740"/>
          </a:xfrm>
        </p:grpSpPr>
        <p:sp>
          <p:nvSpPr>
            <p:cNvPr id="72" name="Oval 71"/>
            <p:cNvSpPr/>
            <p:nvPr/>
          </p:nvSpPr>
          <p:spPr>
            <a:xfrm>
              <a:off x="6235030" y="1971096"/>
              <a:ext cx="112331" cy="123564"/>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rot="179505">
              <a:off x="5943600" y="2057400"/>
              <a:ext cx="872539" cy="379436"/>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Golan</a:t>
              </a:r>
            </a:p>
          </p:txBody>
        </p:sp>
      </p:grpSp>
      <p:grpSp>
        <p:nvGrpSpPr>
          <p:cNvPr id="74" name="Group 73"/>
          <p:cNvGrpSpPr/>
          <p:nvPr/>
        </p:nvGrpSpPr>
        <p:grpSpPr>
          <a:xfrm rot="21420495">
            <a:off x="5026064" y="820410"/>
            <a:ext cx="1055772" cy="504564"/>
            <a:chOff x="5105400" y="1066800"/>
            <a:chExt cx="1055772" cy="504564"/>
          </a:xfrm>
        </p:grpSpPr>
        <p:sp>
          <p:nvSpPr>
            <p:cNvPr id="75" name="Oval 74"/>
            <p:cNvSpPr/>
            <p:nvPr/>
          </p:nvSpPr>
          <p:spPr>
            <a:xfrm>
              <a:off x="5667291" y="1447800"/>
              <a:ext cx="112331" cy="123564"/>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rot="179505">
              <a:off x="5105400" y="1066800"/>
              <a:ext cx="1055772" cy="441453"/>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Kedesh</a:t>
              </a:r>
            </a:p>
          </p:txBody>
        </p:sp>
      </p:grpSp>
      <p:sp>
        <p:nvSpPr>
          <p:cNvPr id="77" name="Oval 76"/>
          <p:cNvSpPr/>
          <p:nvPr/>
        </p:nvSpPr>
        <p:spPr>
          <a:xfrm rot="21420495">
            <a:off x="4512241" y="3312787"/>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21420495">
            <a:off x="4960149" y="4128722"/>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1420495">
            <a:off x="5481441" y="3567350"/>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21420495">
            <a:off x="5109696" y="3754397"/>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1420495">
            <a:off x="4752672" y="3964442"/>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21420495">
            <a:off x="4590505" y="3781531"/>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1420495">
            <a:off x="4355046" y="3771322"/>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5045397" y="4246628"/>
            <a:ext cx="1301141" cy="445530"/>
            <a:chOff x="5088177" y="3075997"/>
            <a:chExt cx="1301141" cy="445530"/>
          </a:xfrm>
        </p:grpSpPr>
        <p:sp>
          <p:nvSpPr>
            <p:cNvPr id="85" name="Oval 84"/>
            <p:cNvSpPr/>
            <p:nvPr/>
          </p:nvSpPr>
          <p:spPr>
            <a:xfrm>
              <a:off x="5214545" y="3075997"/>
              <a:ext cx="112331" cy="123564"/>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088177" y="3152195"/>
              <a:ext cx="1301141"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Hebron</a:t>
              </a:r>
            </a:p>
          </p:txBody>
        </p:sp>
      </p:grpSp>
      <p:sp>
        <p:nvSpPr>
          <p:cNvPr id="87" name="Oval 86"/>
          <p:cNvSpPr/>
          <p:nvPr/>
        </p:nvSpPr>
        <p:spPr>
          <a:xfrm rot="21420495">
            <a:off x="4973845" y="1155042"/>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1420495">
            <a:off x="4917634" y="1539500"/>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420495">
            <a:off x="5361597" y="2734269"/>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1420495">
            <a:off x="4937520" y="1919981"/>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1420495">
            <a:off x="5538335" y="1735972"/>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1420495">
            <a:off x="5249707" y="2053381"/>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21420495">
            <a:off x="5337885" y="2280576"/>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1420495">
            <a:off x="6663168" y="1674293"/>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21420495">
            <a:off x="5622234" y="1881303"/>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1420495">
            <a:off x="5578105" y="2496934"/>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1420495">
            <a:off x="6342343" y="2835620"/>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1420495">
            <a:off x="6138068" y="3307012"/>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21420495">
            <a:off x="6817391" y="3165183"/>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1420495">
            <a:off x="6462338" y="3671585"/>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21420495">
            <a:off x="6441920" y="4740908"/>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1420495">
            <a:off x="6421884" y="4357543"/>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21420495">
            <a:off x="5337202" y="3727496"/>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21420495">
            <a:off x="5193115" y="3890527"/>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21420495">
            <a:off x="5497349" y="3871734"/>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21420495">
            <a:off x="5332525" y="3953761"/>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rot="21420495">
            <a:off x="4612185" y="4455016"/>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rot="21420495">
            <a:off x="4443934" y="4155701"/>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21420495">
            <a:off x="4936304" y="4816704"/>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1420495">
            <a:off x="4852254" y="4668489"/>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21420495">
            <a:off x="4551846" y="4760493"/>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1420495">
            <a:off x="4711993" y="4904732"/>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Oval 112"/>
          <p:cNvSpPr/>
          <p:nvPr/>
        </p:nvSpPr>
        <p:spPr>
          <a:xfrm rot="21420495">
            <a:off x="4263370" y="5080786"/>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rot="21420495">
            <a:off x="5221319" y="1825953"/>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21420495">
            <a:off x="4864851" y="2305299"/>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21420495">
            <a:off x="4800535" y="2534680"/>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1420495">
            <a:off x="4912974" y="2910324"/>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1420495">
            <a:off x="5221336" y="2970512"/>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rot="21420495">
            <a:off x="6165907" y="3839685"/>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rot="21420495">
            <a:off x="4916419" y="4436224"/>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rot="21420495">
            <a:off x="4247462" y="4776402"/>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rot="21420495">
            <a:off x="4408291" y="3473720"/>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21420495">
            <a:off x="6699130" y="3506601"/>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1420495">
            <a:off x="6125986" y="3075840"/>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21420495">
            <a:off x="6286132" y="3220078"/>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1420495">
            <a:off x="6446279" y="3364316"/>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1420495">
            <a:off x="6811401" y="2734801"/>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819510" y="4530974"/>
            <a:ext cx="135920" cy="149512"/>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0" name="TextBox 129"/>
          <p:cNvSpPr txBox="1"/>
          <p:nvPr/>
        </p:nvSpPr>
        <p:spPr>
          <a:xfrm>
            <a:off x="1107830" y="4230488"/>
            <a:ext cx="2271082" cy="830998"/>
          </a:xfrm>
          <a:prstGeom prst="rect">
            <a:avLst/>
          </a:prstGeom>
          <a:noFill/>
        </p:spPr>
        <p:txBody>
          <a:bodyPr wrap="square" rtlCol="0">
            <a:spAutoFit/>
          </a:bodyPr>
          <a:lstStyle/>
          <a:p>
            <a:r>
              <a:rPr lang="en-US" sz="2400" b="1" dirty="0"/>
              <a:t>Cities of Refuge (6)</a:t>
            </a:r>
          </a:p>
        </p:txBody>
      </p:sp>
      <p:sp>
        <p:nvSpPr>
          <p:cNvPr id="131" name="Oval 130"/>
          <p:cNvSpPr/>
          <p:nvPr/>
        </p:nvSpPr>
        <p:spPr>
          <a:xfrm>
            <a:off x="819510" y="2002064"/>
            <a:ext cx="135920" cy="149512"/>
          </a:xfrm>
          <a:prstGeom prst="ellipse">
            <a:avLst/>
          </a:prstGeom>
          <a:solidFill>
            <a:srgbClr val="8000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2" name="TextBox 131"/>
          <p:cNvSpPr txBox="1"/>
          <p:nvPr/>
        </p:nvSpPr>
        <p:spPr>
          <a:xfrm>
            <a:off x="1121684" y="1704175"/>
            <a:ext cx="2593610" cy="830997"/>
          </a:xfrm>
          <a:prstGeom prst="rect">
            <a:avLst/>
          </a:prstGeom>
          <a:noFill/>
        </p:spPr>
        <p:txBody>
          <a:bodyPr wrap="square" rtlCol="0">
            <a:spAutoFit/>
          </a:bodyPr>
          <a:lstStyle/>
          <a:p>
            <a:r>
              <a:rPr lang="en-US" sz="2400" b="1" dirty="0"/>
              <a:t>Cities of the Gershonites (13)</a:t>
            </a:r>
          </a:p>
        </p:txBody>
      </p:sp>
      <p:sp>
        <p:nvSpPr>
          <p:cNvPr id="133" name="Oval 132"/>
          <p:cNvSpPr/>
          <p:nvPr/>
        </p:nvSpPr>
        <p:spPr>
          <a:xfrm>
            <a:off x="818374" y="2825652"/>
            <a:ext cx="135920" cy="149512"/>
          </a:xfrm>
          <a:prstGeom prst="ellipse">
            <a:avLst/>
          </a:prstGeom>
          <a:solidFill>
            <a:schemeClr val="accent6">
              <a:lumMod val="40000"/>
              <a:lumOff val="6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4" name="TextBox 133"/>
          <p:cNvSpPr txBox="1"/>
          <p:nvPr/>
        </p:nvSpPr>
        <p:spPr>
          <a:xfrm>
            <a:off x="1120548" y="2527763"/>
            <a:ext cx="2271082" cy="830997"/>
          </a:xfrm>
          <a:prstGeom prst="rect">
            <a:avLst/>
          </a:prstGeom>
          <a:noFill/>
        </p:spPr>
        <p:txBody>
          <a:bodyPr wrap="square" rtlCol="0">
            <a:spAutoFit/>
          </a:bodyPr>
          <a:lstStyle/>
          <a:p>
            <a:r>
              <a:rPr lang="en-US" sz="2400" b="1" dirty="0"/>
              <a:t>Cities of the Merarites (12)</a:t>
            </a:r>
          </a:p>
        </p:txBody>
      </p:sp>
      <p:sp>
        <p:nvSpPr>
          <p:cNvPr id="135" name="Oval 134"/>
          <p:cNvSpPr/>
          <p:nvPr/>
        </p:nvSpPr>
        <p:spPr>
          <a:xfrm>
            <a:off x="832228" y="3658940"/>
            <a:ext cx="135920" cy="149512"/>
          </a:xfrm>
          <a:prstGeom prst="ellipse">
            <a:avLst/>
          </a:prstGeom>
          <a:solidFill>
            <a:srgbClr val="FF0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6" name="TextBox 135"/>
          <p:cNvSpPr txBox="1"/>
          <p:nvPr/>
        </p:nvSpPr>
        <p:spPr>
          <a:xfrm>
            <a:off x="1120548" y="3358455"/>
            <a:ext cx="2271082" cy="830997"/>
          </a:xfrm>
          <a:prstGeom prst="rect">
            <a:avLst/>
          </a:prstGeom>
          <a:noFill/>
        </p:spPr>
        <p:txBody>
          <a:bodyPr wrap="square" rtlCol="0">
            <a:spAutoFit/>
          </a:bodyPr>
          <a:lstStyle/>
          <a:p>
            <a:r>
              <a:rPr lang="en-US" sz="2400" b="1" dirty="0"/>
              <a:t>Cities of the Aaronites (10)</a:t>
            </a:r>
          </a:p>
        </p:txBody>
      </p:sp>
      <p:sp>
        <p:nvSpPr>
          <p:cNvPr id="137" name="Oval 136"/>
          <p:cNvSpPr/>
          <p:nvPr/>
        </p:nvSpPr>
        <p:spPr>
          <a:xfrm>
            <a:off x="834428" y="1166593"/>
            <a:ext cx="135920" cy="149512"/>
          </a:xfrm>
          <a:prstGeom prst="ellipse">
            <a:avLst/>
          </a:prstGeom>
          <a:solidFill>
            <a:schemeClr val="accent2">
              <a:lumMod val="60000"/>
              <a:lumOff val="4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p>
        </p:txBody>
      </p:sp>
      <p:sp>
        <p:nvSpPr>
          <p:cNvPr id="138" name="TextBox 137"/>
          <p:cNvSpPr txBox="1"/>
          <p:nvPr/>
        </p:nvSpPr>
        <p:spPr>
          <a:xfrm>
            <a:off x="1122747" y="866108"/>
            <a:ext cx="2410277" cy="830997"/>
          </a:xfrm>
          <a:prstGeom prst="rect">
            <a:avLst/>
          </a:prstGeom>
          <a:noFill/>
        </p:spPr>
        <p:txBody>
          <a:bodyPr wrap="square" rtlCol="0">
            <a:spAutoFit/>
          </a:bodyPr>
          <a:lstStyle/>
          <a:p>
            <a:r>
              <a:rPr lang="en-US" sz="2400" b="1" dirty="0"/>
              <a:t>Cities of the Kohathites (13)</a:t>
            </a:r>
          </a:p>
        </p:txBody>
      </p:sp>
      <p:sp>
        <p:nvSpPr>
          <p:cNvPr id="139" name="6-Point Star 138"/>
          <p:cNvSpPr/>
          <p:nvPr/>
        </p:nvSpPr>
        <p:spPr>
          <a:xfrm>
            <a:off x="5520606" y="1133067"/>
            <a:ext cx="262026" cy="331034"/>
          </a:xfrm>
          <a:prstGeom prst="star6">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6-Point Star 139"/>
          <p:cNvSpPr/>
          <p:nvPr/>
        </p:nvSpPr>
        <p:spPr>
          <a:xfrm>
            <a:off x="6142540" y="1572091"/>
            <a:ext cx="262026" cy="331034"/>
          </a:xfrm>
          <a:prstGeom prst="star6">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6-Point Star 150"/>
          <p:cNvSpPr/>
          <p:nvPr/>
        </p:nvSpPr>
        <p:spPr>
          <a:xfrm>
            <a:off x="5117969" y="3108199"/>
            <a:ext cx="262026" cy="331034"/>
          </a:xfrm>
          <a:prstGeom prst="star6">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6-Point Star 151"/>
          <p:cNvSpPr/>
          <p:nvPr/>
        </p:nvSpPr>
        <p:spPr>
          <a:xfrm>
            <a:off x="6398683" y="2346928"/>
            <a:ext cx="262026" cy="331034"/>
          </a:xfrm>
          <a:prstGeom prst="star6">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6-Point Star 153"/>
          <p:cNvSpPr/>
          <p:nvPr/>
        </p:nvSpPr>
        <p:spPr>
          <a:xfrm>
            <a:off x="5104447" y="4158160"/>
            <a:ext cx="262026" cy="331034"/>
          </a:xfrm>
          <a:prstGeom prst="star6">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6-Point Star 154"/>
          <p:cNvSpPr/>
          <p:nvPr/>
        </p:nvSpPr>
        <p:spPr>
          <a:xfrm>
            <a:off x="6491050" y="3859302"/>
            <a:ext cx="262026" cy="331034"/>
          </a:xfrm>
          <a:prstGeom prst="star6">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ight Brace 155"/>
          <p:cNvSpPr/>
          <p:nvPr/>
        </p:nvSpPr>
        <p:spPr>
          <a:xfrm>
            <a:off x="3524444" y="935003"/>
            <a:ext cx="365760" cy="3305434"/>
          </a:xfrm>
          <a:prstGeom prst="rightBrace">
            <a:avLst/>
          </a:prstGeom>
          <a:ln w="28575">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7" name="TextBox 156"/>
          <p:cNvSpPr txBox="1"/>
          <p:nvPr/>
        </p:nvSpPr>
        <p:spPr>
          <a:xfrm>
            <a:off x="3758497" y="2171169"/>
            <a:ext cx="961862" cy="830997"/>
          </a:xfrm>
          <a:prstGeom prst="rect">
            <a:avLst/>
          </a:prstGeom>
          <a:noFill/>
        </p:spPr>
        <p:txBody>
          <a:bodyPr wrap="square" rtlCol="0">
            <a:spAutoFit/>
          </a:bodyPr>
          <a:lstStyle/>
          <a:p>
            <a:pPr algn="ctr"/>
            <a:r>
              <a:rPr lang="en-US" sz="2400" b="1" dirty="0">
                <a:solidFill>
                  <a:schemeClr val="bg1"/>
                </a:solidFill>
                <a:effectLst>
                  <a:outerShdw blurRad="38100" dist="38100" dir="2700000" algn="tl">
                    <a:srgbClr val="000000">
                      <a:alpha val="43137"/>
                    </a:srgbClr>
                  </a:outerShdw>
                </a:effectLst>
                <a:latin typeface="Leelawadee" panose="020B0502040204020203" pitchFamily="34" charset="-34"/>
                <a:ea typeface="Microsoft Sans Serif" panose="020B0604020202020204" pitchFamily="34" charset="0"/>
                <a:cs typeface="Leelawadee" panose="020B0502040204020203" pitchFamily="34" charset="-34"/>
              </a:rPr>
              <a:t>48 cities</a:t>
            </a:r>
          </a:p>
        </p:txBody>
      </p:sp>
      <p:sp>
        <p:nvSpPr>
          <p:cNvPr id="128" name="TextBox 127"/>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423031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7"/>
                                        </p:tgtEl>
                                        <p:attrNameLst>
                                          <p:attrName>style.visibility</p:attrName>
                                        </p:attrNameLst>
                                      </p:cBhvr>
                                      <p:to>
                                        <p:strVal val="visible"/>
                                      </p:to>
                                    </p:set>
                                    <p:animEffect transition="in" filter="fade">
                                      <p:cBhvr>
                                        <p:cTn id="11" dur="500"/>
                                        <p:tgtEl>
                                          <p:spTgt spid="13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8"/>
                                        </p:tgtEl>
                                        <p:attrNameLst>
                                          <p:attrName>style.visibility</p:attrName>
                                        </p:attrNameLst>
                                      </p:cBhvr>
                                      <p:to>
                                        <p:strVal val="visible"/>
                                      </p:to>
                                    </p:set>
                                    <p:animEffect transition="in" filter="fade">
                                      <p:cBhvr>
                                        <p:cTn id="15" dur="500"/>
                                        <p:tgtEl>
                                          <p:spTgt spid="13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500"/>
                                        <p:tgtEl>
                                          <p:spTgt spid="117"/>
                                        </p:tgtEl>
                                      </p:cBhvr>
                                    </p:animEffect>
                                  </p:childTnLst>
                                </p:cTn>
                              </p:par>
                              <p:par>
                                <p:cTn id="20" presetID="10" presetClass="entr" presetSubtype="0" fill="hold" grpId="0" nodeType="withEffect">
                                  <p:stCondLst>
                                    <p:cond delay="10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77"/>
                                        </p:tgtEl>
                                        <p:attrNameLst>
                                          <p:attrName>style.visibility</p:attrName>
                                        </p:attrNameLst>
                                      </p:cBhvr>
                                      <p:to>
                                        <p:strVal val="visible"/>
                                      </p:to>
                                    </p:set>
                                    <p:animEffect transition="in" filter="fade">
                                      <p:cBhvr>
                                        <p:cTn id="25" dur="500"/>
                                        <p:tgtEl>
                                          <p:spTgt spid="77"/>
                                        </p:tgtEl>
                                      </p:cBhvr>
                                    </p:animEffect>
                                  </p:childTnLst>
                                </p:cTn>
                              </p:par>
                              <p:par>
                                <p:cTn id="26" presetID="10" presetClass="entr" presetSubtype="0" fill="hold" grpId="0" nodeType="withEffect">
                                  <p:stCondLst>
                                    <p:cond delay="30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500"/>
                                        <p:tgtEl>
                                          <p:spTgt spid="83"/>
                                        </p:tgtEl>
                                      </p:cBhvr>
                                    </p:animEffect>
                                  </p:childTnLst>
                                </p:cTn>
                              </p:par>
                              <p:par>
                                <p:cTn id="32" presetID="10" presetClass="entr" presetSubtype="0" fill="hold" grpId="0" nodeType="withEffect">
                                  <p:stCondLst>
                                    <p:cond delay="600"/>
                                  </p:stCondLst>
                                  <p:childTnLst>
                                    <p:set>
                                      <p:cBhvr>
                                        <p:cTn id="33" dur="1" fill="hold">
                                          <p:stCondLst>
                                            <p:cond delay="0"/>
                                          </p:stCondLst>
                                        </p:cTn>
                                        <p:tgtEl>
                                          <p:spTgt spid="108"/>
                                        </p:tgtEl>
                                        <p:attrNameLst>
                                          <p:attrName>style.visibility</p:attrName>
                                        </p:attrNameLst>
                                      </p:cBhvr>
                                      <p:to>
                                        <p:strVal val="visible"/>
                                      </p:to>
                                    </p:set>
                                    <p:animEffect transition="in" filter="fade">
                                      <p:cBhvr>
                                        <p:cTn id="34" dur="500"/>
                                        <p:tgtEl>
                                          <p:spTgt spid="108"/>
                                        </p:tgtEl>
                                      </p:cBhvr>
                                    </p:animEffect>
                                  </p:childTnLst>
                                </p:cTn>
                              </p:par>
                              <p:par>
                                <p:cTn id="35" presetID="10" presetClass="entr" presetSubtype="0" fill="hold" grpId="0" nodeType="withEffect">
                                  <p:stCondLst>
                                    <p:cond delay="70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par>
                                <p:cTn id="38" presetID="10" presetClass="entr" presetSubtype="0" fill="hold" grpId="0" nodeType="withEffect">
                                  <p:stCondLst>
                                    <p:cond delay="80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500"/>
                                        <p:tgtEl>
                                          <p:spTgt spid="81"/>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10" presetClass="entr" presetSubtype="0" fill="hold" grpId="0" nodeType="withEffect">
                                  <p:stCondLst>
                                    <p:cond delay="100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par>
                                <p:cTn id="47" presetID="10" presetClass="entr" presetSubtype="0" fill="hold" grpId="0" nodeType="withEffect">
                                  <p:stCondLst>
                                    <p:cond delay="1100"/>
                                  </p:stCondLst>
                                  <p:childTnLst>
                                    <p:set>
                                      <p:cBhvr>
                                        <p:cTn id="48" dur="1" fill="hold">
                                          <p:stCondLst>
                                            <p:cond delay="0"/>
                                          </p:stCondLst>
                                        </p:cTn>
                                        <p:tgtEl>
                                          <p:spTgt spid="80"/>
                                        </p:tgtEl>
                                        <p:attrNameLst>
                                          <p:attrName>style.visibility</p:attrName>
                                        </p:attrNameLst>
                                      </p:cBhvr>
                                      <p:to>
                                        <p:strVal val="visible"/>
                                      </p:to>
                                    </p:set>
                                    <p:animEffect transition="in" filter="fade">
                                      <p:cBhvr>
                                        <p:cTn id="49" dur="500"/>
                                        <p:tgtEl>
                                          <p:spTgt spid="80"/>
                                        </p:tgtEl>
                                      </p:cBhvr>
                                    </p:animEffect>
                                  </p:childTnLst>
                                </p:cTn>
                              </p:par>
                              <p:par>
                                <p:cTn id="50" presetID="10" presetClass="entr" presetSubtype="0" fill="hold" grpId="0" nodeType="withEffect">
                                  <p:stCondLst>
                                    <p:cond delay="120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childTnLst>
                          </p:cTn>
                        </p:par>
                        <p:par>
                          <p:cTn id="53" fill="hold">
                            <p:stCondLst>
                              <p:cond delay="3200"/>
                            </p:stCondLst>
                            <p:childTnLst>
                              <p:par>
                                <p:cTn id="54" presetID="10" presetClass="entr" presetSubtype="0"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Effect transition="in" filter="fade">
                                      <p:cBhvr>
                                        <p:cTn id="56" dur="500"/>
                                        <p:tgtEl>
                                          <p:spTgt spid="7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31"/>
                                        </p:tgtEl>
                                        <p:attrNameLst>
                                          <p:attrName>style.visibility</p:attrName>
                                        </p:attrNameLst>
                                      </p:cBhvr>
                                      <p:to>
                                        <p:strVal val="visible"/>
                                      </p:to>
                                    </p:set>
                                    <p:animEffect transition="in" filter="fade">
                                      <p:cBhvr>
                                        <p:cTn id="61" dur="500"/>
                                        <p:tgtEl>
                                          <p:spTgt spid="131"/>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fade">
                                      <p:cBhvr>
                                        <p:cTn id="65" dur="500"/>
                                        <p:tgtEl>
                                          <p:spTgt spid="132"/>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87"/>
                                        </p:tgtEl>
                                        <p:attrNameLst>
                                          <p:attrName>style.visibility</p:attrName>
                                        </p:attrNameLst>
                                      </p:cBhvr>
                                      <p:to>
                                        <p:strVal val="visible"/>
                                      </p:to>
                                    </p:set>
                                    <p:animEffect transition="in" filter="fade">
                                      <p:cBhvr>
                                        <p:cTn id="69" dur="500"/>
                                        <p:tgtEl>
                                          <p:spTgt spid="87"/>
                                        </p:tgtEl>
                                      </p:cBhvr>
                                    </p:animEffect>
                                  </p:childTnLst>
                                </p:cTn>
                              </p:par>
                              <p:par>
                                <p:cTn id="70" presetID="10" presetClass="entr" presetSubtype="0" fill="hold" grpId="0" nodeType="withEffect">
                                  <p:stCondLst>
                                    <p:cond delay="10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500"/>
                                        <p:tgtEl>
                                          <p:spTgt spid="88"/>
                                        </p:tgtEl>
                                      </p:cBhvr>
                                    </p:animEffect>
                                  </p:childTnLst>
                                </p:cTn>
                              </p:par>
                              <p:par>
                                <p:cTn id="73" presetID="10" presetClass="entr" presetSubtype="0" fill="hold" grpId="0" nodeType="withEffect">
                                  <p:stCondLst>
                                    <p:cond delay="20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500"/>
                                        <p:tgtEl>
                                          <p:spTgt spid="94"/>
                                        </p:tgtEl>
                                      </p:cBhvr>
                                    </p:animEffect>
                                  </p:childTnLst>
                                </p:cTn>
                              </p:par>
                              <p:par>
                                <p:cTn id="76" presetID="10" presetClass="entr" presetSubtype="0" fill="hold" grpId="0" nodeType="withEffect">
                                  <p:stCondLst>
                                    <p:cond delay="30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500"/>
                                        <p:tgtEl>
                                          <p:spTgt spid="95"/>
                                        </p:tgtEl>
                                      </p:cBhvr>
                                    </p:animEffect>
                                  </p:childTnLst>
                                </p:cTn>
                              </p:par>
                              <p:par>
                                <p:cTn id="79" presetID="10" presetClass="entr" presetSubtype="0" fill="hold" grpId="0" nodeType="withEffect">
                                  <p:stCondLst>
                                    <p:cond delay="400"/>
                                  </p:stCondLst>
                                  <p:childTnLst>
                                    <p:set>
                                      <p:cBhvr>
                                        <p:cTn id="80" dur="1" fill="hold">
                                          <p:stCondLst>
                                            <p:cond delay="0"/>
                                          </p:stCondLst>
                                        </p:cTn>
                                        <p:tgtEl>
                                          <p:spTgt spid="91"/>
                                        </p:tgtEl>
                                        <p:attrNameLst>
                                          <p:attrName>style.visibility</p:attrName>
                                        </p:attrNameLst>
                                      </p:cBhvr>
                                      <p:to>
                                        <p:strVal val="visible"/>
                                      </p:to>
                                    </p:set>
                                    <p:animEffect transition="in" filter="fade">
                                      <p:cBhvr>
                                        <p:cTn id="81" dur="500"/>
                                        <p:tgtEl>
                                          <p:spTgt spid="91"/>
                                        </p:tgtEl>
                                      </p:cBhvr>
                                    </p:animEffect>
                                  </p:childTnLst>
                                </p:cTn>
                              </p:par>
                              <p:par>
                                <p:cTn id="82" presetID="10" presetClass="entr" presetSubtype="0" fill="hold" grpId="0" nodeType="withEffect">
                                  <p:stCondLst>
                                    <p:cond delay="500"/>
                                  </p:stCondLst>
                                  <p:childTnLst>
                                    <p:set>
                                      <p:cBhvr>
                                        <p:cTn id="83" dur="1" fill="hold">
                                          <p:stCondLst>
                                            <p:cond delay="0"/>
                                          </p:stCondLst>
                                        </p:cTn>
                                        <p:tgtEl>
                                          <p:spTgt spid="114"/>
                                        </p:tgtEl>
                                        <p:attrNameLst>
                                          <p:attrName>style.visibility</p:attrName>
                                        </p:attrNameLst>
                                      </p:cBhvr>
                                      <p:to>
                                        <p:strVal val="visible"/>
                                      </p:to>
                                    </p:set>
                                    <p:animEffect transition="in" filter="fade">
                                      <p:cBhvr>
                                        <p:cTn id="84" dur="500"/>
                                        <p:tgtEl>
                                          <p:spTgt spid="114"/>
                                        </p:tgtEl>
                                      </p:cBhvr>
                                    </p:animEffect>
                                  </p:childTnLst>
                                </p:cTn>
                              </p:par>
                              <p:par>
                                <p:cTn id="85" presetID="10" presetClass="entr" presetSubtype="0" fill="hold" grpId="0" nodeType="withEffect">
                                  <p:stCondLst>
                                    <p:cond delay="600"/>
                                  </p:stCondLst>
                                  <p:childTnLst>
                                    <p:set>
                                      <p:cBhvr>
                                        <p:cTn id="86" dur="1" fill="hold">
                                          <p:stCondLst>
                                            <p:cond delay="0"/>
                                          </p:stCondLst>
                                        </p:cTn>
                                        <p:tgtEl>
                                          <p:spTgt spid="90"/>
                                        </p:tgtEl>
                                        <p:attrNameLst>
                                          <p:attrName>style.visibility</p:attrName>
                                        </p:attrNameLst>
                                      </p:cBhvr>
                                      <p:to>
                                        <p:strVal val="visible"/>
                                      </p:to>
                                    </p:set>
                                    <p:animEffect transition="in" filter="fade">
                                      <p:cBhvr>
                                        <p:cTn id="87" dur="500"/>
                                        <p:tgtEl>
                                          <p:spTgt spid="90"/>
                                        </p:tgtEl>
                                      </p:cBhvr>
                                    </p:animEffect>
                                  </p:childTnLst>
                                </p:cTn>
                              </p:par>
                              <p:par>
                                <p:cTn id="88" presetID="10" presetClass="entr" presetSubtype="0" fill="hold" grpId="0" nodeType="withEffect">
                                  <p:stCondLst>
                                    <p:cond delay="700"/>
                                  </p:stCondLst>
                                  <p:childTnLst>
                                    <p:set>
                                      <p:cBhvr>
                                        <p:cTn id="89" dur="1" fill="hold">
                                          <p:stCondLst>
                                            <p:cond delay="0"/>
                                          </p:stCondLst>
                                        </p:cTn>
                                        <p:tgtEl>
                                          <p:spTgt spid="92"/>
                                        </p:tgtEl>
                                        <p:attrNameLst>
                                          <p:attrName>style.visibility</p:attrName>
                                        </p:attrNameLst>
                                      </p:cBhvr>
                                      <p:to>
                                        <p:strVal val="visible"/>
                                      </p:to>
                                    </p:set>
                                    <p:animEffect transition="in" filter="fade">
                                      <p:cBhvr>
                                        <p:cTn id="90" dur="500"/>
                                        <p:tgtEl>
                                          <p:spTgt spid="92"/>
                                        </p:tgtEl>
                                      </p:cBhvr>
                                    </p:animEffect>
                                  </p:childTnLst>
                                </p:cTn>
                              </p:par>
                              <p:par>
                                <p:cTn id="91" presetID="10" presetClass="entr" presetSubtype="0" fill="hold" grpId="0" nodeType="withEffect">
                                  <p:stCondLst>
                                    <p:cond delay="800"/>
                                  </p:stCondLst>
                                  <p:childTnLst>
                                    <p:set>
                                      <p:cBhvr>
                                        <p:cTn id="92" dur="1" fill="hold">
                                          <p:stCondLst>
                                            <p:cond delay="0"/>
                                          </p:stCondLst>
                                        </p:cTn>
                                        <p:tgtEl>
                                          <p:spTgt spid="93"/>
                                        </p:tgtEl>
                                        <p:attrNameLst>
                                          <p:attrName>style.visibility</p:attrName>
                                        </p:attrNameLst>
                                      </p:cBhvr>
                                      <p:to>
                                        <p:strVal val="visible"/>
                                      </p:to>
                                    </p:set>
                                    <p:animEffect transition="in" filter="fade">
                                      <p:cBhvr>
                                        <p:cTn id="93" dur="500"/>
                                        <p:tgtEl>
                                          <p:spTgt spid="93"/>
                                        </p:tgtEl>
                                      </p:cBhvr>
                                    </p:animEffect>
                                  </p:childTnLst>
                                </p:cTn>
                              </p:par>
                              <p:par>
                                <p:cTn id="94" presetID="10" presetClass="entr" presetSubtype="0" fill="hold" grpId="0" nodeType="withEffect">
                                  <p:stCondLst>
                                    <p:cond delay="900"/>
                                  </p:stCondLst>
                                  <p:childTnLst>
                                    <p:set>
                                      <p:cBhvr>
                                        <p:cTn id="95" dur="1" fill="hold">
                                          <p:stCondLst>
                                            <p:cond delay="0"/>
                                          </p:stCondLst>
                                        </p:cTn>
                                        <p:tgtEl>
                                          <p:spTgt spid="115"/>
                                        </p:tgtEl>
                                        <p:attrNameLst>
                                          <p:attrName>style.visibility</p:attrName>
                                        </p:attrNameLst>
                                      </p:cBhvr>
                                      <p:to>
                                        <p:strVal val="visible"/>
                                      </p:to>
                                    </p:set>
                                    <p:animEffect transition="in" filter="fade">
                                      <p:cBhvr>
                                        <p:cTn id="96" dur="500"/>
                                        <p:tgtEl>
                                          <p:spTgt spid="115"/>
                                        </p:tgtEl>
                                      </p:cBhvr>
                                    </p:animEffect>
                                  </p:childTnLst>
                                </p:cTn>
                              </p:par>
                              <p:par>
                                <p:cTn id="97" presetID="10" presetClass="entr" presetSubtype="0" fill="hold" grpId="0" nodeType="withEffect">
                                  <p:stCondLst>
                                    <p:cond delay="100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par>
                                <p:cTn id="100" presetID="10" presetClass="entr" presetSubtype="0" fill="hold" grpId="0" nodeType="withEffect">
                                  <p:stCondLst>
                                    <p:cond delay="1100"/>
                                  </p:stCondLst>
                                  <p:childTnLst>
                                    <p:set>
                                      <p:cBhvr>
                                        <p:cTn id="101" dur="1" fill="hold">
                                          <p:stCondLst>
                                            <p:cond delay="0"/>
                                          </p:stCondLst>
                                        </p:cTn>
                                        <p:tgtEl>
                                          <p:spTgt spid="116"/>
                                        </p:tgtEl>
                                        <p:attrNameLst>
                                          <p:attrName>style.visibility</p:attrName>
                                        </p:attrNameLst>
                                      </p:cBhvr>
                                      <p:to>
                                        <p:strVal val="visible"/>
                                      </p:to>
                                    </p:set>
                                    <p:animEffect transition="in" filter="fade">
                                      <p:cBhvr>
                                        <p:cTn id="102" dur="500"/>
                                        <p:tgtEl>
                                          <p:spTgt spid="116"/>
                                        </p:tgtEl>
                                      </p:cBhvr>
                                    </p:animEffect>
                                  </p:childTnLst>
                                </p:cTn>
                              </p:par>
                              <p:par>
                                <p:cTn id="103" presetID="10" presetClass="entr" presetSubtype="0" fill="hold" grpId="0" nodeType="withEffect">
                                  <p:stCondLst>
                                    <p:cond delay="1200"/>
                                  </p:stCondLst>
                                  <p:childTnLst>
                                    <p:set>
                                      <p:cBhvr>
                                        <p:cTn id="104" dur="1" fill="hold">
                                          <p:stCondLst>
                                            <p:cond delay="0"/>
                                          </p:stCondLst>
                                        </p:cTn>
                                        <p:tgtEl>
                                          <p:spTgt spid="89"/>
                                        </p:tgtEl>
                                        <p:attrNameLst>
                                          <p:attrName>style.visibility</p:attrName>
                                        </p:attrNameLst>
                                      </p:cBhvr>
                                      <p:to>
                                        <p:strVal val="visible"/>
                                      </p:to>
                                    </p:set>
                                    <p:animEffect transition="in" filter="fade">
                                      <p:cBhvr>
                                        <p:cTn id="105" dur="500"/>
                                        <p:tgtEl>
                                          <p:spTgt spid="89"/>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33"/>
                                        </p:tgtEl>
                                        <p:attrNameLst>
                                          <p:attrName>style.visibility</p:attrName>
                                        </p:attrNameLst>
                                      </p:cBhvr>
                                      <p:to>
                                        <p:strVal val="visible"/>
                                      </p:to>
                                    </p:set>
                                    <p:animEffect transition="in" filter="fade">
                                      <p:cBhvr>
                                        <p:cTn id="110" dur="500"/>
                                        <p:tgtEl>
                                          <p:spTgt spid="133"/>
                                        </p:tgtEl>
                                      </p:cBhvr>
                                    </p:animEffect>
                                  </p:childTnLst>
                                </p:cTn>
                              </p:par>
                            </p:childTnLst>
                          </p:cTn>
                        </p:par>
                        <p:par>
                          <p:cTn id="111" fill="hold">
                            <p:stCondLst>
                              <p:cond delay="500"/>
                            </p:stCondLst>
                            <p:childTnLst>
                              <p:par>
                                <p:cTn id="112" presetID="10" presetClass="entr" presetSubtype="0" fill="hold" grpId="0" nodeType="afterEffect">
                                  <p:stCondLst>
                                    <p:cond delay="0"/>
                                  </p:stCondLst>
                                  <p:childTnLst>
                                    <p:set>
                                      <p:cBhvr>
                                        <p:cTn id="113" dur="1" fill="hold">
                                          <p:stCondLst>
                                            <p:cond delay="0"/>
                                          </p:stCondLst>
                                        </p:cTn>
                                        <p:tgtEl>
                                          <p:spTgt spid="134"/>
                                        </p:tgtEl>
                                        <p:attrNameLst>
                                          <p:attrName>style.visibility</p:attrName>
                                        </p:attrNameLst>
                                      </p:cBhvr>
                                      <p:to>
                                        <p:strVal val="visible"/>
                                      </p:to>
                                    </p:set>
                                    <p:animEffect transition="in" filter="fade">
                                      <p:cBhvr>
                                        <p:cTn id="114" dur="500"/>
                                        <p:tgtEl>
                                          <p:spTgt spid="134"/>
                                        </p:tgtEl>
                                      </p:cBhvr>
                                    </p:animEffect>
                                  </p:childTnLst>
                                </p:cTn>
                              </p:par>
                            </p:childTnLst>
                          </p:cTn>
                        </p:par>
                        <p:par>
                          <p:cTn id="115" fill="hold">
                            <p:stCondLst>
                              <p:cond delay="1000"/>
                            </p:stCondLst>
                            <p:childTnLst>
                              <p:par>
                                <p:cTn id="116" presetID="10" presetClass="entr" presetSubtype="0" fill="hold" grpId="0" nodeType="afterEffect">
                                  <p:stCondLst>
                                    <p:cond delay="0"/>
                                  </p:stCondLst>
                                  <p:childTnLst>
                                    <p:set>
                                      <p:cBhvr>
                                        <p:cTn id="117" dur="1" fill="hold">
                                          <p:stCondLst>
                                            <p:cond delay="0"/>
                                          </p:stCondLst>
                                        </p:cTn>
                                        <p:tgtEl>
                                          <p:spTgt spid="127"/>
                                        </p:tgtEl>
                                        <p:attrNameLst>
                                          <p:attrName>style.visibility</p:attrName>
                                        </p:attrNameLst>
                                      </p:cBhvr>
                                      <p:to>
                                        <p:strVal val="visible"/>
                                      </p:to>
                                    </p:set>
                                    <p:animEffect transition="in" filter="fade">
                                      <p:cBhvr>
                                        <p:cTn id="118" dur="500"/>
                                        <p:tgtEl>
                                          <p:spTgt spid="127"/>
                                        </p:tgtEl>
                                      </p:cBhvr>
                                    </p:animEffect>
                                  </p:childTnLst>
                                </p:cTn>
                              </p:par>
                              <p:par>
                                <p:cTn id="119" presetID="10" presetClass="entr" presetSubtype="0" fill="hold" grpId="0" nodeType="withEffect">
                                  <p:stCondLst>
                                    <p:cond delay="100"/>
                                  </p:stCondLst>
                                  <p:childTnLst>
                                    <p:set>
                                      <p:cBhvr>
                                        <p:cTn id="120" dur="1" fill="hold">
                                          <p:stCondLst>
                                            <p:cond delay="0"/>
                                          </p:stCondLst>
                                        </p:cTn>
                                        <p:tgtEl>
                                          <p:spTgt spid="97"/>
                                        </p:tgtEl>
                                        <p:attrNameLst>
                                          <p:attrName>style.visibility</p:attrName>
                                        </p:attrNameLst>
                                      </p:cBhvr>
                                      <p:to>
                                        <p:strVal val="visible"/>
                                      </p:to>
                                    </p:set>
                                    <p:animEffect transition="in" filter="fade">
                                      <p:cBhvr>
                                        <p:cTn id="121" dur="500"/>
                                        <p:tgtEl>
                                          <p:spTgt spid="97"/>
                                        </p:tgtEl>
                                      </p:cBhvr>
                                    </p:animEffect>
                                  </p:childTnLst>
                                </p:cTn>
                              </p:par>
                              <p:par>
                                <p:cTn id="122" presetID="10" presetClass="entr" presetSubtype="0" fill="hold" grpId="0" nodeType="withEffect">
                                  <p:stCondLst>
                                    <p:cond delay="200"/>
                                  </p:stCondLst>
                                  <p:childTnLst>
                                    <p:set>
                                      <p:cBhvr>
                                        <p:cTn id="123" dur="1" fill="hold">
                                          <p:stCondLst>
                                            <p:cond delay="0"/>
                                          </p:stCondLst>
                                        </p:cTn>
                                        <p:tgtEl>
                                          <p:spTgt spid="99"/>
                                        </p:tgtEl>
                                        <p:attrNameLst>
                                          <p:attrName>style.visibility</p:attrName>
                                        </p:attrNameLst>
                                      </p:cBhvr>
                                      <p:to>
                                        <p:strVal val="visible"/>
                                      </p:to>
                                    </p:set>
                                    <p:animEffect transition="in" filter="fade">
                                      <p:cBhvr>
                                        <p:cTn id="124" dur="500"/>
                                        <p:tgtEl>
                                          <p:spTgt spid="99"/>
                                        </p:tgtEl>
                                      </p:cBhvr>
                                    </p:animEffect>
                                  </p:childTnLst>
                                </p:cTn>
                              </p:par>
                              <p:par>
                                <p:cTn id="125" presetID="10" presetClass="entr" presetSubtype="0" fill="hold" grpId="0" nodeType="withEffect">
                                  <p:stCondLst>
                                    <p:cond delay="300"/>
                                  </p:stCondLst>
                                  <p:childTnLst>
                                    <p:set>
                                      <p:cBhvr>
                                        <p:cTn id="126" dur="1" fill="hold">
                                          <p:stCondLst>
                                            <p:cond delay="0"/>
                                          </p:stCondLst>
                                        </p:cTn>
                                        <p:tgtEl>
                                          <p:spTgt spid="124"/>
                                        </p:tgtEl>
                                        <p:attrNameLst>
                                          <p:attrName>style.visibility</p:attrName>
                                        </p:attrNameLst>
                                      </p:cBhvr>
                                      <p:to>
                                        <p:strVal val="visible"/>
                                      </p:to>
                                    </p:set>
                                    <p:animEffect transition="in" filter="fade">
                                      <p:cBhvr>
                                        <p:cTn id="127" dur="500"/>
                                        <p:tgtEl>
                                          <p:spTgt spid="124"/>
                                        </p:tgtEl>
                                      </p:cBhvr>
                                    </p:animEffect>
                                  </p:childTnLst>
                                </p:cTn>
                              </p:par>
                              <p:par>
                                <p:cTn id="128" presetID="10" presetClass="entr" presetSubtype="0" fill="hold" grpId="0" nodeType="withEffect">
                                  <p:stCondLst>
                                    <p:cond delay="400"/>
                                  </p:stCondLst>
                                  <p:childTnLst>
                                    <p:set>
                                      <p:cBhvr>
                                        <p:cTn id="129" dur="1" fill="hold">
                                          <p:stCondLst>
                                            <p:cond delay="0"/>
                                          </p:stCondLst>
                                        </p:cTn>
                                        <p:tgtEl>
                                          <p:spTgt spid="125"/>
                                        </p:tgtEl>
                                        <p:attrNameLst>
                                          <p:attrName>style.visibility</p:attrName>
                                        </p:attrNameLst>
                                      </p:cBhvr>
                                      <p:to>
                                        <p:strVal val="visible"/>
                                      </p:to>
                                    </p:set>
                                    <p:animEffect transition="in" filter="fade">
                                      <p:cBhvr>
                                        <p:cTn id="130" dur="500"/>
                                        <p:tgtEl>
                                          <p:spTgt spid="125"/>
                                        </p:tgtEl>
                                      </p:cBhvr>
                                    </p:animEffect>
                                  </p:childTnLst>
                                </p:cTn>
                              </p:par>
                              <p:par>
                                <p:cTn id="131" presetID="10" presetClass="entr" presetSubtype="0" fill="hold" grpId="0" nodeType="withEffect">
                                  <p:stCondLst>
                                    <p:cond delay="500"/>
                                  </p:stCondLst>
                                  <p:childTnLst>
                                    <p:set>
                                      <p:cBhvr>
                                        <p:cTn id="132" dur="1" fill="hold">
                                          <p:stCondLst>
                                            <p:cond delay="0"/>
                                          </p:stCondLst>
                                        </p:cTn>
                                        <p:tgtEl>
                                          <p:spTgt spid="98"/>
                                        </p:tgtEl>
                                        <p:attrNameLst>
                                          <p:attrName>style.visibility</p:attrName>
                                        </p:attrNameLst>
                                      </p:cBhvr>
                                      <p:to>
                                        <p:strVal val="visible"/>
                                      </p:to>
                                    </p:set>
                                    <p:animEffect transition="in" filter="fade">
                                      <p:cBhvr>
                                        <p:cTn id="133" dur="500"/>
                                        <p:tgtEl>
                                          <p:spTgt spid="98"/>
                                        </p:tgtEl>
                                      </p:cBhvr>
                                    </p:animEffect>
                                  </p:childTnLst>
                                </p:cTn>
                              </p:par>
                              <p:par>
                                <p:cTn id="134" presetID="10" presetClass="entr" presetSubtype="0" fill="hold" grpId="0" nodeType="withEffect">
                                  <p:stCondLst>
                                    <p:cond delay="600"/>
                                  </p:stCondLst>
                                  <p:childTnLst>
                                    <p:set>
                                      <p:cBhvr>
                                        <p:cTn id="135" dur="1" fill="hold">
                                          <p:stCondLst>
                                            <p:cond delay="0"/>
                                          </p:stCondLst>
                                        </p:cTn>
                                        <p:tgtEl>
                                          <p:spTgt spid="126"/>
                                        </p:tgtEl>
                                        <p:attrNameLst>
                                          <p:attrName>style.visibility</p:attrName>
                                        </p:attrNameLst>
                                      </p:cBhvr>
                                      <p:to>
                                        <p:strVal val="visible"/>
                                      </p:to>
                                    </p:set>
                                    <p:animEffect transition="in" filter="fade">
                                      <p:cBhvr>
                                        <p:cTn id="136" dur="500"/>
                                        <p:tgtEl>
                                          <p:spTgt spid="126"/>
                                        </p:tgtEl>
                                      </p:cBhvr>
                                    </p:animEffect>
                                  </p:childTnLst>
                                </p:cTn>
                              </p:par>
                              <p:par>
                                <p:cTn id="137" presetID="10" presetClass="entr" presetSubtype="0" fill="hold" grpId="0" nodeType="withEffect">
                                  <p:stCondLst>
                                    <p:cond delay="700"/>
                                  </p:stCondLst>
                                  <p:childTnLst>
                                    <p:set>
                                      <p:cBhvr>
                                        <p:cTn id="138" dur="1" fill="hold">
                                          <p:stCondLst>
                                            <p:cond delay="0"/>
                                          </p:stCondLst>
                                        </p:cTn>
                                        <p:tgtEl>
                                          <p:spTgt spid="123"/>
                                        </p:tgtEl>
                                        <p:attrNameLst>
                                          <p:attrName>style.visibility</p:attrName>
                                        </p:attrNameLst>
                                      </p:cBhvr>
                                      <p:to>
                                        <p:strVal val="visible"/>
                                      </p:to>
                                    </p:set>
                                    <p:animEffect transition="in" filter="fade">
                                      <p:cBhvr>
                                        <p:cTn id="139" dur="500"/>
                                        <p:tgtEl>
                                          <p:spTgt spid="123"/>
                                        </p:tgtEl>
                                      </p:cBhvr>
                                    </p:animEffect>
                                  </p:childTnLst>
                                </p:cTn>
                              </p:par>
                              <p:par>
                                <p:cTn id="140" presetID="10" presetClass="entr" presetSubtype="0" fill="hold" grpId="0" nodeType="withEffect">
                                  <p:stCondLst>
                                    <p:cond delay="800"/>
                                  </p:stCondLst>
                                  <p:childTnLst>
                                    <p:set>
                                      <p:cBhvr>
                                        <p:cTn id="141" dur="1" fill="hold">
                                          <p:stCondLst>
                                            <p:cond delay="0"/>
                                          </p:stCondLst>
                                        </p:cTn>
                                        <p:tgtEl>
                                          <p:spTgt spid="100"/>
                                        </p:tgtEl>
                                        <p:attrNameLst>
                                          <p:attrName>style.visibility</p:attrName>
                                        </p:attrNameLst>
                                      </p:cBhvr>
                                      <p:to>
                                        <p:strVal val="visible"/>
                                      </p:to>
                                    </p:set>
                                    <p:animEffect transition="in" filter="fade">
                                      <p:cBhvr>
                                        <p:cTn id="142" dur="500"/>
                                        <p:tgtEl>
                                          <p:spTgt spid="100"/>
                                        </p:tgtEl>
                                      </p:cBhvr>
                                    </p:animEffect>
                                  </p:childTnLst>
                                </p:cTn>
                              </p:par>
                              <p:par>
                                <p:cTn id="143" presetID="10" presetClass="entr" presetSubtype="0" fill="hold" grpId="0" nodeType="withEffect">
                                  <p:stCondLst>
                                    <p:cond delay="900"/>
                                  </p:stCondLst>
                                  <p:childTnLst>
                                    <p:set>
                                      <p:cBhvr>
                                        <p:cTn id="144" dur="1" fill="hold">
                                          <p:stCondLst>
                                            <p:cond delay="0"/>
                                          </p:stCondLst>
                                        </p:cTn>
                                        <p:tgtEl>
                                          <p:spTgt spid="119"/>
                                        </p:tgtEl>
                                        <p:attrNameLst>
                                          <p:attrName>style.visibility</p:attrName>
                                        </p:attrNameLst>
                                      </p:cBhvr>
                                      <p:to>
                                        <p:strVal val="visible"/>
                                      </p:to>
                                    </p:set>
                                    <p:animEffect transition="in" filter="fade">
                                      <p:cBhvr>
                                        <p:cTn id="145" dur="500"/>
                                        <p:tgtEl>
                                          <p:spTgt spid="119"/>
                                        </p:tgtEl>
                                      </p:cBhvr>
                                    </p:animEffect>
                                  </p:childTnLst>
                                </p:cTn>
                              </p:par>
                              <p:par>
                                <p:cTn id="146" presetID="10" presetClass="entr" presetSubtype="0" fill="hold" grpId="0" nodeType="withEffect">
                                  <p:stCondLst>
                                    <p:cond delay="1000"/>
                                  </p:stCondLst>
                                  <p:childTnLst>
                                    <p:set>
                                      <p:cBhvr>
                                        <p:cTn id="147" dur="1" fill="hold">
                                          <p:stCondLst>
                                            <p:cond delay="0"/>
                                          </p:stCondLst>
                                        </p:cTn>
                                        <p:tgtEl>
                                          <p:spTgt spid="102"/>
                                        </p:tgtEl>
                                        <p:attrNameLst>
                                          <p:attrName>style.visibility</p:attrName>
                                        </p:attrNameLst>
                                      </p:cBhvr>
                                      <p:to>
                                        <p:strVal val="visible"/>
                                      </p:to>
                                    </p:set>
                                    <p:animEffect transition="in" filter="fade">
                                      <p:cBhvr>
                                        <p:cTn id="148" dur="500"/>
                                        <p:tgtEl>
                                          <p:spTgt spid="102"/>
                                        </p:tgtEl>
                                      </p:cBhvr>
                                    </p:animEffect>
                                  </p:childTnLst>
                                </p:cTn>
                              </p:par>
                              <p:par>
                                <p:cTn id="149" presetID="10" presetClass="entr" presetSubtype="0" fill="hold" grpId="0" nodeType="withEffect">
                                  <p:stCondLst>
                                    <p:cond delay="1200"/>
                                  </p:stCondLst>
                                  <p:childTnLst>
                                    <p:set>
                                      <p:cBhvr>
                                        <p:cTn id="150" dur="1" fill="hold">
                                          <p:stCondLst>
                                            <p:cond delay="0"/>
                                          </p:stCondLst>
                                        </p:cTn>
                                        <p:tgtEl>
                                          <p:spTgt spid="101"/>
                                        </p:tgtEl>
                                        <p:attrNameLst>
                                          <p:attrName>style.visibility</p:attrName>
                                        </p:attrNameLst>
                                      </p:cBhvr>
                                      <p:to>
                                        <p:strVal val="visible"/>
                                      </p:to>
                                    </p:set>
                                    <p:animEffect transition="in" filter="fade">
                                      <p:cBhvr>
                                        <p:cTn id="151" dur="500"/>
                                        <p:tgtEl>
                                          <p:spTgt spid="10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35"/>
                                        </p:tgtEl>
                                        <p:attrNameLst>
                                          <p:attrName>style.visibility</p:attrName>
                                        </p:attrNameLst>
                                      </p:cBhvr>
                                      <p:to>
                                        <p:strVal val="visible"/>
                                      </p:to>
                                    </p:set>
                                    <p:animEffect transition="in" filter="fade">
                                      <p:cBhvr>
                                        <p:cTn id="156" dur="500"/>
                                        <p:tgtEl>
                                          <p:spTgt spid="135"/>
                                        </p:tgtEl>
                                      </p:cBhvr>
                                    </p:animEffect>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136"/>
                                        </p:tgtEl>
                                        <p:attrNameLst>
                                          <p:attrName>style.visibility</p:attrName>
                                        </p:attrNameLst>
                                      </p:cBhvr>
                                      <p:to>
                                        <p:strVal val="visible"/>
                                      </p:to>
                                    </p:set>
                                    <p:animEffect transition="in" filter="fade">
                                      <p:cBhvr>
                                        <p:cTn id="160" dur="500"/>
                                        <p:tgtEl>
                                          <p:spTgt spid="136"/>
                                        </p:tgtEl>
                                      </p:cBhvr>
                                    </p:animEffect>
                                  </p:childTnLst>
                                </p:cTn>
                              </p:par>
                            </p:childTnLst>
                          </p:cTn>
                        </p:par>
                        <p:par>
                          <p:cTn id="161" fill="hold">
                            <p:stCondLst>
                              <p:cond delay="1000"/>
                            </p:stCondLst>
                            <p:childTnLst>
                              <p:par>
                                <p:cTn id="162" presetID="10" presetClass="entr" presetSubtype="0" fill="hold" grpId="0" nodeType="afterEffect">
                                  <p:stCondLst>
                                    <p:cond delay="0"/>
                                  </p:stCondLst>
                                  <p:childTnLst>
                                    <p:set>
                                      <p:cBhvr>
                                        <p:cTn id="163" dur="1" fill="hold">
                                          <p:stCondLst>
                                            <p:cond delay="0"/>
                                          </p:stCondLst>
                                        </p:cTn>
                                        <p:tgtEl>
                                          <p:spTgt spid="113"/>
                                        </p:tgtEl>
                                        <p:attrNameLst>
                                          <p:attrName>style.visibility</p:attrName>
                                        </p:attrNameLst>
                                      </p:cBhvr>
                                      <p:to>
                                        <p:strVal val="visible"/>
                                      </p:to>
                                    </p:set>
                                    <p:animEffect transition="in" filter="fade">
                                      <p:cBhvr>
                                        <p:cTn id="164" dur="500"/>
                                        <p:tgtEl>
                                          <p:spTgt spid="113"/>
                                        </p:tgtEl>
                                      </p:cBhvr>
                                    </p:animEffect>
                                  </p:childTnLst>
                                </p:cTn>
                              </p:par>
                              <p:par>
                                <p:cTn id="165" presetID="10" presetClass="entr" presetSubtype="0" fill="hold" grpId="0" nodeType="withEffect">
                                  <p:stCondLst>
                                    <p:cond delay="100"/>
                                  </p:stCondLst>
                                  <p:childTnLst>
                                    <p:set>
                                      <p:cBhvr>
                                        <p:cTn id="166" dur="1" fill="hold">
                                          <p:stCondLst>
                                            <p:cond delay="0"/>
                                          </p:stCondLst>
                                        </p:cTn>
                                        <p:tgtEl>
                                          <p:spTgt spid="121"/>
                                        </p:tgtEl>
                                        <p:attrNameLst>
                                          <p:attrName>style.visibility</p:attrName>
                                        </p:attrNameLst>
                                      </p:cBhvr>
                                      <p:to>
                                        <p:strVal val="visible"/>
                                      </p:to>
                                    </p:set>
                                    <p:animEffect transition="in" filter="fade">
                                      <p:cBhvr>
                                        <p:cTn id="167" dur="500"/>
                                        <p:tgtEl>
                                          <p:spTgt spid="121"/>
                                        </p:tgtEl>
                                      </p:cBhvr>
                                    </p:animEffect>
                                  </p:childTnLst>
                                </p:cTn>
                              </p:par>
                              <p:par>
                                <p:cTn id="168" presetID="10" presetClass="entr" presetSubtype="0" fill="hold" grpId="0" nodeType="withEffect">
                                  <p:stCondLst>
                                    <p:cond delay="200"/>
                                  </p:stCondLst>
                                  <p:childTnLst>
                                    <p:set>
                                      <p:cBhvr>
                                        <p:cTn id="169" dur="1" fill="hold">
                                          <p:stCondLst>
                                            <p:cond delay="0"/>
                                          </p:stCondLst>
                                        </p:cTn>
                                        <p:tgtEl>
                                          <p:spTgt spid="111"/>
                                        </p:tgtEl>
                                        <p:attrNameLst>
                                          <p:attrName>style.visibility</p:attrName>
                                        </p:attrNameLst>
                                      </p:cBhvr>
                                      <p:to>
                                        <p:strVal val="visible"/>
                                      </p:to>
                                    </p:set>
                                    <p:animEffect transition="in" filter="fade">
                                      <p:cBhvr>
                                        <p:cTn id="170" dur="500"/>
                                        <p:tgtEl>
                                          <p:spTgt spid="111"/>
                                        </p:tgtEl>
                                      </p:cBhvr>
                                    </p:animEffect>
                                  </p:childTnLst>
                                </p:cTn>
                              </p:par>
                              <p:par>
                                <p:cTn id="171" presetID="10" presetClass="entr" presetSubtype="0" fill="hold" grpId="0" nodeType="withEffect">
                                  <p:stCondLst>
                                    <p:cond delay="300"/>
                                  </p:stCondLst>
                                  <p:childTnLst>
                                    <p:set>
                                      <p:cBhvr>
                                        <p:cTn id="172" dur="1" fill="hold">
                                          <p:stCondLst>
                                            <p:cond delay="0"/>
                                          </p:stCondLst>
                                        </p:cTn>
                                        <p:tgtEl>
                                          <p:spTgt spid="112"/>
                                        </p:tgtEl>
                                        <p:attrNameLst>
                                          <p:attrName>style.visibility</p:attrName>
                                        </p:attrNameLst>
                                      </p:cBhvr>
                                      <p:to>
                                        <p:strVal val="visible"/>
                                      </p:to>
                                    </p:set>
                                    <p:animEffect transition="in" filter="fade">
                                      <p:cBhvr>
                                        <p:cTn id="173" dur="500"/>
                                        <p:tgtEl>
                                          <p:spTgt spid="112"/>
                                        </p:tgtEl>
                                      </p:cBhvr>
                                    </p:animEffect>
                                  </p:childTnLst>
                                </p:cTn>
                              </p:par>
                              <p:par>
                                <p:cTn id="174" presetID="10" presetClass="entr" presetSubtype="0" fill="hold" grpId="0" nodeType="withEffect">
                                  <p:stCondLst>
                                    <p:cond delay="400"/>
                                  </p:stCondLst>
                                  <p:childTnLst>
                                    <p:set>
                                      <p:cBhvr>
                                        <p:cTn id="175" dur="1" fill="hold">
                                          <p:stCondLst>
                                            <p:cond delay="0"/>
                                          </p:stCondLst>
                                        </p:cTn>
                                        <p:tgtEl>
                                          <p:spTgt spid="109"/>
                                        </p:tgtEl>
                                        <p:attrNameLst>
                                          <p:attrName>style.visibility</p:attrName>
                                        </p:attrNameLst>
                                      </p:cBhvr>
                                      <p:to>
                                        <p:strVal val="visible"/>
                                      </p:to>
                                    </p:set>
                                    <p:animEffect transition="in" filter="fade">
                                      <p:cBhvr>
                                        <p:cTn id="176" dur="500"/>
                                        <p:tgtEl>
                                          <p:spTgt spid="109"/>
                                        </p:tgtEl>
                                      </p:cBhvr>
                                    </p:animEffect>
                                  </p:childTnLst>
                                </p:cTn>
                              </p:par>
                              <p:par>
                                <p:cTn id="177" presetID="10" presetClass="entr" presetSubtype="0" fill="hold" grpId="0" nodeType="withEffect">
                                  <p:stCondLst>
                                    <p:cond delay="500"/>
                                  </p:stCondLst>
                                  <p:childTnLst>
                                    <p:set>
                                      <p:cBhvr>
                                        <p:cTn id="178" dur="1" fill="hold">
                                          <p:stCondLst>
                                            <p:cond delay="0"/>
                                          </p:stCondLst>
                                        </p:cTn>
                                        <p:tgtEl>
                                          <p:spTgt spid="110"/>
                                        </p:tgtEl>
                                        <p:attrNameLst>
                                          <p:attrName>style.visibility</p:attrName>
                                        </p:attrNameLst>
                                      </p:cBhvr>
                                      <p:to>
                                        <p:strVal val="visible"/>
                                      </p:to>
                                    </p:set>
                                    <p:animEffect transition="in" filter="fade">
                                      <p:cBhvr>
                                        <p:cTn id="179" dur="500"/>
                                        <p:tgtEl>
                                          <p:spTgt spid="110"/>
                                        </p:tgtEl>
                                      </p:cBhvr>
                                    </p:animEffect>
                                  </p:childTnLst>
                                </p:cTn>
                              </p:par>
                              <p:par>
                                <p:cTn id="180" presetID="10" presetClass="entr" presetSubtype="0" fill="hold" grpId="0" nodeType="withEffect">
                                  <p:stCondLst>
                                    <p:cond delay="600"/>
                                  </p:stCondLst>
                                  <p:childTnLst>
                                    <p:set>
                                      <p:cBhvr>
                                        <p:cTn id="181" dur="1" fill="hold">
                                          <p:stCondLst>
                                            <p:cond delay="0"/>
                                          </p:stCondLst>
                                        </p:cTn>
                                        <p:tgtEl>
                                          <p:spTgt spid="107"/>
                                        </p:tgtEl>
                                        <p:attrNameLst>
                                          <p:attrName>style.visibility</p:attrName>
                                        </p:attrNameLst>
                                      </p:cBhvr>
                                      <p:to>
                                        <p:strVal val="visible"/>
                                      </p:to>
                                    </p:set>
                                    <p:animEffect transition="in" filter="fade">
                                      <p:cBhvr>
                                        <p:cTn id="182" dur="500"/>
                                        <p:tgtEl>
                                          <p:spTgt spid="107"/>
                                        </p:tgtEl>
                                      </p:cBhvr>
                                    </p:animEffect>
                                  </p:childTnLst>
                                </p:cTn>
                              </p:par>
                              <p:par>
                                <p:cTn id="183" presetID="10" presetClass="entr" presetSubtype="0" fill="hold" grpId="0" nodeType="withEffect">
                                  <p:stCondLst>
                                    <p:cond delay="700"/>
                                  </p:stCondLst>
                                  <p:childTnLst>
                                    <p:set>
                                      <p:cBhvr>
                                        <p:cTn id="184" dur="1" fill="hold">
                                          <p:stCondLst>
                                            <p:cond delay="0"/>
                                          </p:stCondLst>
                                        </p:cTn>
                                        <p:tgtEl>
                                          <p:spTgt spid="120"/>
                                        </p:tgtEl>
                                        <p:attrNameLst>
                                          <p:attrName>style.visibility</p:attrName>
                                        </p:attrNameLst>
                                      </p:cBhvr>
                                      <p:to>
                                        <p:strVal val="visible"/>
                                      </p:to>
                                    </p:set>
                                    <p:animEffect transition="in" filter="fade">
                                      <p:cBhvr>
                                        <p:cTn id="185" dur="500"/>
                                        <p:tgtEl>
                                          <p:spTgt spid="120"/>
                                        </p:tgtEl>
                                      </p:cBhvr>
                                    </p:animEffect>
                                  </p:childTnLst>
                                </p:cTn>
                              </p:par>
                              <p:par>
                                <p:cTn id="186" presetID="10" presetClass="entr" presetSubtype="0" fill="hold" grpId="0" nodeType="withEffect">
                                  <p:stCondLst>
                                    <p:cond delay="800"/>
                                  </p:stCondLst>
                                  <p:childTnLst>
                                    <p:set>
                                      <p:cBhvr>
                                        <p:cTn id="187" dur="1" fill="hold">
                                          <p:stCondLst>
                                            <p:cond delay="0"/>
                                          </p:stCondLst>
                                        </p:cTn>
                                        <p:tgtEl>
                                          <p:spTgt spid="106"/>
                                        </p:tgtEl>
                                        <p:attrNameLst>
                                          <p:attrName>style.visibility</p:attrName>
                                        </p:attrNameLst>
                                      </p:cBhvr>
                                      <p:to>
                                        <p:strVal val="visible"/>
                                      </p:to>
                                    </p:set>
                                    <p:animEffect transition="in" filter="fade">
                                      <p:cBhvr>
                                        <p:cTn id="188" dur="500"/>
                                        <p:tgtEl>
                                          <p:spTgt spid="106"/>
                                        </p:tgtEl>
                                      </p:cBhvr>
                                    </p:animEffect>
                                  </p:childTnLst>
                                </p:cTn>
                              </p:par>
                              <p:par>
                                <p:cTn id="189" presetID="10" presetClass="entr" presetSubtype="0" fill="hold" grpId="0" nodeType="withEffect">
                                  <p:stCondLst>
                                    <p:cond delay="90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500"/>
                                        <p:tgtEl>
                                          <p:spTgt spid="105"/>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grpId="0" nodeType="clickEffect">
                                  <p:stCondLst>
                                    <p:cond delay="0"/>
                                  </p:stCondLst>
                                  <p:childTnLst>
                                    <p:set>
                                      <p:cBhvr>
                                        <p:cTn id="195" dur="1" fill="hold">
                                          <p:stCondLst>
                                            <p:cond delay="0"/>
                                          </p:stCondLst>
                                        </p:cTn>
                                        <p:tgtEl>
                                          <p:spTgt spid="156"/>
                                        </p:tgtEl>
                                        <p:attrNameLst>
                                          <p:attrName>style.visibility</p:attrName>
                                        </p:attrNameLst>
                                      </p:cBhvr>
                                      <p:to>
                                        <p:strVal val="visible"/>
                                      </p:to>
                                    </p:set>
                                    <p:animEffect transition="in" filter="wipe(left)">
                                      <p:cBhvr>
                                        <p:cTn id="196" dur="500"/>
                                        <p:tgtEl>
                                          <p:spTgt spid="156"/>
                                        </p:tgtEl>
                                      </p:cBhvr>
                                    </p:animEffect>
                                  </p:childTnLst>
                                </p:cTn>
                              </p:par>
                            </p:childTnLst>
                          </p:cTn>
                        </p:par>
                        <p:par>
                          <p:cTn id="197" fill="hold">
                            <p:stCondLst>
                              <p:cond delay="500"/>
                            </p:stCondLst>
                            <p:childTnLst>
                              <p:par>
                                <p:cTn id="198" presetID="10" presetClass="entr" presetSubtype="0" fill="hold" grpId="0" nodeType="afterEffect">
                                  <p:stCondLst>
                                    <p:cond delay="0"/>
                                  </p:stCondLst>
                                  <p:childTnLst>
                                    <p:set>
                                      <p:cBhvr>
                                        <p:cTn id="199" dur="1" fill="hold">
                                          <p:stCondLst>
                                            <p:cond delay="0"/>
                                          </p:stCondLst>
                                        </p:cTn>
                                        <p:tgtEl>
                                          <p:spTgt spid="157"/>
                                        </p:tgtEl>
                                        <p:attrNameLst>
                                          <p:attrName>style.visibility</p:attrName>
                                        </p:attrNameLst>
                                      </p:cBhvr>
                                      <p:to>
                                        <p:strVal val="visible"/>
                                      </p:to>
                                    </p:set>
                                    <p:animEffect transition="in" filter="fade">
                                      <p:cBhvr>
                                        <p:cTn id="200" dur="500"/>
                                        <p:tgtEl>
                                          <p:spTgt spid="157"/>
                                        </p:tgtEl>
                                      </p:cBhvr>
                                    </p:animEffect>
                                  </p:childTnLst>
                                </p:cTn>
                              </p:par>
                            </p:childTnLst>
                          </p:cTn>
                        </p:par>
                      </p:childTnLst>
                    </p:cTn>
                  </p:par>
                  <p:par>
                    <p:cTn id="201" fill="hold">
                      <p:stCondLst>
                        <p:cond delay="indefinite"/>
                      </p:stCondLst>
                      <p:childTnLst>
                        <p:par>
                          <p:cTn id="202" fill="hold">
                            <p:stCondLst>
                              <p:cond delay="0"/>
                            </p:stCondLst>
                            <p:childTnLst>
                              <p:par>
                                <p:cTn id="203" presetID="10" presetClass="entr" presetSubtype="0" fill="hold" grpId="0" nodeType="clickEffect">
                                  <p:stCondLst>
                                    <p:cond delay="0"/>
                                  </p:stCondLst>
                                  <p:childTnLst>
                                    <p:set>
                                      <p:cBhvr>
                                        <p:cTn id="204" dur="1" fill="hold">
                                          <p:stCondLst>
                                            <p:cond delay="0"/>
                                          </p:stCondLst>
                                        </p:cTn>
                                        <p:tgtEl>
                                          <p:spTgt spid="129"/>
                                        </p:tgtEl>
                                        <p:attrNameLst>
                                          <p:attrName>style.visibility</p:attrName>
                                        </p:attrNameLst>
                                      </p:cBhvr>
                                      <p:to>
                                        <p:strVal val="visible"/>
                                      </p:to>
                                    </p:set>
                                    <p:animEffect transition="in" filter="fade">
                                      <p:cBhvr>
                                        <p:cTn id="205" dur="500"/>
                                        <p:tgtEl>
                                          <p:spTgt spid="129"/>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500"/>
                                        <p:tgtEl>
                                          <p:spTgt spid="130"/>
                                        </p:tgtEl>
                                      </p:cBhvr>
                                    </p:animEffect>
                                  </p:childTnLst>
                                </p:cTn>
                              </p:par>
                            </p:childTnLst>
                          </p:cTn>
                        </p:par>
                        <p:par>
                          <p:cTn id="209" fill="hold">
                            <p:stCondLst>
                              <p:cond delay="500"/>
                            </p:stCondLst>
                            <p:childTnLst>
                              <p:par>
                                <p:cTn id="210" presetID="10" presetClass="entr" presetSubtype="0" fill="hold" nodeType="afterEffect">
                                  <p:stCondLst>
                                    <p:cond delay="0"/>
                                  </p:stCondLst>
                                  <p:childTnLst>
                                    <p:set>
                                      <p:cBhvr>
                                        <p:cTn id="211" dur="1" fill="hold">
                                          <p:stCondLst>
                                            <p:cond delay="0"/>
                                          </p:stCondLst>
                                        </p:cTn>
                                        <p:tgtEl>
                                          <p:spTgt spid="74"/>
                                        </p:tgtEl>
                                        <p:attrNameLst>
                                          <p:attrName>style.visibility</p:attrName>
                                        </p:attrNameLst>
                                      </p:cBhvr>
                                      <p:to>
                                        <p:strVal val="visible"/>
                                      </p:to>
                                    </p:set>
                                    <p:animEffect transition="in" filter="fade">
                                      <p:cBhvr>
                                        <p:cTn id="212" dur="500"/>
                                        <p:tgtEl>
                                          <p:spTgt spid="74"/>
                                        </p:tgtEl>
                                      </p:cBhvr>
                                    </p:animEffect>
                                  </p:childTnLst>
                                </p:cTn>
                              </p:par>
                            </p:childTnLst>
                          </p:cTn>
                        </p:par>
                        <p:par>
                          <p:cTn id="213" fill="hold">
                            <p:stCondLst>
                              <p:cond delay="1000"/>
                            </p:stCondLst>
                            <p:childTnLst>
                              <p:par>
                                <p:cTn id="214" presetID="53" presetClass="entr" presetSubtype="16" fill="hold" grpId="0" nodeType="afterEffect">
                                  <p:stCondLst>
                                    <p:cond delay="0"/>
                                  </p:stCondLst>
                                  <p:childTnLst>
                                    <p:set>
                                      <p:cBhvr>
                                        <p:cTn id="215" dur="1" fill="hold">
                                          <p:stCondLst>
                                            <p:cond delay="0"/>
                                          </p:stCondLst>
                                        </p:cTn>
                                        <p:tgtEl>
                                          <p:spTgt spid="139"/>
                                        </p:tgtEl>
                                        <p:attrNameLst>
                                          <p:attrName>style.visibility</p:attrName>
                                        </p:attrNameLst>
                                      </p:cBhvr>
                                      <p:to>
                                        <p:strVal val="visible"/>
                                      </p:to>
                                    </p:set>
                                    <p:anim calcmode="lin" valueType="num">
                                      <p:cBhvr>
                                        <p:cTn id="216" dur="500" fill="hold"/>
                                        <p:tgtEl>
                                          <p:spTgt spid="139"/>
                                        </p:tgtEl>
                                        <p:attrNameLst>
                                          <p:attrName>ppt_w</p:attrName>
                                        </p:attrNameLst>
                                      </p:cBhvr>
                                      <p:tavLst>
                                        <p:tav tm="0">
                                          <p:val>
                                            <p:fltVal val="0"/>
                                          </p:val>
                                        </p:tav>
                                        <p:tav tm="100000">
                                          <p:val>
                                            <p:strVal val="#ppt_w"/>
                                          </p:val>
                                        </p:tav>
                                      </p:tavLst>
                                    </p:anim>
                                    <p:anim calcmode="lin" valueType="num">
                                      <p:cBhvr>
                                        <p:cTn id="217" dur="500" fill="hold"/>
                                        <p:tgtEl>
                                          <p:spTgt spid="139"/>
                                        </p:tgtEl>
                                        <p:attrNameLst>
                                          <p:attrName>ppt_h</p:attrName>
                                        </p:attrNameLst>
                                      </p:cBhvr>
                                      <p:tavLst>
                                        <p:tav tm="0">
                                          <p:val>
                                            <p:fltVal val="0"/>
                                          </p:val>
                                        </p:tav>
                                        <p:tav tm="100000">
                                          <p:val>
                                            <p:strVal val="#ppt_h"/>
                                          </p:val>
                                        </p:tav>
                                      </p:tavLst>
                                    </p:anim>
                                    <p:animEffect transition="in" filter="fade">
                                      <p:cBhvr>
                                        <p:cTn id="218" dur="500"/>
                                        <p:tgtEl>
                                          <p:spTgt spid="139"/>
                                        </p:tgtEl>
                                      </p:cBhvr>
                                    </p:animEffect>
                                  </p:childTnLst>
                                </p:cTn>
                              </p:par>
                            </p:childTnLst>
                          </p:cTn>
                        </p:par>
                        <p:par>
                          <p:cTn id="219" fill="hold">
                            <p:stCondLst>
                              <p:cond delay="1500"/>
                            </p:stCondLst>
                            <p:childTnLst>
                              <p:par>
                                <p:cTn id="220" presetID="10" presetClass="entr" presetSubtype="0" fill="hold" nodeType="afterEffect">
                                  <p:stCondLst>
                                    <p:cond delay="0"/>
                                  </p:stCondLst>
                                  <p:childTnLst>
                                    <p:set>
                                      <p:cBhvr>
                                        <p:cTn id="221" dur="1" fill="hold">
                                          <p:stCondLst>
                                            <p:cond delay="0"/>
                                          </p:stCondLst>
                                        </p:cTn>
                                        <p:tgtEl>
                                          <p:spTgt spid="71"/>
                                        </p:tgtEl>
                                        <p:attrNameLst>
                                          <p:attrName>style.visibility</p:attrName>
                                        </p:attrNameLst>
                                      </p:cBhvr>
                                      <p:to>
                                        <p:strVal val="visible"/>
                                      </p:to>
                                    </p:set>
                                    <p:animEffect transition="in" filter="fade">
                                      <p:cBhvr>
                                        <p:cTn id="222" dur="500"/>
                                        <p:tgtEl>
                                          <p:spTgt spid="71"/>
                                        </p:tgtEl>
                                      </p:cBhvr>
                                    </p:animEffect>
                                  </p:childTnLst>
                                </p:cTn>
                              </p:par>
                            </p:childTnLst>
                          </p:cTn>
                        </p:par>
                        <p:par>
                          <p:cTn id="223" fill="hold">
                            <p:stCondLst>
                              <p:cond delay="2000"/>
                            </p:stCondLst>
                            <p:childTnLst>
                              <p:par>
                                <p:cTn id="224" presetID="53" presetClass="entr" presetSubtype="16" fill="hold" grpId="0" nodeType="afterEffect">
                                  <p:stCondLst>
                                    <p:cond delay="0"/>
                                  </p:stCondLst>
                                  <p:childTnLst>
                                    <p:set>
                                      <p:cBhvr>
                                        <p:cTn id="225" dur="1" fill="hold">
                                          <p:stCondLst>
                                            <p:cond delay="0"/>
                                          </p:stCondLst>
                                        </p:cTn>
                                        <p:tgtEl>
                                          <p:spTgt spid="140"/>
                                        </p:tgtEl>
                                        <p:attrNameLst>
                                          <p:attrName>style.visibility</p:attrName>
                                        </p:attrNameLst>
                                      </p:cBhvr>
                                      <p:to>
                                        <p:strVal val="visible"/>
                                      </p:to>
                                    </p:set>
                                    <p:anim calcmode="lin" valueType="num">
                                      <p:cBhvr>
                                        <p:cTn id="226" dur="500" fill="hold"/>
                                        <p:tgtEl>
                                          <p:spTgt spid="140"/>
                                        </p:tgtEl>
                                        <p:attrNameLst>
                                          <p:attrName>ppt_w</p:attrName>
                                        </p:attrNameLst>
                                      </p:cBhvr>
                                      <p:tavLst>
                                        <p:tav tm="0">
                                          <p:val>
                                            <p:fltVal val="0"/>
                                          </p:val>
                                        </p:tav>
                                        <p:tav tm="100000">
                                          <p:val>
                                            <p:strVal val="#ppt_w"/>
                                          </p:val>
                                        </p:tav>
                                      </p:tavLst>
                                    </p:anim>
                                    <p:anim calcmode="lin" valueType="num">
                                      <p:cBhvr>
                                        <p:cTn id="227" dur="500" fill="hold"/>
                                        <p:tgtEl>
                                          <p:spTgt spid="140"/>
                                        </p:tgtEl>
                                        <p:attrNameLst>
                                          <p:attrName>ppt_h</p:attrName>
                                        </p:attrNameLst>
                                      </p:cBhvr>
                                      <p:tavLst>
                                        <p:tav tm="0">
                                          <p:val>
                                            <p:fltVal val="0"/>
                                          </p:val>
                                        </p:tav>
                                        <p:tav tm="100000">
                                          <p:val>
                                            <p:strVal val="#ppt_h"/>
                                          </p:val>
                                        </p:tav>
                                      </p:tavLst>
                                    </p:anim>
                                    <p:animEffect transition="in" filter="fade">
                                      <p:cBhvr>
                                        <p:cTn id="228" dur="500"/>
                                        <p:tgtEl>
                                          <p:spTgt spid="140"/>
                                        </p:tgtEl>
                                      </p:cBhvr>
                                    </p:animEffect>
                                  </p:childTnLst>
                                </p:cTn>
                              </p:par>
                            </p:childTnLst>
                          </p:cTn>
                        </p:par>
                        <p:par>
                          <p:cTn id="229" fill="hold">
                            <p:stCondLst>
                              <p:cond delay="2500"/>
                            </p:stCondLst>
                            <p:childTnLst>
                              <p:par>
                                <p:cTn id="230" presetID="10" presetClass="entr" presetSubtype="0" fill="hold" nodeType="afterEffect">
                                  <p:stCondLst>
                                    <p:cond delay="0"/>
                                  </p:stCondLst>
                                  <p:childTnLst>
                                    <p:set>
                                      <p:cBhvr>
                                        <p:cTn id="231" dur="1" fill="hold">
                                          <p:stCondLst>
                                            <p:cond delay="0"/>
                                          </p:stCondLst>
                                        </p:cTn>
                                        <p:tgtEl>
                                          <p:spTgt spid="65"/>
                                        </p:tgtEl>
                                        <p:attrNameLst>
                                          <p:attrName>style.visibility</p:attrName>
                                        </p:attrNameLst>
                                      </p:cBhvr>
                                      <p:to>
                                        <p:strVal val="visible"/>
                                      </p:to>
                                    </p:set>
                                    <p:animEffect transition="in" filter="fade">
                                      <p:cBhvr>
                                        <p:cTn id="232" dur="500"/>
                                        <p:tgtEl>
                                          <p:spTgt spid="65"/>
                                        </p:tgtEl>
                                      </p:cBhvr>
                                    </p:animEffect>
                                  </p:childTnLst>
                                </p:cTn>
                              </p:par>
                            </p:childTnLst>
                          </p:cTn>
                        </p:par>
                        <p:par>
                          <p:cTn id="233" fill="hold">
                            <p:stCondLst>
                              <p:cond delay="3000"/>
                            </p:stCondLst>
                            <p:childTnLst>
                              <p:par>
                                <p:cTn id="234" presetID="53" presetClass="entr" presetSubtype="16" fill="hold" grpId="0" nodeType="afterEffect">
                                  <p:stCondLst>
                                    <p:cond delay="0"/>
                                  </p:stCondLst>
                                  <p:childTnLst>
                                    <p:set>
                                      <p:cBhvr>
                                        <p:cTn id="235" dur="1" fill="hold">
                                          <p:stCondLst>
                                            <p:cond delay="0"/>
                                          </p:stCondLst>
                                        </p:cTn>
                                        <p:tgtEl>
                                          <p:spTgt spid="151"/>
                                        </p:tgtEl>
                                        <p:attrNameLst>
                                          <p:attrName>style.visibility</p:attrName>
                                        </p:attrNameLst>
                                      </p:cBhvr>
                                      <p:to>
                                        <p:strVal val="visible"/>
                                      </p:to>
                                    </p:set>
                                    <p:anim calcmode="lin" valueType="num">
                                      <p:cBhvr>
                                        <p:cTn id="236" dur="500" fill="hold"/>
                                        <p:tgtEl>
                                          <p:spTgt spid="151"/>
                                        </p:tgtEl>
                                        <p:attrNameLst>
                                          <p:attrName>ppt_w</p:attrName>
                                        </p:attrNameLst>
                                      </p:cBhvr>
                                      <p:tavLst>
                                        <p:tav tm="0">
                                          <p:val>
                                            <p:fltVal val="0"/>
                                          </p:val>
                                        </p:tav>
                                        <p:tav tm="100000">
                                          <p:val>
                                            <p:strVal val="#ppt_w"/>
                                          </p:val>
                                        </p:tav>
                                      </p:tavLst>
                                    </p:anim>
                                    <p:anim calcmode="lin" valueType="num">
                                      <p:cBhvr>
                                        <p:cTn id="237" dur="500" fill="hold"/>
                                        <p:tgtEl>
                                          <p:spTgt spid="151"/>
                                        </p:tgtEl>
                                        <p:attrNameLst>
                                          <p:attrName>ppt_h</p:attrName>
                                        </p:attrNameLst>
                                      </p:cBhvr>
                                      <p:tavLst>
                                        <p:tav tm="0">
                                          <p:val>
                                            <p:fltVal val="0"/>
                                          </p:val>
                                        </p:tav>
                                        <p:tav tm="100000">
                                          <p:val>
                                            <p:strVal val="#ppt_h"/>
                                          </p:val>
                                        </p:tav>
                                      </p:tavLst>
                                    </p:anim>
                                    <p:animEffect transition="in" filter="fade">
                                      <p:cBhvr>
                                        <p:cTn id="238" dur="500"/>
                                        <p:tgtEl>
                                          <p:spTgt spid="151"/>
                                        </p:tgtEl>
                                      </p:cBhvr>
                                    </p:animEffect>
                                  </p:childTnLst>
                                </p:cTn>
                              </p:par>
                            </p:childTnLst>
                          </p:cTn>
                        </p:par>
                        <p:par>
                          <p:cTn id="239" fill="hold">
                            <p:stCondLst>
                              <p:cond delay="3500"/>
                            </p:stCondLst>
                            <p:childTnLst>
                              <p:par>
                                <p:cTn id="240" presetID="10" presetClass="entr" presetSubtype="0" fill="hold" nodeType="afterEffect">
                                  <p:stCondLst>
                                    <p:cond delay="0"/>
                                  </p:stCondLst>
                                  <p:childTnLst>
                                    <p:set>
                                      <p:cBhvr>
                                        <p:cTn id="241" dur="1" fill="hold">
                                          <p:stCondLst>
                                            <p:cond delay="0"/>
                                          </p:stCondLst>
                                        </p:cTn>
                                        <p:tgtEl>
                                          <p:spTgt spid="68"/>
                                        </p:tgtEl>
                                        <p:attrNameLst>
                                          <p:attrName>style.visibility</p:attrName>
                                        </p:attrNameLst>
                                      </p:cBhvr>
                                      <p:to>
                                        <p:strVal val="visible"/>
                                      </p:to>
                                    </p:set>
                                    <p:animEffect transition="in" filter="fade">
                                      <p:cBhvr>
                                        <p:cTn id="242" dur="500"/>
                                        <p:tgtEl>
                                          <p:spTgt spid="68"/>
                                        </p:tgtEl>
                                      </p:cBhvr>
                                    </p:animEffect>
                                  </p:childTnLst>
                                </p:cTn>
                              </p:par>
                            </p:childTnLst>
                          </p:cTn>
                        </p:par>
                        <p:par>
                          <p:cTn id="243" fill="hold">
                            <p:stCondLst>
                              <p:cond delay="4000"/>
                            </p:stCondLst>
                            <p:childTnLst>
                              <p:par>
                                <p:cTn id="244" presetID="53" presetClass="entr" presetSubtype="16" fill="hold" grpId="0" nodeType="afterEffect">
                                  <p:stCondLst>
                                    <p:cond delay="0"/>
                                  </p:stCondLst>
                                  <p:childTnLst>
                                    <p:set>
                                      <p:cBhvr>
                                        <p:cTn id="245" dur="1" fill="hold">
                                          <p:stCondLst>
                                            <p:cond delay="0"/>
                                          </p:stCondLst>
                                        </p:cTn>
                                        <p:tgtEl>
                                          <p:spTgt spid="152"/>
                                        </p:tgtEl>
                                        <p:attrNameLst>
                                          <p:attrName>style.visibility</p:attrName>
                                        </p:attrNameLst>
                                      </p:cBhvr>
                                      <p:to>
                                        <p:strVal val="visible"/>
                                      </p:to>
                                    </p:set>
                                    <p:anim calcmode="lin" valueType="num">
                                      <p:cBhvr>
                                        <p:cTn id="246" dur="500" fill="hold"/>
                                        <p:tgtEl>
                                          <p:spTgt spid="152"/>
                                        </p:tgtEl>
                                        <p:attrNameLst>
                                          <p:attrName>ppt_w</p:attrName>
                                        </p:attrNameLst>
                                      </p:cBhvr>
                                      <p:tavLst>
                                        <p:tav tm="0">
                                          <p:val>
                                            <p:fltVal val="0"/>
                                          </p:val>
                                        </p:tav>
                                        <p:tav tm="100000">
                                          <p:val>
                                            <p:strVal val="#ppt_w"/>
                                          </p:val>
                                        </p:tav>
                                      </p:tavLst>
                                    </p:anim>
                                    <p:anim calcmode="lin" valueType="num">
                                      <p:cBhvr>
                                        <p:cTn id="247" dur="500" fill="hold"/>
                                        <p:tgtEl>
                                          <p:spTgt spid="152"/>
                                        </p:tgtEl>
                                        <p:attrNameLst>
                                          <p:attrName>ppt_h</p:attrName>
                                        </p:attrNameLst>
                                      </p:cBhvr>
                                      <p:tavLst>
                                        <p:tav tm="0">
                                          <p:val>
                                            <p:fltVal val="0"/>
                                          </p:val>
                                        </p:tav>
                                        <p:tav tm="100000">
                                          <p:val>
                                            <p:strVal val="#ppt_h"/>
                                          </p:val>
                                        </p:tav>
                                      </p:tavLst>
                                    </p:anim>
                                    <p:animEffect transition="in" filter="fade">
                                      <p:cBhvr>
                                        <p:cTn id="248" dur="500"/>
                                        <p:tgtEl>
                                          <p:spTgt spid="152"/>
                                        </p:tgtEl>
                                      </p:cBhvr>
                                    </p:animEffect>
                                  </p:childTnLst>
                                </p:cTn>
                              </p:par>
                            </p:childTnLst>
                          </p:cTn>
                        </p:par>
                        <p:par>
                          <p:cTn id="249" fill="hold">
                            <p:stCondLst>
                              <p:cond delay="4500"/>
                            </p:stCondLst>
                            <p:childTnLst>
                              <p:par>
                                <p:cTn id="250" presetID="10" presetClass="entr" presetSubtype="0" fill="hold" nodeType="afterEffect">
                                  <p:stCondLst>
                                    <p:cond delay="0"/>
                                  </p:stCondLst>
                                  <p:childTnLst>
                                    <p:set>
                                      <p:cBhvr>
                                        <p:cTn id="251" dur="1" fill="hold">
                                          <p:stCondLst>
                                            <p:cond delay="0"/>
                                          </p:stCondLst>
                                        </p:cTn>
                                        <p:tgtEl>
                                          <p:spTgt spid="84"/>
                                        </p:tgtEl>
                                        <p:attrNameLst>
                                          <p:attrName>style.visibility</p:attrName>
                                        </p:attrNameLst>
                                      </p:cBhvr>
                                      <p:to>
                                        <p:strVal val="visible"/>
                                      </p:to>
                                    </p:set>
                                    <p:animEffect transition="in" filter="fade">
                                      <p:cBhvr>
                                        <p:cTn id="252" dur="500"/>
                                        <p:tgtEl>
                                          <p:spTgt spid="84"/>
                                        </p:tgtEl>
                                      </p:cBhvr>
                                    </p:animEffect>
                                  </p:childTnLst>
                                </p:cTn>
                              </p:par>
                            </p:childTnLst>
                          </p:cTn>
                        </p:par>
                        <p:par>
                          <p:cTn id="253" fill="hold">
                            <p:stCondLst>
                              <p:cond delay="5000"/>
                            </p:stCondLst>
                            <p:childTnLst>
                              <p:par>
                                <p:cTn id="254" presetID="53" presetClass="entr" presetSubtype="16" fill="hold" grpId="0" nodeType="afterEffect">
                                  <p:stCondLst>
                                    <p:cond delay="0"/>
                                  </p:stCondLst>
                                  <p:childTnLst>
                                    <p:set>
                                      <p:cBhvr>
                                        <p:cTn id="255" dur="1" fill="hold">
                                          <p:stCondLst>
                                            <p:cond delay="0"/>
                                          </p:stCondLst>
                                        </p:cTn>
                                        <p:tgtEl>
                                          <p:spTgt spid="154"/>
                                        </p:tgtEl>
                                        <p:attrNameLst>
                                          <p:attrName>style.visibility</p:attrName>
                                        </p:attrNameLst>
                                      </p:cBhvr>
                                      <p:to>
                                        <p:strVal val="visible"/>
                                      </p:to>
                                    </p:set>
                                    <p:anim calcmode="lin" valueType="num">
                                      <p:cBhvr>
                                        <p:cTn id="256" dur="500" fill="hold"/>
                                        <p:tgtEl>
                                          <p:spTgt spid="154"/>
                                        </p:tgtEl>
                                        <p:attrNameLst>
                                          <p:attrName>ppt_w</p:attrName>
                                        </p:attrNameLst>
                                      </p:cBhvr>
                                      <p:tavLst>
                                        <p:tav tm="0">
                                          <p:val>
                                            <p:fltVal val="0"/>
                                          </p:val>
                                        </p:tav>
                                        <p:tav tm="100000">
                                          <p:val>
                                            <p:strVal val="#ppt_w"/>
                                          </p:val>
                                        </p:tav>
                                      </p:tavLst>
                                    </p:anim>
                                    <p:anim calcmode="lin" valueType="num">
                                      <p:cBhvr>
                                        <p:cTn id="257" dur="500" fill="hold"/>
                                        <p:tgtEl>
                                          <p:spTgt spid="154"/>
                                        </p:tgtEl>
                                        <p:attrNameLst>
                                          <p:attrName>ppt_h</p:attrName>
                                        </p:attrNameLst>
                                      </p:cBhvr>
                                      <p:tavLst>
                                        <p:tav tm="0">
                                          <p:val>
                                            <p:fltVal val="0"/>
                                          </p:val>
                                        </p:tav>
                                        <p:tav tm="100000">
                                          <p:val>
                                            <p:strVal val="#ppt_h"/>
                                          </p:val>
                                        </p:tav>
                                      </p:tavLst>
                                    </p:anim>
                                    <p:animEffect transition="in" filter="fade">
                                      <p:cBhvr>
                                        <p:cTn id="258" dur="500"/>
                                        <p:tgtEl>
                                          <p:spTgt spid="154"/>
                                        </p:tgtEl>
                                      </p:cBhvr>
                                    </p:animEffect>
                                  </p:childTnLst>
                                </p:cTn>
                              </p:par>
                            </p:childTnLst>
                          </p:cTn>
                        </p:par>
                        <p:par>
                          <p:cTn id="259" fill="hold">
                            <p:stCondLst>
                              <p:cond delay="5500"/>
                            </p:stCondLst>
                            <p:childTnLst>
                              <p:par>
                                <p:cTn id="260" presetID="10" presetClass="entr" presetSubtype="0" fill="hold" nodeType="afterEffect">
                                  <p:stCondLst>
                                    <p:cond delay="0"/>
                                  </p:stCondLst>
                                  <p:childTnLst>
                                    <p:set>
                                      <p:cBhvr>
                                        <p:cTn id="261" dur="1" fill="hold">
                                          <p:stCondLst>
                                            <p:cond delay="0"/>
                                          </p:stCondLst>
                                        </p:cTn>
                                        <p:tgtEl>
                                          <p:spTgt spid="62"/>
                                        </p:tgtEl>
                                        <p:attrNameLst>
                                          <p:attrName>style.visibility</p:attrName>
                                        </p:attrNameLst>
                                      </p:cBhvr>
                                      <p:to>
                                        <p:strVal val="visible"/>
                                      </p:to>
                                    </p:set>
                                    <p:animEffect transition="in" filter="fade">
                                      <p:cBhvr>
                                        <p:cTn id="262" dur="500"/>
                                        <p:tgtEl>
                                          <p:spTgt spid="62"/>
                                        </p:tgtEl>
                                      </p:cBhvr>
                                    </p:animEffect>
                                  </p:childTnLst>
                                </p:cTn>
                              </p:par>
                            </p:childTnLst>
                          </p:cTn>
                        </p:par>
                        <p:par>
                          <p:cTn id="263" fill="hold">
                            <p:stCondLst>
                              <p:cond delay="6000"/>
                            </p:stCondLst>
                            <p:childTnLst>
                              <p:par>
                                <p:cTn id="264" presetID="53" presetClass="entr" presetSubtype="16"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p:cTn id="266" dur="500" fill="hold"/>
                                        <p:tgtEl>
                                          <p:spTgt spid="155"/>
                                        </p:tgtEl>
                                        <p:attrNameLst>
                                          <p:attrName>ppt_w</p:attrName>
                                        </p:attrNameLst>
                                      </p:cBhvr>
                                      <p:tavLst>
                                        <p:tav tm="0">
                                          <p:val>
                                            <p:fltVal val="0"/>
                                          </p:val>
                                        </p:tav>
                                        <p:tav tm="100000">
                                          <p:val>
                                            <p:strVal val="#ppt_w"/>
                                          </p:val>
                                        </p:tav>
                                      </p:tavLst>
                                    </p:anim>
                                    <p:anim calcmode="lin" valueType="num">
                                      <p:cBhvr>
                                        <p:cTn id="267" dur="500" fill="hold"/>
                                        <p:tgtEl>
                                          <p:spTgt spid="155"/>
                                        </p:tgtEl>
                                        <p:attrNameLst>
                                          <p:attrName>ppt_h</p:attrName>
                                        </p:attrNameLst>
                                      </p:cBhvr>
                                      <p:tavLst>
                                        <p:tav tm="0">
                                          <p:val>
                                            <p:fltVal val="0"/>
                                          </p:val>
                                        </p:tav>
                                        <p:tav tm="100000">
                                          <p:val>
                                            <p:strVal val="#ppt_h"/>
                                          </p:val>
                                        </p:tav>
                                      </p:tavLst>
                                    </p:anim>
                                    <p:animEffect transition="in" filter="fade">
                                      <p:cBhvr>
                                        <p:cTn id="268"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P spid="79" grpId="0" animBg="1"/>
      <p:bldP spid="80" grpId="0" animBg="1"/>
      <p:bldP spid="81" grpId="0" animBg="1"/>
      <p:bldP spid="82" grpId="0" animBg="1"/>
      <p:bldP spid="83"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9" grpId="0" animBg="1"/>
      <p:bldP spid="130" grpId="0"/>
      <p:bldP spid="131" grpId="0" animBg="1"/>
      <p:bldP spid="132" grpId="0"/>
      <p:bldP spid="133" grpId="0" animBg="1"/>
      <p:bldP spid="134" grpId="0"/>
      <p:bldP spid="135" grpId="0" animBg="1"/>
      <p:bldP spid="136" grpId="0"/>
      <p:bldP spid="137" grpId="0" animBg="1"/>
      <p:bldP spid="138" grpId="0"/>
      <p:bldP spid="139" grpId="0" animBg="1"/>
      <p:bldP spid="140" grpId="0" animBg="1"/>
      <p:bldP spid="151" grpId="0" animBg="1"/>
      <p:bldP spid="152" grpId="0" animBg="1"/>
      <p:bldP spid="154" grpId="0" animBg="1"/>
      <p:bldP spid="155" grpId="0" animBg="1"/>
      <p:bldP spid="156" grpId="0" animBg="1"/>
      <p:bldP spid="1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211030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23057376"/>
              </p:ext>
            </p:extLst>
          </p:nvPr>
        </p:nvGraphicFramePr>
        <p:xfrm>
          <a:off x="380998" y="652019"/>
          <a:ext cx="7381876" cy="731520"/>
        </p:xfrm>
        <a:graphic>
          <a:graphicData uri="http://schemas.openxmlformats.org/drawingml/2006/table">
            <a:tbl>
              <a:tblPr firstRow="1" bandRow="1">
                <a:tableStyleId>{5C22544A-7EE6-4342-B048-85BDC9FD1C3A}</a:tableStyleId>
              </a:tblPr>
              <a:tblGrid>
                <a:gridCol w="1845469">
                  <a:extLst>
                    <a:ext uri="{9D8B030D-6E8A-4147-A177-3AD203B41FA5}">
                      <a16:colId xmlns:a16="http://schemas.microsoft.com/office/drawing/2014/main" val="1464144825"/>
                    </a:ext>
                  </a:extLst>
                </a:gridCol>
                <a:gridCol w="1845469">
                  <a:extLst>
                    <a:ext uri="{9D8B030D-6E8A-4147-A177-3AD203B41FA5}">
                      <a16:colId xmlns:a16="http://schemas.microsoft.com/office/drawing/2014/main" val="143940327"/>
                    </a:ext>
                  </a:extLst>
                </a:gridCol>
                <a:gridCol w="1845469">
                  <a:extLst>
                    <a:ext uri="{9D8B030D-6E8A-4147-A177-3AD203B41FA5}">
                      <a16:colId xmlns:a16="http://schemas.microsoft.com/office/drawing/2014/main" val="327552898"/>
                    </a:ext>
                  </a:extLst>
                </a:gridCol>
                <a:gridCol w="1845469">
                  <a:extLst>
                    <a:ext uri="{9D8B030D-6E8A-4147-A177-3AD203B41FA5}">
                      <a16:colId xmlns:a16="http://schemas.microsoft.com/office/drawing/2014/main" val="3507363968"/>
                    </a:ext>
                  </a:extLst>
                </a:gridCol>
              </a:tblGrid>
              <a:tr h="2804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6058800"/>
                  </a:ext>
                </a:extLst>
              </a:tr>
              <a:tr h="28044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88246341"/>
                  </a:ext>
                </a:extLst>
              </a:tr>
            </a:tbl>
          </a:graphicData>
        </a:graphic>
      </p:graphicFrame>
      <p:sp>
        <p:nvSpPr>
          <p:cNvPr id="4" name="TextBox 3"/>
          <p:cNvSpPr txBox="1"/>
          <p:nvPr/>
        </p:nvSpPr>
        <p:spPr>
          <a:xfrm>
            <a:off x="484094" y="621846"/>
            <a:ext cx="1344706" cy="461665"/>
          </a:xfrm>
          <a:prstGeom prst="rect">
            <a:avLst/>
          </a:prstGeom>
          <a:noFill/>
        </p:spPr>
        <p:txBody>
          <a:bodyPr wrap="square" rtlCol="0">
            <a:spAutoFit/>
          </a:bodyPr>
          <a:lstStyle/>
          <a:p>
            <a:r>
              <a:rPr lang="en-US" sz="2400" b="1" dirty="0">
                <a:solidFill>
                  <a:srgbClr val="FFC000"/>
                </a:solidFill>
              </a:rPr>
              <a:t>Tribe</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 name="TextBox 4"/>
          <p:cNvSpPr txBox="1"/>
          <p:nvPr/>
        </p:nvSpPr>
        <p:spPr>
          <a:xfrm>
            <a:off x="484094" y="972658"/>
            <a:ext cx="1344706" cy="461665"/>
          </a:xfrm>
          <a:prstGeom prst="rect">
            <a:avLst/>
          </a:prstGeom>
          <a:noFill/>
        </p:spPr>
        <p:txBody>
          <a:bodyPr wrap="square" rtlCol="0">
            <a:spAutoFit/>
          </a:bodyPr>
          <a:lstStyle/>
          <a:p>
            <a:r>
              <a:rPr lang="en-US" sz="2400" b="1" dirty="0">
                <a:solidFill>
                  <a:schemeClr val="bg1"/>
                </a:solidFill>
              </a:rPr>
              <a:t>Levi</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9" name="TextBox 18"/>
          <p:cNvSpPr txBox="1"/>
          <p:nvPr/>
        </p:nvSpPr>
        <p:spPr>
          <a:xfrm>
            <a:off x="2236694" y="621846"/>
            <a:ext cx="1733550" cy="461665"/>
          </a:xfrm>
          <a:prstGeom prst="rect">
            <a:avLst/>
          </a:prstGeom>
          <a:noFill/>
        </p:spPr>
        <p:txBody>
          <a:bodyPr wrap="square" rtlCol="0">
            <a:spAutoFit/>
          </a:bodyPr>
          <a:lstStyle/>
          <a:p>
            <a:r>
              <a:rPr lang="en-US" sz="2400" b="1" dirty="0">
                <a:solidFill>
                  <a:schemeClr val="bg1"/>
                </a:solidFill>
              </a:rPr>
              <a:t>1</a:t>
            </a:r>
            <a:r>
              <a:rPr lang="en-US" sz="2400" b="1" baseline="30000" dirty="0">
                <a:solidFill>
                  <a:schemeClr val="bg1"/>
                </a:solidFill>
              </a:rPr>
              <a:t>st</a:t>
            </a:r>
            <a:r>
              <a:rPr lang="en-US" sz="2400" b="1" dirty="0">
                <a:solidFill>
                  <a:schemeClr val="bg1"/>
                </a:solidFill>
              </a:rPr>
              <a:t> Census</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20" name="TextBox 19"/>
          <p:cNvSpPr txBox="1"/>
          <p:nvPr/>
        </p:nvSpPr>
        <p:spPr>
          <a:xfrm>
            <a:off x="2236694" y="972658"/>
            <a:ext cx="1733550" cy="461665"/>
          </a:xfrm>
          <a:prstGeom prst="rect">
            <a:avLst/>
          </a:prstGeom>
          <a:noFill/>
        </p:spPr>
        <p:txBody>
          <a:bodyPr wrap="square" rtlCol="0">
            <a:spAutoFit/>
          </a:bodyPr>
          <a:lstStyle/>
          <a:p>
            <a:pPr algn="r"/>
            <a:r>
              <a:rPr lang="en-US" sz="2400" b="1" dirty="0">
                <a:solidFill>
                  <a:srgbClr val="FFC000"/>
                </a:solidFill>
              </a:rPr>
              <a:t>22,000</a:t>
            </a:r>
            <a:endParaRPr lang="en-US" sz="7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3" name="TextBox 32"/>
          <p:cNvSpPr txBox="1"/>
          <p:nvPr/>
        </p:nvSpPr>
        <p:spPr>
          <a:xfrm>
            <a:off x="4151219" y="621846"/>
            <a:ext cx="1733550" cy="461665"/>
          </a:xfrm>
          <a:prstGeom prst="rect">
            <a:avLst/>
          </a:prstGeom>
          <a:noFill/>
        </p:spPr>
        <p:txBody>
          <a:bodyPr wrap="square" rtlCol="0">
            <a:spAutoFit/>
          </a:bodyPr>
          <a:lstStyle/>
          <a:p>
            <a:r>
              <a:rPr lang="en-US" sz="2400" b="1" dirty="0">
                <a:solidFill>
                  <a:schemeClr val="bg1"/>
                </a:solidFill>
              </a:rPr>
              <a:t>2</a:t>
            </a:r>
            <a:r>
              <a:rPr lang="en-US" sz="2400" b="1" baseline="30000" dirty="0">
                <a:solidFill>
                  <a:schemeClr val="bg1"/>
                </a:solidFill>
              </a:rPr>
              <a:t>nd</a:t>
            </a:r>
            <a:r>
              <a:rPr lang="en-US" sz="2400" b="1" dirty="0">
                <a:solidFill>
                  <a:schemeClr val="bg1"/>
                </a:solidFill>
              </a:rPr>
              <a:t> Census</a:t>
            </a:r>
            <a:endParaRPr lang="en-US" sz="60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4" name="TextBox 33"/>
          <p:cNvSpPr txBox="1"/>
          <p:nvPr/>
        </p:nvSpPr>
        <p:spPr>
          <a:xfrm>
            <a:off x="6065744" y="621846"/>
            <a:ext cx="1733550" cy="461665"/>
          </a:xfrm>
          <a:prstGeom prst="rect">
            <a:avLst/>
          </a:prstGeom>
          <a:noFill/>
        </p:spPr>
        <p:txBody>
          <a:bodyPr wrap="square" rtlCol="0">
            <a:spAutoFit/>
          </a:bodyPr>
          <a:lstStyle/>
          <a:p>
            <a:r>
              <a:rPr lang="en-US" sz="2400" b="1" dirty="0">
                <a:solidFill>
                  <a:srgbClr val="FFC000"/>
                </a:solidFill>
              </a:rPr>
              <a:t>Difference</a:t>
            </a:r>
            <a:endParaRPr lang="en-US" sz="60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35" name="TextBox 34"/>
          <p:cNvSpPr txBox="1"/>
          <p:nvPr/>
        </p:nvSpPr>
        <p:spPr>
          <a:xfrm>
            <a:off x="4086272" y="972662"/>
            <a:ext cx="1733550" cy="461665"/>
          </a:xfrm>
          <a:prstGeom prst="rect">
            <a:avLst/>
          </a:prstGeom>
          <a:noFill/>
        </p:spPr>
        <p:txBody>
          <a:bodyPr wrap="square" rtlCol="0">
            <a:spAutoFit/>
          </a:bodyPr>
          <a:lstStyle/>
          <a:p>
            <a:pPr algn="r"/>
            <a:r>
              <a:rPr lang="en-US" sz="2400" b="1" dirty="0">
                <a:solidFill>
                  <a:schemeClr val="bg1"/>
                </a:solidFill>
              </a:rPr>
              <a:t>23,000</a:t>
            </a:r>
            <a:endParaRPr lang="en-US" sz="72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8" name="TextBox 47"/>
          <p:cNvSpPr txBox="1"/>
          <p:nvPr/>
        </p:nvSpPr>
        <p:spPr>
          <a:xfrm>
            <a:off x="5948498" y="970822"/>
            <a:ext cx="1733550" cy="461665"/>
          </a:xfrm>
          <a:prstGeom prst="rect">
            <a:avLst/>
          </a:prstGeom>
          <a:noFill/>
        </p:spPr>
        <p:txBody>
          <a:bodyPr wrap="square" rtlCol="0">
            <a:spAutoFit/>
          </a:bodyPr>
          <a:lstStyle/>
          <a:p>
            <a:pPr algn="r"/>
            <a:r>
              <a:rPr lang="en-US" sz="2400" b="1" dirty="0">
                <a:solidFill>
                  <a:schemeClr val="bg1"/>
                </a:solidFill>
              </a:rPr>
              <a:t>+1,000</a:t>
            </a:r>
            <a:endParaRPr lang="en-US" sz="7200" b="1" dirty="0">
              <a:solidFill>
                <a:schemeClr val="bg1"/>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2" name="TextBox 11"/>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9121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9" grpId="0"/>
      <p:bldP spid="20" grpId="0"/>
      <p:bldP spid="33" grpId="0"/>
      <p:bldP spid="34" grpId="0"/>
      <p:bldP spid="35"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2195080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312167" y="3989694"/>
            <a:ext cx="1916299"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8" name="Rounded Rectangle 7"/>
          <p:cNvSpPr/>
          <p:nvPr/>
        </p:nvSpPr>
        <p:spPr>
          <a:xfrm>
            <a:off x="6939198" y="3528652"/>
            <a:ext cx="1795442"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9" name="TextBox 8"/>
          <p:cNvSpPr txBox="1"/>
          <p:nvPr/>
        </p:nvSpPr>
        <p:spPr>
          <a:xfrm>
            <a:off x="490498" y="3210635"/>
            <a:ext cx="8206548" cy="2062103"/>
          </a:xfrm>
          <a:prstGeom prst="rect">
            <a:avLst/>
          </a:prstGeom>
          <a:noFill/>
        </p:spPr>
        <p:txBody>
          <a:bodyPr wrap="square" rtlCol="0">
            <a:spAutoFit/>
          </a:bodyPr>
          <a:lstStyle/>
          <a:p>
            <a:r>
              <a:rPr lang="en-US" sz="3100" b="1" dirty="0"/>
              <a:t>2 Pet. 2:15 ~ </a:t>
            </a:r>
            <a:r>
              <a:rPr lang="en-US" sz="3100" b="1" dirty="0">
                <a:solidFill>
                  <a:srgbClr val="FFC000"/>
                </a:solidFill>
              </a:rPr>
              <a:t>They have forsaken the right way and gone astray, following the way of Balaam the son of Beor, who loved the wages of unrighteousness…</a:t>
            </a:r>
          </a:p>
        </p:txBody>
      </p:sp>
      <p:sp>
        <p:nvSpPr>
          <p:cNvPr id="5" name="Rounded Rectangle 4"/>
          <p:cNvSpPr/>
          <p:nvPr/>
        </p:nvSpPr>
        <p:spPr>
          <a:xfrm>
            <a:off x="1497114" y="1584428"/>
            <a:ext cx="3498810"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4" name="TextBox 3"/>
          <p:cNvSpPr txBox="1"/>
          <p:nvPr/>
        </p:nvSpPr>
        <p:spPr>
          <a:xfrm>
            <a:off x="484094" y="783771"/>
            <a:ext cx="8206548" cy="2062103"/>
          </a:xfrm>
          <a:prstGeom prst="rect">
            <a:avLst/>
          </a:prstGeom>
          <a:noFill/>
        </p:spPr>
        <p:txBody>
          <a:bodyPr wrap="square" rtlCol="0">
            <a:spAutoFit/>
          </a:bodyPr>
          <a:lstStyle/>
          <a:p>
            <a:r>
              <a:rPr lang="en-US" sz="3100" b="1" dirty="0"/>
              <a:t>Jude 1:11 ~ </a:t>
            </a:r>
            <a:r>
              <a:rPr lang="en-US" sz="3100" b="1" dirty="0">
                <a:solidFill>
                  <a:srgbClr val="FFC000"/>
                </a:solidFill>
              </a:rPr>
              <a:t>Woe to them! For they have gone in the way of Cain, have run greedily in the error of Balaam for profit, and perished in the rebellion of Korah. </a:t>
            </a:r>
          </a:p>
        </p:txBody>
      </p:sp>
      <p:sp>
        <p:nvSpPr>
          <p:cNvPr id="7" name="TextBox 6"/>
          <p:cNvSpPr txBox="1"/>
          <p:nvPr/>
        </p:nvSpPr>
        <p:spPr>
          <a:xfrm>
            <a:off x="676195" y="2697099"/>
            <a:ext cx="8014447" cy="584775"/>
          </a:xfrm>
          <a:prstGeom prst="rect">
            <a:avLst/>
          </a:prstGeom>
          <a:noFill/>
        </p:spPr>
        <p:txBody>
          <a:bodyPr wrap="square" rtlCol="0">
            <a:spAutoFit/>
          </a:bodyPr>
          <a:lstStyle/>
          <a:p>
            <a:pPr marL="284163" indent="-284163">
              <a:buFont typeface="Arial" panose="020B0604020202020204" pitchFamily="34" charset="0"/>
              <a:buChar char="•"/>
            </a:pPr>
            <a:r>
              <a:rPr lang="en-US" sz="3100" b="1" dirty="0"/>
              <a:t> Following greed</a:t>
            </a:r>
            <a:endParaRPr lang="en-US" sz="31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0" name="TextBox 9"/>
          <p:cNvSpPr txBox="1"/>
          <p:nvPr/>
        </p:nvSpPr>
        <p:spPr>
          <a:xfrm>
            <a:off x="682599" y="5154699"/>
            <a:ext cx="8014447" cy="1077218"/>
          </a:xfrm>
          <a:prstGeom prst="rect">
            <a:avLst/>
          </a:prstGeom>
          <a:noFill/>
        </p:spPr>
        <p:txBody>
          <a:bodyPr wrap="square" rtlCol="0">
            <a:spAutoFit/>
          </a:bodyPr>
          <a:lstStyle/>
          <a:p>
            <a:pPr marL="284163" indent="-284163">
              <a:buFont typeface="Arial" panose="020B0604020202020204" pitchFamily="34" charset="0"/>
              <a:buChar char="•"/>
            </a:pPr>
            <a:r>
              <a:rPr lang="en-US" sz="3100" b="1" dirty="0"/>
              <a:t> Use of deceptive words for personal gain</a:t>
            </a:r>
            <a:endParaRPr lang="en-US" sz="31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12" name="TextBox 11"/>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2335106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4"/>
                                        </p:tgtEl>
                                        <p:attrNameLst>
                                          <p:attrName>style.color</p:attrName>
                                        </p:attrNameLst>
                                      </p:cBhvr>
                                      <p:to>
                                        <a:schemeClr val="accent2"/>
                                      </p:to>
                                    </p:animClr>
                                  </p:childTnLst>
                                </p:cTn>
                              </p:par>
                              <p:par>
                                <p:cTn id="24" presetID="3" presetClass="emph" presetSubtype="2" fill="hold" grpId="1" nodeType="withEffect">
                                  <p:stCondLst>
                                    <p:cond delay="0"/>
                                  </p:stCondLst>
                                  <p:childTnLst>
                                    <p:animClr clrSpc="rgb" dir="cw">
                                      <p:cBhvr override="childStyle">
                                        <p:cTn id="25" dur="2000" fill="hold"/>
                                        <p:tgtEl>
                                          <p:spTgt spid="7"/>
                                        </p:tgtEl>
                                        <p:attrNameLst>
                                          <p:attrName>style.color</p:attrName>
                                        </p:attrNameLst>
                                      </p:cBhvr>
                                      <p:to>
                                        <a:schemeClr val="accent2"/>
                                      </p:to>
                                    </p:animClr>
                                  </p:childTnLst>
                                </p:cTn>
                              </p:par>
                              <p:par>
                                <p:cTn id="26" presetID="19" presetClass="emph" presetSubtype="0" fill="hold" grpId="1" nodeType="withEffect">
                                  <p:stCondLst>
                                    <p:cond delay="0"/>
                                  </p:stCondLst>
                                  <p:childTnLst>
                                    <p:animClr clrSpc="rgb" dir="cw">
                                      <p:cBhvr override="childStyle">
                                        <p:cTn id="27" dur="500" fill="hold"/>
                                        <p:tgtEl>
                                          <p:spTgt spid="5"/>
                                        </p:tgtEl>
                                        <p:attrNameLst>
                                          <p:attrName>style.color</p:attrName>
                                        </p:attrNameLst>
                                      </p:cBhvr>
                                      <p:to>
                                        <a:schemeClr val="accent2"/>
                                      </p:to>
                                    </p:animClr>
                                    <p:animClr clrSpc="rgb" dir="cw">
                                      <p:cBhvr>
                                        <p:cTn id="28" dur="500" fill="hold"/>
                                        <p:tgtEl>
                                          <p:spTgt spid="5"/>
                                        </p:tgtEl>
                                        <p:attrNameLst>
                                          <p:attrName>fillcolor</p:attrName>
                                        </p:attrNameLst>
                                      </p:cBhvr>
                                      <p:to>
                                        <a:schemeClr val="accent2"/>
                                      </p:to>
                                    </p:animClr>
                                    <p:set>
                                      <p:cBhvr>
                                        <p:cTn id="29" dur="500" fill="hold"/>
                                        <p:tgtEl>
                                          <p:spTgt spid="5"/>
                                        </p:tgtEl>
                                        <p:attrNameLst>
                                          <p:attrName>fill.type</p:attrName>
                                        </p:attrNameLst>
                                      </p:cBhvr>
                                      <p:to>
                                        <p:strVal val="solid"/>
                                      </p:to>
                                    </p:set>
                                    <p:set>
                                      <p:cBhvr>
                                        <p:cTn id="30" dur="500" fill="hold"/>
                                        <p:tgtEl>
                                          <p:spTgt spid="5"/>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p:bldP spid="5" grpId="0" animBg="1"/>
      <p:bldP spid="5" grpId="1" animBg="1"/>
      <p:bldP spid="4" grpId="0"/>
      <p:bldP spid="4" grpId="1"/>
      <p:bldP spid="7" grpId="0"/>
      <p:bldP spid="7" grpId="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28044137"/>
              </p:ext>
            </p:extLst>
          </p:nvPr>
        </p:nvGraphicFramePr>
        <p:xfrm>
          <a:off x="505302" y="708117"/>
          <a:ext cx="8062089" cy="4887045"/>
        </p:xfrm>
        <a:graphic>
          <a:graphicData uri="http://schemas.openxmlformats.org/drawingml/2006/table">
            <a:tbl>
              <a:tblPr firstRow="1" bandRow="1">
                <a:tableStyleId>{5C22544A-7EE6-4342-B048-85BDC9FD1C3A}</a:tableStyleId>
              </a:tblPr>
              <a:tblGrid>
                <a:gridCol w="1201482">
                  <a:extLst>
                    <a:ext uri="{9D8B030D-6E8A-4147-A177-3AD203B41FA5}">
                      <a16:colId xmlns:a16="http://schemas.microsoft.com/office/drawing/2014/main" val="3329020986"/>
                    </a:ext>
                  </a:extLst>
                </a:gridCol>
                <a:gridCol w="1150147">
                  <a:extLst>
                    <a:ext uri="{9D8B030D-6E8A-4147-A177-3AD203B41FA5}">
                      <a16:colId xmlns:a16="http://schemas.microsoft.com/office/drawing/2014/main" val="3939102608"/>
                    </a:ext>
                  </a:extLst>
                </a:gridCol>
                <a:gridCol w="527714">
                  <a:extLst>
                    <a:ext uri="{9D8B030D-6E8A-4147-A177-3AD203B41FA5}">
                      <a16:colId xmlns:a16="http://schemas.microsoft.com/office/drawing/2014/main" val="1632478901"/>
                    </a:ext>
                  </a:extLst>
                </a:gridCol>
                <a:gridCol w="1069074">
                  <a:extLst>
                    <a:ext uri="{9D8B030D-6E8A-4147-A177-3AD203B41FA5}">
                      <a16:colId xmlns:a16="http://schemas.microsoft.com/office/drawing/2014/main" val="4181394782"/>
                    </a:ext>
                  </a:extLst>
                </a:gridCol>
                <a:gridCol w="500418">
                  <a:extLst>
                    <a:ext uri="{9D8B030D-6E8A-4147-A177-3AD203B41FA5}">
                      <a16:colId xmlns:a16="http://schemas.microsoft.com/office/drawing/2014/main" val="2477600221"/>
                    </a:ext>
                  </a:extLst>
                </a:gridCol>
                <a:gridCol w="1214651">
                  <a:extLst>
                    <a:ext uri="{9D8B030D-6E8A-4147-A177-3AD203B41FA5}">
                      <a16:colId xmlns:a16="http://schemas.microsoft.com/office/drawing/2014/main" val="3640457229"/>
                    </a:ext>
                  </a:extLst>
                </a:gridCol>
                <a:gridCol w="600502">
                  <a:extLst>
                    <a:ext uri="{9D8B030D-6E8A-4147-A177-3AD203B41FA5}">
                      <a16:colId xmlns:a16="http://schemas.microsoft.com/office/drawing/2014/main" val="555860778"/>
                    </a:ext>
                  </a:extLst>
                </a:gridCol>
                <a:gridCol w="1191904">
                  <a:extLst>
                    <a:ext uri="{9D8B030D-6E8A-4147-A177-3AD203B41FA5}">
                      <a16:colId xmlns:a16="http://schemas.microsoft.com/office/drawing/2014/main" val="1116387964"/>
                    </a:ext>
                  </a:extLst>
                </a:gridCol>
                <a:gridCol w="606197">
                  <a:extLst>
                    <a:ext uri="{9D8B030D-6E8A-4147-A177-3AD203B41FA5}">
                      <a16:colId xmlns:a16="http://schemas.microsoft.com/office/drawing/2014/main" val="3097251363"/>
                    </a:ext>
                  </a:extLst>
                </a:gridCol>
              </a:tblGrid>
              <a:tr h="977409">
                <a:tc>
                  <a:txBody>
                    <a:bodyPr/>
                    <a:lstStyle/>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9937741"/>
                  </a:ext>
                </a:extLst>
              </a:tr>
              <a:tr h="977409">
                <a:tc>
                  <a:txBody>
                    <a:bodyPr/>
                    <a:lstStyle/>
                    <a:p>
                      <a:r>
                        <a:rPr lang="en-US" sz="2000" b="1" dirty="0"/>
                        <a:t>Daily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8998542"/>
                  </a:ext>
                </a:extLst>
              </a:tr>
              <a:tr h="977409">
                <a:tc>
                  <a:txBody>
                    <a:bodyPr/>
                    <a:lstStyle/>
                    <a:p>
                      <a:r>
                        <a:rPr lang="en-US" sz="2000" b="1" dirty="0"/>
                        <a:t>Weekly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6218805"/>
                  </a:ext>
                </a:extLst>
              </a:tr>
              <a:tr h="977409">
                <a:tc>
                  <a:txBody>
                    <a:bodyPr/>
                    <a:lstStyle/>
                    <a:p>
                      <a:r>
                        <a:rPr lang="en-US" sz="2000" b="1" dirty="0"/>
                        <a:t>Monthly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5665549"/>
                  </a:ext>
                </a:extLst>
              </a:tr>
              <a:tr h="977409">
                <a:tc>
                  <a:txBody>
                    <a:bodyPr/>
                    <a:lstStyle/>
                    <a:p>
                      <a:r>
                        <a:rPr lang="en-US" sz="2000" b="1" dirty="0"/>
                        <a:t>Yearly 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084413"/>
                  </a:ext>
                </a:extLst>
              </a:tr>
            </a:tbl>
          </a:graphicData>
        </a:graphic>
      </p:graphicFrame>
      <p:sp>
        <p:nvSpPr>
          <p:cNvPr id="7" name="TextBox 6"/>
          <p:cNvSpPr txBox="1"/>
          <p:nvPr/>
        </p:nvSpPr>
        <p:spPr>
          <a:xfrm>
            <a:off x="1823033" y="983556"/>
            <a:ext cx="906716" cy="461665"/>
          </a:xfrm>
          <a:prstGeom prst="rect">
            <a:avLst/>
          </a:prstGeom>
          <a:noFill/>
        </p:spPr>
        <p:txBody>
          <a:bodyPr wrap="square" rtlCol="0">
            <a:spAutoFit/>
          </a:bodyPr>
          <a:lstStyle/>
          <a:p>
            <a:pPr algn="ctr"/>
            <a:r>
              <a:rPr lang="en-US" sz="24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Bulls</a:t>
            </a:r>
          </a:p>
        </p:txBody>
      </p:sp>
      <p:sp>
        <p:nvSpPr>
          <p:cNvPr id="14" name="TextBox 13"/>
          <p:cNvSpPr txBox="1"/>
          <p:nvPr/>
        </p:nvSpPr>
        <p:spPr>
          <a:xfrm>
            <a:off x="3441924" y="982276"/>
            <a:ext cx="961792" cy="461665"/>
          </a:xfrm>
          <a:prstGeom prst="rect">
            <a:avLst/>
          </a:prstGeom>
          <a:noFill/>
        </p:spPr>
        <p:txBody>
          <a:bodyPr wrap="square" rtlCol="0">
            <a:spAutoFit/>
          </a:bodyPr>
          <a:lstStyle/>
          <a:p>
            <a:pPr algn="ctr"/>
            <a:r>
              <a:rPr lang="en-US" sz="24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Rams</a:t>
            </a:r>
          </a:p>
        </p:txBody>
      </p:sp>
      <p:sp>
        <p:nvSpPr>
          <p:cNvPr id="15" name="TextBox 14"/>
          <p:cNvSpPr txBox="1"/>
          <p:nvPr/>
        </p:nvSpPr>
        <p:spPr>
          <a:xfrm>
            <a:off x="5005429" y="965629"/>
            <a:ext cx="1155882" cy="461665"/>
          </a:xfrm>
          <a:prstGeom prst="rect">
            <a:avLst/>
          </a:prstGeom>
          <a:noFill/>
        </p:spPr>
        <p:txBody>
          <a:bodyPr wrap="square" rtlCol="0">
            <a:spAutoFit/>
          </a:bodyPr>
          <a:lstStyle/>
          <a:p>
            <a:pPr algn="ctr"/>
            <a:r>
              <a:rPr lang="en-US" sz="24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Lambs</a:t>
            </a:r>
          </a:p>
        </p:txBody>
      </p:sp>
      <p:sp>
        <p:nvSpPr>
          <p:cNvPr id="16" name="TextBox 15"/>
          <p:cNvSpPr txBox="1"/>
          <p:nvPr/>
        </p:nvSpPr>
        <p:spPr>
          <a:xfrm>
            <a:off x="2837312" y="3902196"/>
            <a:ext cx="562999"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24</a:t>
            </a:r>
          </a:p>
        </p:txBody>
      </p:sp>
      <p:sp>
        <p:nvSpPr>
          <p:cNvPr id="17" name="TextBox 16"/>
          <p:cNvSpPr txBox="1"/>
          <p:nvPr/>
        </p:nvSpPr>
        <p:spPr>
          <a:xfrm>
            <a:off x="4417017" y="3893232"/>
            <a:ext cx="562999"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12</a:t>
            </a:r>
          </a:p>
        </p:txBody>
      </p:sp>
      <p:sp>
        <p:nvSpPr>
          <p:cNvPr id="18" name="TextBox 17"/>
          <p:cNvSpPr txBox="1"/>
          <p:nvPr/>
        </p:nvSpPr>
        <p:spPr>
          <a:xfrm>
            <a:off x="1756448" y="3724183"/>
            <a:ext cx="1049361" cy="769441"/>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 (x12)</a:t>
            </a:r>
          </a:p>
        </p:txBody>
      </p:sp>
      <p:sp>
        <p:nvSpPr>
          <p:cNvPr id="21" name="TextBox 20"/>
          <p:cNvSpPr txBox="1"/>
          <p:nvPr/>
        </p:nvSpPr>
        <p:spPr>
          <a:xfrm>
            <a:off x="3388402" y="3730587"/>
            <a:ext cx="1049361" cy="769441"/>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 (x12)</a:t>
            </a:r>
          </a:p>
        </p:txBody>
      </p:sp>
      <p:sp>
        <p:nvSpPr>
          <p:cNvPr id="23" name="TextBox 22"/>
          <p:cNvSpPr txBox="1"/>
          <p:nvPr/>
        </p:nvSpPr>
        <p:spPr>
          <a:xfrm>
            <a:off x="5029578" y="3736991"/>
            <a:ext cx="1120600" cy="769441"/>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7 (x120)</a:t>
            </a:r>
          </a:p>
        </p:txBody>
      </p:sp>
      <p:sp>
        <p:nvSpPr>
          <p:cNvPr id="25" name="TextBox 24"/>
          <p:cNvSpPr txBox="1"/>
          <p:nvPr/>
        </p:nvSpPr>
        <p:spPr>
          <a:xfrm>
            <a:off x="6830579" y="3735711"/>
            <a:ext cx="1072446" cy="769441"/>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 (x12)</a:t>
            </a:r>
          </a:p>
        </p:txBody>
      </p:sp>
      <p:sp>
        <p:nvSpPr>
          <p:cNvPr id="26" name="TextBox 25"/>
          <p:cNvSpPr txBox="1"/>
          <p:nvPr/>
        </p:nvSpPr>
        <p:spPr>
          <a:xfrm>
            <a:off x="7973461" y="3902771"/>
            <a:ext cx="562999"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12</a:t>
            </a:r>
          </a:p>
        </p:txBody>
      </p:sp>
      <p:sp>
        <p:nvSpPr>
          <p:cNvPr id="27" name="TextBox 26"/>
          <p:cNvSpPr txBox="1"/>
          <p:nvPr/>
        </p:nvSpPr>
        <p:spPr>
          <a:xfrm>
            <a:off x="6114778" y="3890959"/>
            <a:ext cx="714462"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840</a:t>
            </a:r>
          </a:p>
        </p:txBody>
      </p:sp>
      <p:sp>
        <p:nvSpPr>
          <p:cNvPr id="28" name="TextBox 27"/>
          <p:cNvSpPr txBox="1"/>
          <p:nvPr/>
        </p:nvSpPr>
        <p:spPr>
          <a:xfrm>
            <a:off x="2848685" y="4868915"/>
            <a:ext cx="562999"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24</a:t>
            </a:r>
          </a:p>
        </p:txBody>
      </p:sp>
      <p:sp>
        <p:nvSpPr>
          <p:cNvPr id="29" name="TextBox 28"/>
          <p:cNvSpPr txBox="1"/>
          <p:nvPr/>
        </p:nvSpPr>
        <p:spPr>
          <a:xfrm>
            <a:off x="4428747" y="4866639"/>
            <a:ext cx="562999"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12</a:t>
            </a:r>
          </a:p>
        </p:txBody>
      </p:sp>
      <p:sp>
        <p:nvSpPr>
          <p:cNvPr id="31" name="TextBox 30"/>
          <p:cNvSpPr txBox="1"/>
          <p:nvPr/>
        </p:nvSpPr>
        <p:spPr>
          <a:xfrm>
            <a:off x="6005356" y="4881680"/>
            <a:ext cx="906232"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1662</a:t>
            </a:r>
          </a:p>
        </p:txBody>
      </p:sp>
      <p:sp>
        <p:nvSpPr>
          <p:cNvPr id="32" name="TextBox 31"/>
          <p:cNvSpPr txBox="1"/>
          <p:nvPr/>
        </p:nvSpPr>
        <p:spPr>
          <a:xfrm>
            <a:off x="7975734" y="4864939"/>
            <a:ext cx="562999"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12</a:t>
            </a:r>
          </a:p>
        </p:txBody>
      </p:sp>
      <p:sp>
        <p:nvSpPr>
          <p:cNvPr id="36" name="TextBox 35"/>
          <p:cNvSpPr txBox="1"/>
          <p:nvPr/>
        </p:nvSpPr>
        <p:spPr>
          <a:xfrm>
            <a:off x="5022752" y="1778523"/>
            <a:ext cx="1120600" cy="769441"/>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 (x360)</a:t>
            </a:r>
          </a:p>
        </p:txBody>
      </p:sp>
      <p:sp>
        <p:nvSpPr>
          <p:cNvPr id="37" name="TextBox 36"/>
          <p:cNvSpPr txBox="1"/>
          <p:nvPr/>
        </p:nvSpPr>
        <p:spPr>
          <a:xfrm>
            <a:off x="5025027" y="2736142"/>
            <a:ext cx="1075325" cy="769441"/>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2 (x51)</a:t>
            </a:r>
          </a:p>
        </p:txBody>
      </p:sp>
      <p:sp>
        <p:nvSpPr>
          <p:cNvPr id="38" name="TextBox 37"/>
          <p:cNvSpPr txBox="1"/>
          <p:nvPr/>
        </p:nvSpPr>
        <p:spPr>
          <a:xfrm>
            <a:off x="6112505" y="2878743"/>
            <a:ext cx="714462"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102</a:t>
            </a:r>
          </a:p>
        </p:txBody>
      </p:sp>
      <p:sp>
        <p:nvSpPr>
          <p:cNvPr id="39" name="TextBox 38"/>
          <p:cNvSpPr txBox="1"/>
          <p:nvPr/>
        </p:nvSpPr>
        <p:spPr>
          <a:xfrm>
            <a:off x="6110232" y="1866527"/>
            <a:ext cx="714462" cy="430887"/>
          </a:xfrm>
          <a:prstGeom prst="rect">
            <a:avLst/>
          </a:prstGeom>
          <a:noFill/>
        </p:spPr>
        <p:txBody>
          <a:bodyPr wrap="square" rtlCol="0">
            <a:spAutoFit/>
          </a:bodyPr>
          <a:lstStyle/>
          <a:p>
            <a:pPr algn="ctr"/>
            <a:r>
              <a:rPr lang="en-US" sz="2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720</a:t>
            </a:r>
          </a:p>
        </p:txBody>
      </p:sp>
      <p:sp>
        <p:nvSpPr>
          <p:cNvPr id="40" name="TextBox 39"/>
          <p:cNvSpPr txBox="1"/>
          <p:nvPr/>
        </p:nvSpPr>
        <p:spPr>
          <a:xfrm>
            <a:off x="6832998" y="963355"/>
            <a:ext cx="1056443" cy="461665"/>
          </a:xfrm>
          <a:prstGeom prst="rect">
            <a:avLst/>
          </a:prstGeom>
          <a:noFill/>
        </p:spPr>
        <p:txBody>
          <a:bodyPr wrap="square" rtlCol="0">
            <a:spAutoFit/>
          </a:bodyPr>
          <a:lstStyle/>
          <a:p>
            <a:pPr algn="ctr"/>
            <a:r>
              <a:rPr lang="en-US" sz="24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rPr>
              <a:t>Goats</a:t>
            </a:r>
          </a:p>
        </p:txBody>
      </p:sp>
      <p:sp>
        <p:nvSpPr>
          <p:cNvPr id="41" name="TextBox 40"/>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65993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5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500"/>
                                        <p:tgtEl>
                                          <p:spTgt spid="28"/>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par>
                          <p:cTn id="87" fill="hold">
                            <p:stCondLst>
                              <p:cond delay="1000"/>
                            </p:stCondLst>
                            <p:childTnLst>
                              <p:par>
                                <p:cTn id="88" presetID="10" presetClass="entr" presetSubtype="0" fill="hold" grpId="0" nodeType="after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childTnLst>
                          </p:cTn>
                        </p:par>
                        <p:par>
                          <p:cTn id="91" fill="hold">
                            <p:stCondLst>
                              <p:cond delay="1500"/>
                            </p:stCondLst>
                            <p:childTnLst>
                              <p:par>
                                <p:cTn id="92" presetID="10" presetClass="entr" presetSubtype="0"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P spid="17" grpId="0"/>
      <p:bldP spid="18" grpId="0"/>
      <p:bldP spid="21" grpId="0"/>
      <p:bldP spid="23" grpId="0"/>
      <p:bldP spid="25" grpId="0"/>
      <p:bldP spid="26" grpId="0"/>
      <p:bldP spid="27" grpId="0"/>
      <p:bldP spid="28" grpId="0"/>
      <p:bldP spid="29" grpId="0"/>
      <p:bldP spid="31" grpId="0"/>
      <p:bldP spid="32" grpId="0"/>
      <p:bldP spid="36"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2062103"/>
          </a:xfrm>
          <a:prstGeom prst="rect">
            <a:avLst/>
          </a:prstGeom>
          <a:noFill/>
        </p:spPr>
        <p:txBody>
          <a:bodyPr wrap="square" rtlCol="0">
            <a:spAutoFit/>
          </a:bodyPr>
          <a:lstStyle/>
          <a:p>
            <a:r>
              <a:rPr lang="en-US" sz="3200" b="1" dirty="0">
                <a:solidFill>
                  <a:srgbClr val="FFC000"/>
                </a:solidFill>
              </a:rPr>
              <a:t>William Temple (1881-1944) ~ </a:t>
            </a:r>
            <a:r>
              <a:rPr lang="en-US" sz="3200" b="1" dirty="0"/>
              <a:t>“This world can be saved from political chaos and collapse by one thing only, and that is worship … </a:t>
            </a:r>
            <a:endParaRPr lang="en-US" sz="239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7" name="TextBox 6"/>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
        <p:nvSpPr>
          <p:cNvPr id="2" name="TextBox 1"/>
          <p:cNvSpPr txBox="1"/>
          <p:nvPr/>
        </p:nvSpPr>
        <p:spPr>
          <a:xfrm>
            <a:off x="484094" y="2257425"/>
            <a:ext cx="8206548" cy="3539430"/>
          </a:xfrm>
          <a:prstGeom prst="rect">
            <a:avLst/>
          </a:prstGeom>
          <a:noFill/>
        </p:spPr>
        <p:txBody>
          <a:bodyPr wrap="square" rtlCol="0">
            <a:spAutoFit/>
          </a:bodyPr>
          <a:lstStyle/>
          <a:p>
            <a:r>
              <a:rPr lang="en-US" sz="3200" b="1" dirty="0"/>
              <a:t>                        To worship is to quicken the conscience by the holiness of God, to feed the mind with the truth of God, to purge the imagination by the beauty of God, to open the heart to the love of God, to devote the will to the purpose of God.”</a:t>
            </a:r>
            <a:endParaRPr lang="en-US" sz="3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Tree>
    <p:extLst>
      <p:ext uri="{BB962C8B-B14F-4D97-AF65-F5344CB8AC3E}">
        <p14:creationId xmlns:p14="http://schemas.microsoft.com/office/powerpoint/2010/main" val="370871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38142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40444" y="2053152"/>
            <a:ext cx="4233560" cy="922084"/>
          </a:xfrm>
          <a:prstGeom prst="roundRect">
            <a:avLst/>
          </a:prstGeom>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00"/>
          </a:p>
        </p:txBody>
      </p:sp>
      <p:sp>
        <p:nvSpPr>
          <p:cNvPr id="4" name="TextBox 3"/>
          <p:cNvSpPr txBox="1"/>
          <p:nvPr/>
        </p:nvSpPr>
        <p:spPr>
          <a:xfrm>
            <a:off x="484094" y="783771"/>
            <a:ext cx="8206548" cy="3431709"/>
          </a:xfrm>
          <a:prstGeom prst="rect">
            <a:avLst/>
          </a:prstGeom>
          <a:noFill/>
        </p:spPr>
        <p:txBody>
          <a:bodyPr wrap="square" rtlCol="0">
            <a:spAutoFit/>
          </a:bodyPr>
          <a:lstStyle/>
          <a:p>
            <a:r>
              <a:rPr lang="en-US" sz="3100" b="1" dirty="0"/>
              <a:t>Rev. 2:14 (to the church of Pergamos) ~ </a:t>
            </a:r>
            <a:r>
              <a:rPr lang="en-US" sz="3100" b="1" dirty="0">
                <a:solidFill>
                  <a:srgbClr val="FFC000"/>
                </a:solidFill>
              </a:rPr>
              <a:t>But I have a few things against you, because you have there those who hold the doctrine of Balaam, who taught Balak to put a stumbling block before the children of Israel, to eat things sacrificed to idols, and to commit sexual immorality. </a:t>
            </a:r>
          </a:p>
        </p:txBody>
      </p:sp>
      <p:sp>
        <p:nvSpPr>
          <p:cNvPr id="7" name="TextBox 6"/>
          <p:cNvSpPr txBox="1"/>
          <p:nvPr/>
        </p:nvSpPr>
        <p:spPr>
          <a:xfrm>
            <a:off x="676195" y="4173952"/>
            <a:ext cx="8014447" cy="584775"/>
          </a:xfrm>
          <a:prstGeom prst="rect">
            <a:avLst/>
          </a:prstGeom>
          <a:noFill/>
        </p:spPr>
        <p:txBody>
          <a:bodyPr wrap="square" rtlCol="0">
            <a:spAutoFit/>
          </a:bodyPr>
          <a:lstStyle/>
          <a:p>
            <a:pPr marL="284163" indent="-284163">
              <a:buFont typeface="Arial" panose="020B0604020202020204" pitchFamily="34" charset="0"/>
              <a:buChar char="•"/>
            </a:pPr>
            <a:r>
              <a:rPr lang="en-US" sz="3100" b="1" dirty="0"/>
              <a:t> Live like the world</a:t>
            </a:r>
            <a:endParaRPr lang="en-US" sz="31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8" name="TextBox 7"/>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
        <p:nvSpPr>
          <p:cNvPr id="9" name="TextBox 8"/>
          <p:cNvSpPr txBox="1"/>
          <p:nvPr/>
        </p:nvSpPr>
        <p:spPr>
          <a:xfrm>
            <a:off x="674915" y="4687500"/>
            <a:ext cx="8014447" cy="584775"/>
          </a:xfrm>
          <a:prstGeom prst="rect">
            <a:avLst/>
          </a:prstGeom>
          <a:noFill/>
        </p:spPr>
        <p:txBody>
          <a:bodyPr wrap="square" rtlCol="0">
            <a:spAutoFit/>
          </a:bodyPr>
          <a:lstStyle/>
          <a:p>
            <a:pPr marL="284163" indent="-284163">
              <a:buFont typeface="Arial" panose="020B0604020202020204" pitchFamily="34" charset="0"/>
              <a:buChar char="•"/>
            </a:pPr>
            <a:r>
              <a:rPr lang="en-US" sz="3100" b="1" dirty="0"/>
              <a:t> </a:t>
            </a:r>
            <a:r>
              <a:rPr lang="en-US" sz="3100" b="1" dirty="0">
                <a:solidFill>
                  <a:srgbClr val="FFC000"/>
                </a:solidFill>
              </a:rPr>
              <a:t>Pergamos</a:t>
            </a:r>
            <a:r>
              <a:rPr lang="en-US" sz="3100" b="1" dirty="0"/>
              <a:t> ~ </a:t>
            </a:r>
            <a:r>
              <a:rPr lang="en-US" sz="3100" b="1" i="1" dirty="0"/>
              <a:t>married to the high place</a:t>
            </a:r>
            <a:endParaRPr lang="en-US" sz="3100" b="1" i="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Tree>
    <p:extLst>
      <p:ext uri="{BB962C8B-B14F-4D97-AF65-F5344CB8AC3E}">
        <p14:creationId xmlns:p14="http://schemas.microsoft.com/office/powerpoint/2010/main" val="373319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3" presetClass="emph" presetSubtype="2" fill="hold" grpId="1" nodeType="withEffect">
                                  <p:stCondLst>
                                    <p:cond delay="0"/>
                                  </p:stCondLst>
                                  <p:childTnLst>
                                    <p:animClr clrSpc="rgb" dir="cw">
                                      <p:cBhvr override="childStyle">
                                        <p:cTn id="23"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p:bldP spid="7" grpId="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3046988"/>
          </a:xfrm>
          <a:prstGeom prst="rect">
            <a:avLst/>
          </a:prstGeom>
          <a:noFill/>
        </p:spPr>
        <p:txBody>
          <a:bodyPr wrap="square" rtlCol="0">
            <a:spAutoFit/>
          </a:bodyPr>
          <a:lstStyle/>
          <a:p>
            <a:r>
              <a:rPr lang="en-US" sz="3200" b="1" dirty="0"/>
              <a:t>Num.</a:t>
            </a:r>
            <a:r>
              <a:rPr lang="en-US" sz="3200" b="1" baseline="30000" dirty="0"/>
              <a:t> </a:t>
            </a:r>
            <a:r>
              <a:rPr lang="en-US" sz="3200" b="1" dirty="0"/>
              <a:t>31:16 ~ </a:t>
            </a:r>
            <a:r>
              <a:rPr lang="en-US" sz="3200" b="1" dirty="0">
                <a:solidFill>
                  <a:srgbClr val="FFC000"/>
                </a:solidFill>
              </a:rPr>
              <a:t>Look, these women caused the children of Israel, through the counsel of Balaam, to trespass against the </a:t>
            </a:r>
            <a:r>
              <a:rPr lang="en-US" sz="3200" b="1" cap="small" dirty="0">
                <a:solidFill>
                  <a:srgbClr val="FFC000"/>
                </a:solidFill>
              </a:rPr>
              <a:t>Lord</a:t>
            </a:r>
            <a:r>
              <a:rPr lang="en-US" sz="3200" b="1" dirty="0">
                <a:solidFill>
                  <a:srgbClr val="FFC000"/>
                </a:solidFill>
              </a:rPr>
              <a:t> in the incident of Peor, and there was a plague among the congregation of the </a:t>
            </a:r>
            <a:r>
              <a:rPr lang="en-US" sz="3200" b="1" cap="small" dirty="0">
                <a:solidFill>
                  <a:srgbClr val="FFC000"/>
                </a:solidFill>
              </a:rPr>
              <a:t>Lord</a:t>
            </a:r>
            <a:r>
              <a:rPr lang="en-US" sz="3200" b="1" dirty="0">
                <a:solidFill>
                  <a:srgbClr val="FFC000"/>
                </a:solidFill>
              </a:rPr>
              <a:t>. </a:t>
            </a:r>
          </a:p>
        </p:txBody>
      </p:sp>
      <p:sp>
        <p:nvSpPr>
          <p:cNvPr id="8" name="TextBox 7"/>
          <p:cNvSpPr txBox="1"/>
          <p:nvPr/>
        </p:nvSpPr>
        <p:spPr>
          <a:xfrm>
            <a:off x="484094" y="3755571"/>
            <a:ext cx="8206548" cy="2554545"/>
          </a:xfrm>
          <a:prstGeom prst="rect">
            <a:avLst/>
          </a:prstGeom>
          <a:noFill/>
        </p:spPr>
        <p:txBody>
          <a:bodyPr wrap="square" rtlCol="0">
            <a:spAutoFit/>
          </a:bodyPr>
          <a:lstStyle/>
          <a:p>
            <a:r>
              <a:rPr lang="en-US" sz="3200" b="1" dirty="0">
                <a:solidFill>
                  <a:srgbClr val="FFC000"/>
                </a:solidFill>
              </a:rPr>
              <a:t>Voltaire (1694–1778) ~ </a:t>
            </a:r>
            <a:r>
              <a:rPr lang="en-US" sz="3200" b="1" dirty="0"/>
              <a:t>“Our wretched species is so made that those who walk on the well-trodden path always throw stones at those who are showing a new road.”</a:t>
            </a:r>
            <a:endParaRPr lang="en-US" sz="4800" b="1" dirty="0">
              <a:solidFill>
                <a:srgbClr val="FFC000"/>
              </a:solidFill>
            </a:endParaRPr>
          </a:p>
        </p:txBody>
      </p:sp>
      <p:sp>
        <p:nvSpPr>
          <p:cNvPr id="5" name="TextBox 4"/>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635296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3" presetClass="emph" presetSubtype="2" fill="hold" grpId="1" nodeType="withEffect">
                                  <p:stCondLst>
                                    <p:cond delay="0"/>
                                  </p:stCondLst>
                                  <p:childTnLst>
                                    <p:animClr clrSpc="rgb" dir="cw">
                                      <p:cBhvr override="childStyle">
                                        <p:cTn id="14" dur="2000" fill="hold"/>
                                        <p:tgtEl>
                                          <p:spTgt spid="4"/>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3744221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676195" y="1314042"/>
            <a:ext cx="8014447" cy="584775"/>
          </a:xfrm>
          <a:prstGeom prst="rect">
            <a:avLst/>
          </a:prstGeom>
          <a:noFill/>
        </p:spPr>
        <p:txBody>
          <a:bodyPr wrap="square" rtlCol="0">
            <a:spAutoFit/>
          </a:bodyPr>
          <a:lstStyle/>
          <a:p>
            <a:pPr marL="284163" indent="-284163">
              <a:buFont typeface="Arial" panose="020B0604020202020204" pitchFamily="34" charset="0"/>
              <a:buChar char="•"/>
            </a:pPr>
            <a:r>
              <a:rPr lang="en-US" sz="3200" b="1" dirty="0"/>
              <a:t> </a:t>
            </a:r>
            <a:r>
              <a:rPr lang="en-US" sz="3200" b="1" dirty="0">
                <a:solidFill>
                  <a:srgbClr val="FFC000"/>
                </a:solidFill>
              </a:rPr>
              <a:t>Peor</a:t>
            </a:r>
            <a:r>
              <a:rPr lang="en-US" sz="3200" b="1" dirty="0"/>
              <a:t> ~ </a:t>
            </a:r>
            <a:r>
              <a:rPr lang="en-US" sz="3200" b="1" i="1" dirty="0"/>
              <a:t>gap, opening</a:t>
            </a:r>
            <a:endParaRPr lang="en-US" sz="3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4" name="TextBox 3"/>
          <p:cNvSpPr txBox="1"/>
          <p:nvPr/>
        </p:nvSpPr>
        <p:spPr>
          <a:xfrm>
            <a:off x="484094" y="783771"/>
            <a:ext cx="8206548" cy="584775"/>
          </a:xfrm>
          <a:prstGeom prst="rect">
            <a:avLst/>
          </a:prstGeom>
          <a:noFill/>
        </p:spPr>
        <p:txBody>
          <a:bodyPr wrap="square" rtlCol="0">
            <a:spAutoFit/>
          </a:bodyPr>
          <a:lstStyle/>
          <a:p>
            <a:r>
              <a:rPr lang="en-US" sz="3200" b="1" dirty="0">
                <a:solidFill>
                  <a:srgbClr val="FFC000"/>
                </a:solidFill>
              </a:rPr>
              <a:t>Baal</a:t>
            </a:r>
            <a:r>
              <a:rPr lang="en-US" sz="3200" b="1" dirty="0"/>
              <a:t> ~ </a:t>
            </a:r>
            <a:r>
              <a:rPr lang="en-US" sz="3200" b="1" i="1" dirty="0"/>
              <a:t>lord</a:t>
            </a:r>
            <a:r>
              <a:rPr lang="en-US" sz="3200" b="1" dirty="0"/>
              <a:t> (</a:t>
            </a:r>
            <a:r>
              <a:rPr lang="en-US" sz="3200" b="1" dirty="0">
                <a:solidFill>
                  <a:srgbClr val="FFC000"/>
                </a:solidFill>
              </a:rPr>
              <a:t>Baalim</a:t>
            </a:r>
            <a:r>
              <a:rPr lang="en-US" sz="3200" b="1" dirty="0"/>
              <a:t>, pl.)</a:t>
            </a:r>
          </a:p>
        </p:txBody>
      </p:sp>
      <p:sp>
        <p:nvSpPr>
          <p:cNvPr id="8" name="TextBox 7"/>
          <p:cNvSpPr txBox="1"/>
          <p:nvPr/>
        </p:nvSpPr>
        <p:spPr>
          <a:xfrm>
            <a:off x="484094" y="1852135"/>
            <a:ext cx="8206548" cy="3046988"/>
          </a:xfrm>
          <a:prstGeom prst="rect">
            <a:avLst/>
          </a:prstGeom>
          <a:noFill/>
        </p:spPr>
        <p:txBody>
          <a:bodyPr wrap="square" rtlCol="0">
            <a:spAutoFit/>
          </a:bodyPr>
          <a:lstStyle/>
          <a:p>
            <a:r>
              <a:rPr lang="en-US" sz="3200" b="1" dirty="0">
                <a:solidFill>
                  <a:srgbClr val="FFC000"/>
                </a:solidFill>
              </a:rPr>
              <a:t>Tractate ‘</a:t>
            </a:r>
            <a:r>
              <a:rPr lang="en-US" sz="3200" b="1" dirty="0" err="1">
                <a:solidFill>
                  <a:srgbClr val="FFC000"/>
                </a:solidFill>
              </a:rPr>
              <a:t>Avodah</a:t>
            </a:r>
            <a:r>
              <a:rPr lang="en-US" sz="3200" b="1" dirty="0">
                <a:solidFill>
                  <a:srgbClr val="FFC000"/>
                </a:solidFill>
              </a:rPr>
              <a:t> </a:t>
            </a:r>
            <a:r>
              <a:rPr lang="en-US" sz="3200" b="1" dirty="0" err="1">
                <a:solidFill>
                  <a:srgbClr val="FFC000"/>
                </a:solidFill>
              </a:rPr>
              <a:t>Zarah</a:t>
            </a:r>
            <a:r>
              <a:rPr lang="en-US" sz="3200" b="1" dirty="0">
                <a:solidFill>
                  <a:srgbClr val="FFC000"/>
                </a:solidFill>
              </a:rPr>
              <a:t> 3 (Gemara) ~</a:t>
            </a:r>
            <a:r>
              <a:rPr lang="en-US" sz="3200" b="1" dirty="0"/>
              <a:t> “The front site of the very idol Peor is used as a toilet-room, and yet it is not profaned thereby; consequently, the Aphrodite is not profaned either by the fact of urinating before her.”</a:t>
            </a:r>
            <a:endParaRPr lang="en-US" sz="3200" b="1" dirty="0">
              <a:solidFill>
                <a:srgbClr val="FFC000"/>
              </a:solidFill>
            </a:endParaRPr>
          </a:p>
        </p:txBody>
      </p:sp>
      <p:sp>
        <p:nvSpPr>
          <p:cNvPr id="5" name="TextBox 4"/>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
        <p:nvSpPr>
          <p:cNvPr id="7" name="TextBox 6"/>
          <p:cNvSpPr txBox="1"/>
          <p:nvPr/>
        </p:nvSpPr>
        <p:spPr>
          <a:xfrm>
            <a:off x="490498" y="4839643"/>
            <a:ext cx="8206548" cy="584775"/>
          </a:xfrm>
          <a:prstGeom prst="rect">
            <a:avLst/>
          </a:prstGeom>
          <a:noFill/>
        </p:spPr>
        <p:txBody>
          <a:bodyPr wrap="square" rtlCol="0">
            <a:spAutoFit/>
          </a:bodyPr>
          <a:lstStyle/>
          <a:p>
            <a:r>
              <a:rPr lang="en-US" sz="3200" b="1" dirty="0">
                <a:solidFill>
                  <a:srgbClr val="FFC000"/>
                </a:solidFill>
              </a:rPr>
              <a:t>Baal-Peor</a:t>
            </a:r>
            <a:r>
              <a:rPr lang="en-US" sz="3200" b="1" dirty="0"/>
              <a:t> = Chemosh? </a:t>
            </a:r>
          </a:p>
        </p:txBody>
      </p:sp>
    </p:spTree>
    <p:extLst>
      <p:ext uri="{BB962C8B-B14F-4D97-AF65-F5344CB8AC3E}">
        <p14:creationId xmlns:p14="http://schemas.microsoft.com/office/powerpoint/2010/main" val="278236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4"/>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2000" fill="hold"/>
                                        <p:tgtEl>
                                          <p:spTgt spid="6"/>
                                        </p:tgtEl>
                                        <p:attrNameLst>
                                          <p:attrName>style.color</p:attrName>
                                        </p:attrNameLst>
                                      </p:cBhvr>
                                      <p:to>
                                        <a:schemeClr val="accent2"/>
                                      </p:to>
                                    </p:animClr>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3" presetClass="emph" presetSubtype="2" fill="hold" grpId="1" nodeType="withEffect">
                                  <p:stCondLst>
                                    <p:cond delay="0"/>
                                  </p:stCondLst>
                                  <p:childTnLst>
                                    <p:animClr clrSpc="rgb" dir="cw">
                                      <p:cBhvr override="childStyle">
                                        <p:cTn id="28"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4" grpId="0"/>
      <p:bldP spid="4" grpId="1"/>
      <p:bldP spid="8" grpId="0"/>
      <p:bldP spid="8"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584775"/>
          </a:xfrm>
          <a:prstGeom prst="rect">
            <a:avLst/>
          </a:prstGeom>
          <a:noFill/>
        </p:spPr>
        <p:txBody>
          <a:bodyPr wrap="square" rtlCol="0">
            <a:spAutoFit/>
          </a:bodyPr>
          <a:lstStyle/>
          <a:p>
            <a:r>
              <a:rPr lang="en-US" sz="3200" b="1" dirty="0"/>
              <a:t>KJV, </a:t>
            </a:r>
            <a:r>
              <a:rPr lang="en-US" sz="3200" b="1" dirty="0">
                <a:solidFill>
                  <a:srgbClr val="FFC000"/>
                </a:solidFill>
              </a:rPr>
              <a:t>Israel joined himself</a:t>
            </a:r>
            <a:endParaRPr lang="en-US" sz="48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 name="TextBox 4"/>
          <p:cNvSpPr txBox="1"/>
          <p:nvPr/>
        </p:nvSpPr>
        <p:spPr>
          <a:xfrm>
            <a:off x="484094" y="1355271"/>
            <a:ext cx="8206548" cy="584775"/>
          </a:xfrm>
          <a:prstGeom prst="rect">
            <a:avLst/>
          </a:prstGeom>
          <a:noFill/>
        </p:spPr>
        <p:txBody>
          <a:bodyPr wrap="square" rtlCol="0">
            <a:spAutoFit/>
          </a:bodyPr>
          <a:lstStyle/>
          <a:p>
            <a:r>
              <a:rPr lang="en-US" sz="3200" b="1" dirty="0"/>
              <a:t>NASB, </a:t>
            </a:r>
            <a:r>
              <a:rPr lang="en-US" sz="3200" b="1" dirty="0">
                <a:solidFill>
                  <a:srgbClr val="FFC000"/>
                </a:solidFill>
              </a:rPr>
              <a:t>Israel joined themselves</a:t>
            </a:r>
            <a:endParaRPr lang="en-US" sz="48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7" name="TextBox 6"/>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42577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264707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4094" y="783771"/>
            <a:ext cx="8206548" cy="2062103"/>
          </a:xfrm>
          <a:prstGeom prst="rect">
            <a:avLst/>
          </a:prstGeom>
          <a:noFill/>
        </p:spPr>
        <p:txBody>
          <a:bodyPr wrap="square" rtlCol="0">
            <a:spAutoFit/>
          </a:bodyPr>
          <a:lstStyle/>
          <a:p>
            <a:r>
              <a:rPr lang="en-US" sz="3200" b="1" dirty="0">
                <a:solidFill>
                  <a:srgbClr val="FFC000"/>
                </a:solidFill>
              </a:rPr>
              <a:t>Polycarp (</a:t>
            </a:r>
            <a:r>
              <a:rPr lang="en-US" sz="3200" b="1" cap="small" dirty="0">
                <a:solidFill>
                  <a:srgbClr val="FFC000"/>
                </a:solidFill>
              </a:rPr>
              <a:t>c.</a:t>
            </a:r>
            <a:r>
              <a:rPr lang="en-US" sz="3200" b="1" dirty="0">
                <a:solidFill>
                  <a:srgbClr val="FFC000"/>
                </a:solidFill>
              </a:rPr>
              <a:t> AD 70–156) ~ </a:t>
            </a:r>
            <a:r>
              <a:rPr lang="en-US" sz="3200" b="1" dirty="0"/>
              <a:t>“If anyone does not refrain from the love of money, he will be defiled by idolatry and so be judged as if he were one of the heathen.” </a:t>
            </a:r>
            <a:endParaRPr lang="en-US" sz="7200" b="1" dirty="0">
              <a:solidFill>
                <a:srgbClr val="FFC000"/>
              </a:solidFill>
              <a:latin typeface="Leelawadee" panose="020B0502040204020203" pitchFamily="34" charset="-34"/>
              <a:ea typeface="Microsoft Sans Serif" panose="020B0604020202020204" pitchFamily="34" charset="0"/>
              <a:cs typeface="Leelawadee" panose="020B0502040204020203" pitchFamily="34" charset="-34"/>
            </a:endParaRPr>
          </a:p>
        </p:txBody>
      </p:sp>
      <p:sp>
        <p:nvSpPr>
          <p:cNvPr id="5" name="TextBox 4"/>
          <p:cNvSpPr txBox="1"/>
          <p:nvPr/>
        </p:nvSpPr>
        <p:spPr>
          <a:xfrm>
            <a:off x="3544433" y="84541"/>
            <a:ext cx="2812824" cy="492443"/>
          </a:xfrm>
          <a:prstGeom prst="rect">
            <a:avLst/>
          </a:prstGeom>
          <a:noFill/>
        </p:spPr>
        <p:txBody>
          <a:bodyPr wrap="square" rtlCol="0">
            <a:spAutoFit/>
          </a:bodyPr>
          <a:lstStyle/>
          <a:p>
            <a:r>
              <a:rPr lang="en-US" sz="2600" b="1" dirty="0">
                <a:solidFill>
                  <a:schemeClr val="bg1"/>
                </a:solidFill>
                <a:effectLst>
                  <a:glow rad="342900">
                    <a:schemeClr val="bg1">
                      <a:alpha val="9000"/>
                    </a:schemeClr>
                  </a:glow>
                </a:effectLst>
                <a:latin typeface="Leelawadee" panose="020B0502040204020203" pitchFamily="34" charset="-34"/>
                <a:cs typeface="Leelawadee" panose="020B0502040204020203" pitchFamily="34" charset="-34"/>
              </a:rPr>
              <a:t>2 5 : 1 – 2 8 : 1 5</a:t>
            </a:r>
          </a:p>
        </p:txBody>
      </p:sp>
    </p:spTree>
    <p:extLst>
      <p:ext uri="{BB962C8B-B14F-4D97-AF65-F5344CB8AC3E}">
        <p14:creationId xmlns:p14="http://schemas.microsoft.com/office/powerpoint/2010/main" val="16692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Numbers">
      <a:dk1>
        <a:srgbClr val="FFFFFF"/>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umbers">
      <a:majorFont>
        <a:latin typeface="Leelawadee"/>
        <a:ea typeface=""/>
        <a:cs typeface=""/>
      </a:majorFont>
      <a:minorFont>
        <a:latin typeface="Leelawadee"/>
        <a:ea typeface=""/>
        <a:cs typeface=""/>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smtClean="0">
            <a:solidFill>
              <a:srgbClr val="FFC000"/>
            </a:solidFill>
            <a:latin typeface="Leelawadee" panose="020B0502040204020203" pitchFamily="34" charset="-34"/>
            <a:ea typeface="Microsoft Sans Serif" panose="020B0604020202020204" pitchFamily="34" charset="0"/>
            <a:cs typeface="Leelawadee" panose="020B0502040204020203" pitchFamily="34" charset="-34"/>
          </a:defRPr>
        </a:defPPr>
      </a:lstStyle>
    </a:txDef>
  </a:objectDefaults>
  <a:extraClrSchemeLst/>
  <a:extLst>
    <a:ext uri="{05A4C25C-085E-4340-85A3-A5531E510DB2}">
      <thm15:themeFamily xmlns:thm15="http://schemas.microsoft.com/office/thememl/2012/main" name="Numbers.potx" id="{13EDE9EA-80A9-4F6A-8E6B-9DBE41774F25}" vid="{8F4AE894-46E1-4B31-992F-D159E8B3FA66}"/>
    </a:ext>
  </a:extLst>
</a:theme>
</file>

<file path=docProps/app.xml><?xml version="1.0" encoding="utf-8"?>
<Properties xmlns="http://schemas.openxmlformats.org/officeDocument/2006/extended-properties" xmlns:vt="http://schemas.openxmlformats.org/officeDocument/2006/docPropsVTypes">
  <Template>Numbers</Template>
  <TotalTime>645</TotalTime>
  <Words>889</Words>
  <Application>Microsoft Office PowerPoint</Application>
  <PresentationFormat>On-screen Show (4:3)</PresentationFormat>
  <Paragraphs>155</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Leelawadee</vt:lpstr>
      <vt:lpstr>Arial</vt:lpstr>
      <vt:lpstr>Microsoft Sans 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46</cp:revision>
  <dcterms:created xsi:type="dcterms:W3CDTF">2016-03-01T16:46:36Z</dcterms:created>
  <dcterms:modified xsi:type="dcterms:W3CDTF">2016-03-02T23:19:59Z</dcterms:modified>
</cp:coreProperties>
</file>