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86" r:id="rId2"/>
    <p:sldId id="258" r:id="rId3"/>
    <p:sldId id="259" r:id="rId4"/>
    <p:sldId id="260" r:id="rId5"/>
    <p:sldId id="261" r:id="rId6"/>
    <p:sldId id="280" r:id="rId7"/>
    <p:sldId id="28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C86"/>
    <a:srgbClr val="9E2814"/>
    <a:srgbClr val="7F86BB"/>
    <a:srgbClr val="6600FF"/>
    <a:srgbClr val="849F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9F86FA-5605-4C1C-B7D6-24CE066FA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4CBFB4-E187-4F6E-9A77-FB88A4316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FB0F1B-66FC-44CF-BF3B-0307366C5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E7522-405A-44D1-BE9B-9549D69E9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3258EB-A2D3-4462-A902-C5F5140B5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086ED0-B7F7-49E1-A5C7-C30B18539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55D3B2-8EEF-48F1-8814-DF676B1A9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9BE399-B950-407A-B3CA-9C93F4C6A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F99D8-40BD-4F8A-BE18-48669687B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4A2CFD-59B5-4CC0-8DF2-57A109B27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FB18A-B071-499C-8E77-05E91039A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1295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113CA9-0B26-4738-A9BD-C1EF0805EA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CC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r" rtl="0" fontAlgn="base">
        <a:spcBef>
          <a:spcPct val="20000"/>
        </a:spcBef>
        <a:spcAft>
          <a:spcPct val="0"/>
        </a:spcAft>
        <a:defRPr>
          <a:solidFill>
            <a:srgbClr val="FFFF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5029200"/>
            <a:ext cx="5638800" cy="646331"/>
          </a:xfrm>
          <a:prstGeom prst="rect">
            <a:avLst/>
          </a:prstGeom>
          <a:solidFill>
            <a:srgbClr val="7F86BB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CD of this message will be available (free of charge immediately following today's message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5737261"/>
            <a:ext cx="5638800" cy="646331"/>
          </a:xfrm>
          <a:prstGeom prst="rect">
            <a:avLst/>
          </a:prstGeom>
          <a:solidFill>
            <a:srgbClr val="7F86BB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message will be available via podcast later this week at calvaryokc.com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285311" y="4953000"/>
            <a:ext cx="618414" cy="712788"/>
            <a:chOff x="2074" y="1231"/>
            <a:chExt cx="1612" cy="1858"/>
          </a:xfrm>
        </p:grpSpPr>
        <p:sp>
          <p:nvSpPr>
            <p:cNvPr id="1638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3" name="Freeform 29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E68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4" name="Freeform 30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5" name="Freeform 31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6416" name="Picture 32" descr="C:\Users\Ken\AppData\Local\Microsoft\Windows\Temporary Internet Files\Content.IE5\GHF7J5VO\MC90043383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715114"/>
            <a:ext cx="761886" cy="761886"/>
          </a:xfrm>
          <a:prstGeom prst="rect">
            <a:avLst/>
          </a:prstGeom>
          <a:noFill/>
        </p:spPr>
      </p:pic>
      <p:grpSp>
        <p:nvGrpSpPr>
          <p:cNvPr id="3" name="Group 3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cap="small" dirty="0" err="1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Baptiz</a:t>
            </a:r>
            <a:r>
              <a:rPr lang="en-US" sz="3200" b="1" i="1" cap="small" dirty="0" err="1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ō</a:t>
            </a:r>
            <a:endParaRPr lang="en-US" sz="3200" b="1" i="1" cap="small" dirty="0">
              <a:solidFill>
                <a:srgbClr val="9E28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6926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Translation vs. Transliteration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190381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Immerse vs. Baptize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74098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"To immerse in order to identify with"</a:t>
            </a:r>
            <a:endParaRPr lang="en-US" sz="3200" i="1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800600" y="4817808"/>
            <a:ext cx="3505200" cy="533400"/>
          </a:xfrm>
          <a:prstGeom prst="rect">
            <a:avLst/>
          </a:prstGeom>
          <a:solidFill>
            <a:srgbClr val="7F86BB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5334000"/>
            <a:ext cx="5334000" cy="533400"/>
          </a:xfrm>
          <a:prstGeom prst="rect">
            <a:avLst/>
          </a:prstGeom>
          <a:solidFill>
            <a:srgbClr val="7F86BB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799582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John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3:23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Now 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John also was baptizing in </a:t>
            </a:r>
            <a:r>
              <a:rPr lang="en-US" sz="3200" dirty="0" err="1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Aenon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near </a:t>
            </a:r>
            <a:r>
              <a:rPr lang="en-US" sz="3200" dirty="0" err="1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Salim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, because there was much water there. And they came and were baptized.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6" grpId="1"/>
      <p:bldP spid="9" grpId="0"/>
      <p:bldP spid="9" grpId="1"/>
      <p:bldP spid="10" grpId="0"/>
      <p:bldP spid="10" grpId="1"/>
      <p:bldP spid="12" grpId="0" animBg="1"/>
      <p:bldP spid="13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Matt. 24:19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Go therefore and make disciples of all the nations, baptizing them in the name of the Father and of the Son and of the Holy Spirit, </a:t>
            </a:r>
            <a:endParaRPr lang="en-US" sz="3200" dirty="0">
              <a:solidFill>
                <a:srgbClr val="9E28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Rom. 6:1-10 ~ Dead to Sin, Alive to God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1 Pet. </a:t>
            </a:r>
            <a:r>
              <a:rPr lang="en-US" sz="30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3:20-21</a:t>
            </a:r>
          </a:p>
          <a:p>
            <a:r>
              <a:rPr lang="en-US" sz="3000" baseline="300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20</a:t>
            </a:r>
            <a:r>
              <a:rPr lang="en-US" sz="30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30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… when God waited patiently in the days of Noah while the ark was being built. In it only a few people, eight in all, were saved through water, </a:t>
            </a:r>
            <a:r>
              <a:rPr lang="en-US" sz="3000" baseline="300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21</a:t>
            </a:r>
            <a:r>
              <a:rPr lang="en-US" sz="30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30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There </a:t>
            </a:r>
            <a:r>
              <a:rPr lang="en-US" sz="30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is also an antitype which now saves us—baptism (not the removal of the filth of the flesh, but the answer of a good conscience toward God), through the resurrection of Jesus Christ,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pic>
        <p:nvPicPr>
          <p:cNvPr id="17410" name="Picture 2" descr="C:\Users\Ken\AppData\Local\Microsoft\Windows\Temporary Internet Files\Content.IE5\GHF7J5VO\MC9003536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128084"/>
            <a:ext cx="5638799" cy="460183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2667000" y="4343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Judgment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940543">
            <a:off x="2631533" y="314557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Jesus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868" y="1204452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Joe Christian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 bwMode="auto">
          <a:xfrm rot="16200000" flipH="1">
            <a:off x="3780998" y="1571197"/>
            <a:ext cx="725373" cy="11614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Two Sacraments: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673952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 Communion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23462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 Baptism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1676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Christ in us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2286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Us in Christ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>
            <a:stCxn id="8" idx="3"/>
            <a:endCxn id="10" idx="1"/>
          </p:cNvCxnSpPr>
          <p:nvPr/>
        </p:nvCxnSpPr>
        <p:spPr bwMode="auto">
          <a:xfrm>
            <a:off x="3886200" y="1966340"/>
            <a:ext cx="838200" cy="244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4A2C8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3111910" y="2534132"/>
            <a:ext cx="1617410" cy="259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4A2C8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" y="11430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Matt.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3:15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But 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Jesus answered and said to him, “Permit </a:t>
            </a:r>
            <a:r>
              <a:rPr lang="en-US" sz="3200" i="1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it to be so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now, for thus it is fitting for us to fulfill all righteousness.” Then he allowed Him.</a:t>
            </a:r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" y="11430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Acts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8:37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Then 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Philip said, “If you believe with all your heart, you may.” </a:t>
            </a:r>
          </a:p>
          <a:p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And he answered and said, “I believe that Jesus Christ is the Son of God.”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" y="11430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Gal.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3:27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For 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as many of you as were baptized into Christ have put on Christ.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089356" y="3156156"/>
            <a:ext cx="5911644" cy="533400"/>
          </a:xfrm>
          <a:prstGeom prst="rect">
            <a:avLst/>
          </a:prstGeom>
          <a:solidFill>
            <a:srgbClr val="7F86BB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4635912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Because of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162181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In order to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71032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With a view toward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06966" y="2651234"/>
            <a:ext cx="1828800" cy="533400"/>
          </a:xfrm>
          <a:prstGeom prst="rect">
            <a:avLst/>
          </a:prstGeom>
          <a:solidFill>
            <a:srgbClr val="7F86BB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" y="3155732"/>
            <a:ext cx="4038600" cy="533400"/>
          </a:xfrm>
          <a:prstGeom prst="rect">
            <a:avLst/>
          </a:prstGeom>
          <a:solidFill>
            <a:srgbClr val="7F86BB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134587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Mark 1:4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John came baptizing in the wilderness and preaching a baptism of repentance for the remission of sins</a:t>
            </a:r>
            <a:endParaRPr lang="en-US" sz="3200" dirty="0">
              <a:solidFill>
                <a:srgbClr val="9E28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1430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Acts 2:38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Then Peter said to them, “Repent, and let every one of you be baptized in the name of Jesus Christ for the remission of sins; and you shall receive the gift of the Holy Spirit. </a:t>
            </a:r>
            <a:endParaRPr lang="en-US" sz="3200" dirty="0">
              <a:solidFill>
                <a:srgbClr val="9E28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8" grpId="0"/>
      <p:bldP spid="9" grpId="0"/>
      <p:bldP spid="16" grpId="0" animBg="1"/>
      <p:bldP spid="17" grpId="0" animBg="1"/>
      <p:bldP spid="10" grpId="0"/>
      <p:bldP spid="11" grpId="0"/>
      <p:bldP spid="1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1430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1 Pet. 3:21(NLT)</a:t>
            </a:r>
          </a:p>
          <a:p>
            <a:r>
              <a:rPr lang="en-US" sz="3200" dirty="0" smtClean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And that water is a picture of baptism, which now saves you, not by removing dirt from your body, but as a response to God from a clean conscience. It is effective because of the resurrection of Jesus Christ.</a:t>
            </a:r>
            <a:endParaRPr lang="en-US" sz="3200" dirty="0">
              <a:solidFill>
                <a:srgbClr val="9E28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Acts 19:1-4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Reasons for not being baptized: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673952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1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. Ignorance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234625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2.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Pride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782773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3.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Indifference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330921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4.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Defiance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879069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5.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Unsaved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2" grpId="0"/>
      <p:bldP spid="12" grpId="1"/>
      <p:bldP spid="13" grpId="0"/>
      <p:bldP spid="13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Five Questions: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673952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1. What is the Form and Formula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?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234625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2. What does it represent?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782773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3. Who is a candidate?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330921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4. Am I saved through baptism?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879069"/>
            <a:ext cx="801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5. Should I get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re-baptized</a:t>
            </a:r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?</a:t>
            </a:r>
            <a:endParaRPr lang="en-US" sz="3200" dirty="0">
              <a:solidFill>
                <a:srgbClr val="4A2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2" grpId="0"/>
      <p:bldP spid="12" grpId="1"/>
      <p:bldP spid="13" grpId="0"/>
      <p:bldP spid="13" grpId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3" name="Rectangle 2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1430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Eph. 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2:8-9</a:t>
            </a:r>
          </a:p>
          <a:p>
            <a:r>
              <a:rPr lang="en-US" sz="3200" baseline="300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8</a:t>
            </a:r>
            <a:r>
              <a:rPr lang="en-US" sz="3200" dirty="0" smtClean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For by grace you have been saved through faith, and that not of yourselves; </a:t>
            </a:r>
            <a:r>
              <a:rPr lang="en-US" sz="3200" i="1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it is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the gift of God, </a:t>
            </a:r>
            <a:r>
              <a:rPr lang="en-US" sz="3200" baseline="300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9</a:t>
            </a:r>
            <a:r>
              <a:rPr lang="en-US" sz="3200" dirty="0">
                <a:solidFill>
                  <a:srgbClr val="4A2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3200" dirty="0">
                <a:solidFill>
                  <a:srgbClr val="9E28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not of works, lest anyone should boast.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6800" y="113003"/>
            <a:ext cx="7010400" cy="801397"/>
            <a:chOff x="1066800" y="113003"/>
            <a:chExt cx="7010400" cy="80139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152400"/>
              <a:ext cx="7010400" cy="762000"/>
            </a:xfrm>
            <a:prstGeom prst="rect">
              <a:avLst/>
            </a:prstGeom>
            <a:solidFill>
              <a:srgbClr val="849FD6">
                <a:alpha val="6509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77800" dist="190500" dir="78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" y="113003"/>
              <a:ext cx="7010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12700">
                <a:bevelT w="38100" h="31750"/>
                <a:contourClr>
                  <a:schemeClr val="accent5">
                    <a:lumMod val="50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solidFill>
                    <a:srgbClr val="66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aligula" pitchFamily="2" charset="0"/>
                </a:rPr>
                <a:t>Significance of Baptism</a:t>
              </a:r>
              <a:endParaRPr lang="en-US" sz="4400" b="1" dirty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gula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200" dirty="0">
            <a:solidFill>
              <a:srgbClr val="4A2C8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pperplate Gothic Bold" pitchFamily="34" charset="0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613</Words>
  <Application>Microsoft Office PowerPoint</Application>
  <PresentationFormat>On-screen Show (4:3)</PresentationFormat>
  <Paragraphs>83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Spartan Stores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Spartan Associate</dc:creator>
  <cp:lastModifiedBy>Kathy</cp:lastModifiedBy>
  <cp:revision>81</cp:revision>
  <dcterms:created xsi:type="dcterms:W3CDTF">2007-09-29T01:26:12Z</dcterms:created>
  <dcterms:modified xsi:type="dcterms:W3CDTF">2010-05-24T19:07:31Z</dcterms:modified>
</cp:coreProperties>
</file>