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7" r:id="rId3"/>
    <p:sldId id="276" r:id="rId4"/>
    <p:sldId id="277" r:id="rId5"/>
    <p:sldId id="285" r:id="rId6"/>
    <p:sldId id="286" r:id="rId7"/>
    <p:sldId id="263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61" r:id="rId16"/>
    <p:sldId id="259" r:id="rId17"/>
    <p:sldId id="267" r:id="rId18"/>
    <p:sldId id="262" r:id="rId19"/>
    <p:sldId id="264" r:id="rId20"/>
    <p:sldId id="288" r:id="rId21"/>
    <p:sldId id="272" r:id="rId22"/>
    <p:sldId id="273" r:id="rId23"/>
    <p:sldId id="274" r:id="rId24"/>
    <p:sldId id="275" r:id="rId25"/>
    <p:sldId id="260" r:id="rId26"/>
    <p:sldId id="289" r:id="rId27"/>
    <p:sldId id="290" r:id="rId28"/>
  </p:sldIdLst>
  <p:sldSz cx="9144000" cy="6858000" type="screen4x3"/>
  <p:notesSz cx="6858000" cy="9144000"/>
  <p:embeddedFontLst>
    <p:embeddedFont>
      <p:font typeface="Aero" pitchFamily="2" charset="0"/>
      <p:regular r:id="rId29"/>
    </p:embeddedFont>
    <p:embeddedFont>
      <p:font typeface="BigDaddy" panose="00000400000000000000" pitchFamily="2" charset="0"/>
      <p:regular r:id="rId30"/>
    </p:embeddedFont>
    <p:embeddedFont>
      <p:font typeface="Aaron" panose="02020900000000000000" pitchFamily="18" charset="0"/>
      <p:bold r:id="rId31"/>
    </p:embeddedFont>
    <p:embeddedFont>
      <p:font typeface="Cocktails" panose="00000400000000000000" pitchFamily="2" charset="0"/>
      <p:regular r:id="rId32"/>
    </p:embeddedFont>
    <p:embeddedFont>
      <p:font typeface="Penoir" panose="020B0500000000000000" pitchFamily="34" charset="0"/>
      <p:regular r:id="rId33"/>
      <p:bold r:id="rId34"/>
      <p:italic r:id="rId35"/>
      <p:boldItalic r:id="rId36"/>
    </p:embeddedFont>
    <p:embeddedFont>
      <p:font typeface="PT High Jack" pitchFamily="2" charset="0"/>
      <p:regular r:id="rId37"/>
    </p:embeddedFont>
    <p:embeddedFont>
      <p:font typeface="Britannic Bold" panose="020B0903060703020204" pitchFamily="34" charset="0"/>
      <p:regular r:id="rId38"/>
    </p:embeddedFont>
    <p:embeddedFont>
      <p:font typeface="LilyUPC" panose="020B0604020202020204" charset="-34"/>
      <p:regular r:id="rId39"/>
      <p:bold r:id="rId40"/>
      <p:italic r:id="rId41"/>
      <p:boldItalic r:id="rId42"/>
    </p:embeddedFont>
    <p:embeddedFont>
      <p:font typeface="Jokerman" panose="04090605060D06020702" pitchFamily="8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4" autoAdjust="0"/>
    <p:restoredTop sz="94660"/>
  </p:normalViewPr>
  <p:slideViewPr>
    <p:cSldViewPr showGuides="1">
      <p:cViewPr>
        <p:scale>
          <a:sx n="81" d="100"/>
          <a:sy n="81" d="100"/>
        </p:scale>
        <p:origin x="339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3" name="TextBox 2"/>
          <p:cNvSpPr txBox="1"/>
          <p:nvPr/>
        </p:nvSpPr>
        <p:spPr>
          <a:xfrm rot="21325172">
            <a:off x="779660" y="1284346"/>
            <a:ext cx="3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Premillennialism</a:t>
            </a:r>
          </a:p>
        </p:txBody>
      </p:sp>
      <p:sp>
        <p:nvSpPr>
          <p:cNvPr id="11" name="TextBox 10"/>
          <p:cNvSpPr txBox="1"/>
          <p:nvPr/>
        </p:nvSpPr>
        <p:spPr>
          <a:xfrm rot="330811">
            <a:off x="477051" y="5122826"/>
            <a:ext cx="3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Postmillennialism</a:t>
            </a:r>
          </a:p>
        </p:txBody>
      </p:sp>
      <p:sp>
        <p:nvSpPr>
          <p:cNvPr id="13" name="TextBox 12"/>
          <p:cNvSpPr txBox="1"/>
          <p:nvPr/>
        </p:nvSpPr>
        <p:spPr>
          <a:xfrm rot="21385019">
            <a:off x="1843591" y="2015771"/>
            <a:ext cx="3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Amillennialism</a:t>
            </a:r>
          </a:p>
        </p:txBody>
      </p:sp>
      <p:sp>
        <p:nvSpPr>
          <p:cNvPr id="14" name="TextBox 13"/>
          <p:cNvSpPr txBox="1"/>
          <p:nvPr/>
        </p:nvSpPr>
        <p:spPr>
          <a:xfrm rot="444476">
            <a:off x="6203552" y="3581400"/>
            <a:ext cx="243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Preterism</a:t>
            </a:r>
          </a:p>
        </p:txBody>
      </p:sp>
      <p:sp>
        <p:nvSpPr>
          <p:cNvPr id="15" name="TextBox 14"/>
          <p:cNvSpPr txBox="1"/>
          <p:nvPr/>
        </p:nvSpPr>
        <p:spPr>
          <a:xfrm rot="636078">
            <a:off x="3962400" y="1752600"/>
            <a:ext cx="3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Pre-Tribulationalism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3200" y="4143824"/>
            <a:ext cx="356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Mid-Tribulationalism</a:t>
            </a:r>
          </a:p>
        </p:txBody>
      </p:sp>
      <p:sp>
        <p:nvSpPr>
          <p:cNvPr id="18" name="TextBox 17"/>
          <p:cNvSpPr txBox="1"/>
          <p:nvPr/>
        </p:nvSpPr>
        <p:spPr>
          <a:xfrm rot="20658950">
            <a:off x="990600" y="3505200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Post-Tribulationalism</a:t>
            </a:r>
          </a:p>
        </p:txBody>
      </p:sp>
      <p:sp>
        <p:nvSpPr>
          <p:cNvPr id="19" name="TextBox 18"/>
          <p:cNvSpPr txBox="1"/>
          <p:nvPr/>
        </p:nvSpPr>
        <p:spPr>
          <a:xfrm rot="21170724">
            <a:off x="5279750" y="5258310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Pre-wrath Rapture</a:t>
            </a:r>
          </a:p>
        </p:txBody>
      </p:sp>
      <p:sp>
        <p:nvSpPr>
          <p:cNvPr id="20" name="TextBox 19"/>
          <p:cNvSpPr txBox="1"/>
          <p:nvPr/>
        </p:nvSpPr>
        <p:spPr>
          <a:xfrm rot="293237">
            <a:off x="2286000" y="3048000"/>
            <a:ext cx="371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Pan-Tribulationalism</a:t>
            </a:r>
          </a:p>
        </p:txBody>
      </p:sp>
      <p:sp>
        <p:nvSpPr>
          <p:cNvPr id="21" name="TextBox 20"/>
          <p:cNvSpPr txBox="1"/>
          <p:nvPr/>
        </p:nvSpPr>
        <p:spPr>
          <a:xfrm rot="332601">
            <a:off x="2133600" y="4191000"/>
            <a:ext cx="60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ktails" panose="00000400000000000000" pitchFamily="2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 rot="20877928">
            <a:off x="1219200" y="2133600"/>
            <a:ext cx="602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High Jack" pitchFamily="2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 rot="20876408">
            <a:off x="6560457" y="1143000"/>
            <a:ext cx="602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0" y="3048000"/>
            <a:ext cx="60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Daddy" panose="00000400000000000000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 rot="21205217">
            <a:off x="5857987" y="2773757"/>
            <a:ext cx="602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o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 rot="20700000">
            <a:off x="6925635" y="2505291"/>
            <a:ext cx="674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ron" panose="02020900000000000000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060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4:13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do not want you to be ignorant, brethren,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2786742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1. 100%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track record on fulfilled prophecies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165" y="3886200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Usually not done according to conventional wisdom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116" y="1752600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¼ of the Bible is prophetic at the time of its writing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0" y="3338286"/>
            <a:ext cx="799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Every prophecy has been fulfilled literally</a:t>
            </a:r>
          </a:p>
        </p:txBody>
      </p:sp>
    </p:spTree>
    <p:extLst>
      <p:ext uri="{BB962C8B-B14F-4D97-AF65-F5344CB8AC3E}">
        <p14:creationId xmlns:p14="http://schemas.microsoft.com/office/powerpoint/2010/main" val="96458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7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22601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Preterism (from a Latin word meaning “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belief system in which most or all of the eschatological events in the Bible were fulfilled during the Roman-Jewish War of AD 66-73.”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9457" y="3265892"/>
            <a:ext cx="5181600" cy="565879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33979"/>
            <a:ext cx="7696200" cy="565879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484" y="4212771"/>
            <a:ext cx="2347104" cy="565879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116" y="2738497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24:21 ~ </a:t>
            </a:r>
            <a:r>
              <a:rPr lang="en-US" sz="3200" dirty="0">
                <a:solidFill>
                  <a:srgbClr val="FFFF00"/>
                </a:solidFill>
              </a:rPr>
              <a:t>For then there will be great tribulation, such as has not been since the beginning of the world until this time, no, nor ever shall be.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3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  <p:bldP spid="10" grpId="0" animBg="1"/>
      <p:bldP spid="1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196717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636">
            <a:off x="719495" y="1590973"/>
            <a:ext cx="7213640" cy="4270370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6738" y="765347"/>
            <a:ext cx="826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Law (Principle) of Double Reference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5391" y="3010962"/>
            <a:ext cx="1488643" cy="14215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56735" y="2700066"/>
            <a:ext cx="1488643" cy="14215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97983" y="2444034"/>
            <a:ext cx="1488643" cy="14215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2591" y="2303826"/>
            <a:ext cx="1488643" cy="142158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2640" y="2474514"/>
            <a:ext cx="1889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anUp">
              <a:avLst>
                <a:gd name="adj" fmla="val 74063"/>
              </a:avLst>
            </a:prstTxWarp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5083" y="2151426"/>
            <a:ext cx="2080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anUp">
              <a:avLst>
                <a:gd name="adj" fmla="val 74063"/>
              </a:avLst>
            </a:prstTxWarp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Coming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0368" y="3915212"/>
            <a:ext cx="2194561" cy="605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anDown">
              <a:avLst>
                <a:gd name="adj" fmla="val 21610"/>
              </a:avLst>
            </a:prstTxWarp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Millennium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6555" y="1742994"/>
            <a:ext cx="2080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anUp">
              <a:avLst>
                <a:gd name="adj" fmla="val 74063"/>
              </a:avLst>
            </a:prstTxWarp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Eternity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202320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812" y="1718020"/>
            <a:ext cx="2133731" cy="565879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5352" y="1732538"/>
            <a:ext cx="2560991" cy="551362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59104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Premillennial, pre-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tribulational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Rapture of the Church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Dan. 9:27a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Seventy weeks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(i.e. 7-year periods)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are determined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For your people and for your holy city</a:t>
            </a:r>
          </a:p>
        </p:txBody>
      </p:sp>
    </p:spTree>
    <p:extLst>
      <p:ext uri="{BB962C8B-B14F-4D97-AF65-F5344CB8AC3E}">
        <p14:creationId xmlns:p14="http://schemas.microsoft.com/office/powerpoint/2010/main" val="43389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Outline for Matthew 24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12573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vv. 4-8 ~ this present age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80" y="17907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vv.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9-22 ~ 1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half of the Tribulation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880" y="23114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vv.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23-26 ~ 2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half of the Tribulation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880" y="28575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vv.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27-51 ~ the Rapture of the Church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5332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199993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Sorrows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ōdin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153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8:20-23 ~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creation was subjected to futility, not willingly, but because of Him who subjected it in hope;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creation itself also will be delivered from the bondage of corruption into the glorious liberty of the children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know that the whole creation groans and labors with birth pangs together until now.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only that, but we also who have the firstfruits of the Spirit, even we ourselves groan within ourselves, eagerly waiting for the adoption, the redemption of our body.</a:t>
            </a:r>
          </a:p>
        </p:txBody>
      </p:sp>
    </p:spTree>
    <p:extLst>
      <p:ext uri="{BB962C8B-B14F-4D97-AF65-F5344CB8AC3E}">
        <p14:creationId xmlns:p14="http://schemas.microsoft.com/office/powerpoint/2010/main" val="133150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1018" y="702023"/>
            <a:ext cx="134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1975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703614"/>
            <a:ext cx="134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2015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007" y="819090"/>
            <a:ext cx="261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40 years later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42434"/>
            <a:ext cx="3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Long hair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876" y="1244025"/>
            <a:ext cx="38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Longing for hair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775834"/>
            <a:ext cx="3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KEG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876" y="1777425"/>
            <a:ext cx="38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EKG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924" y="2309234"/>
            <a:ext cx="3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Acid rock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310825"/>
            <a:ext cx="38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Acid reflux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24" y="2842634"/>
            <a:ext cx="3803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Moving to California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cuz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it’s cool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2844225"/>
            <a:ext cx="389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Moving to Arizona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cuz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it’s warm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24" y="3835493"/>
            <a:ext cx="3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Acid rock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3837084"/>
            <a:ext cx="38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Acid reflux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924" y="4368893"/>
            <a:ext cx="380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Seeds and stems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0600" y="4370484"/>
            <a:ext cx="389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Roughage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45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Sorrows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ōdin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pic>
        <p:nvPicPr>
          <p:cNvPr id="1026" name="Picture 2" descr="http://www.clarkprosecutor.org/html/death/USmugshots/717mcve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370">
            <a:off x="595440" y="1483699"/>
            <a:ext cx="1868912" cy="2661424"/>
          </a:xfrm>
          <a:prstGeom prst="rect">
            <a:avLst/>
          </a:prstGeom>
          <a:noFill/>
          <a:effectLst>
            <a:outerShdw blurRad="254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andmotherafrica.com/wp-content/uploads/2015/06/faceofterroris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9" r="1760"/>
          <a:stretch/>
        </p:blipFill>
        <p:spPr bwMode="auto">
          <a:xfrm rot="21362056">
            <a:off x="6244361" y="2783985"/>
            <a:ext cx="2392337" cy="2666802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3/06/03/article-0-19E9BD7D000005DC-416_634x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370">
            <a:off x="2343718" y="3263712"/>
            <a:ext cx="2328238" cy="2280498"/>
          </a:xfrm>
          <a:prstGeom prst="rect">
            <a:avLst/>
          </a:prstGeom>
          <a:noFill/>
          <a:effectLst>
            <a:outerShdw blurRad="254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rbimg.com/img-54c52982/turbine/la-fg-france-terror-women-201501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r="10679"/>
          <a:stretch/>
        </p:blipFill>
        <p:spPr bwMode="auto">
          <a:xfrm rot="21362056">
            <a:off x="4030272" y="1494674"/>
            <a:ext cx="2323476" cy="242956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2774" y="3873564"/>
            <a:ext cx="273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Hayat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Boumeddiene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37" y="4119584"/>
            <a:ext cx="273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McViegh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3016" y="5530320"/>
            <a:ext cx="198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1545" y="5380299"/>
            <a:ext cx="273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Dzhokhar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Tsarnaev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http://a57.foxnews.com/global.fncstatic.com/static/managed/img/880/558/JihadiJohnReuters640360.jpg?ve=1&amp;tl=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6" r="15779"/>
          <a:stretch/>
        </p:blipFill>
        <p:spPr bwMode="auto">
          <a:xfrm>
            <a:off x="3500477" y="1302840"/>
            <a:ext cx="2493453" cy="3993202"/>
          </a:xfrm>
          <a:prstGeom prst="rect">
            <a:avLst/>
          </a:prstGeom>
          <a:noFill/>
          <a:effectLst>
            <a:outerShdw blurRad="127000" dist="254000" dir="5400000" algn="t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7010" y="5198570"/>
            <a:ext cx="249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“Jihadi John”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87269" y="1382216"/>
            <a:ext cx="2690625" cy="3785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39669" y="1390780"/>
            <a:ext cx="2690625" cy="3785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9185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6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ffgridsurvival.com/wp-content/themes/church_10/images/2015/05/ang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356" r="5507" b="4940"/>
          <a:stretch/>
        </p:blipFill>
        <p:spPr bwMode="auto">
          <a:xfrm rot="223034">
            <a:off x="524139" y="1503338"/>
            <a:ext cx="4135319" cy="219918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4400" y="3657600"/>
            <a:ext cx="27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Unrest</a:t>
            </a:r>
          </a:p>
        </p:txBody>
      </p:sp>
      <p:pic>
        <p:nvPicPr>
          <p:cNvPr id="2056" name="Picture 8" descr="http://theleafonline.com/wp-content/uploads/2014/11/Ferguson-and-the-Racist-Drug-War-The-Leaf-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31">
            <a:off x="5032349" y="1562893"/>
            <a:ext cx="3441033" cy="215064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2.cdn.turner.com/cnnnext/dam/assets/160708132654-dallas-shooting-0708-t1-inset-02-large-1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557">
            <a:off x="2443357" y="2132654"/>
            <a:ext cx="3983182" cy="224270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Sorrows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ōdin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15854" y="3900744"/>
            <a:ext cx="27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Racial division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7550" r="884"/>
          <a:stretch/>
        </p:blipFill>
        <p:spPr>
          <a:xfrm rot="21398675">
            <a:off x="1053256" y="3101755"/>
            <a:ext cx="7115110" cy="2412779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290337" y="5527192"/>
            <a:ext cx="27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Chaos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29918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Sorrows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ōdin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4884" y="1942282"/>
            <a:ext cx="8280688" cy="3888223"/>
            <a:chOff x="444884" y="1676400"/>
            <a:chExt cx="8280688" cy="42770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606702" y="1676400"/>
              <a:ext cx="0" cy="4267200"/>
            </a:xfrm>
            <a:prstGeom prst="line">
              <a:avLst/>
            </a:prstGeom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23293" y="1686247"/>
              <a:ext cx="0" cy="4267200"/>
            </a:xfrm>
            <a:prstGeom prst="line">
              <a:avLst/>
            </a:prstGeom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26249" y="1676400"/>
              <a:ext cx="0" cy="4267200"/>
            </a:xfrm>
            <a:prstGeom prst="line">
              <a:avLst/>
            </a:prstGeom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44884" y="1676400"/>
              <a:ext cx="8280688" cy="4267200"/>
              <a:chOff x="444884" y="1676400"/>
              <a:chExt cx="8280688" cy="3200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47456" y="2209800"/>
                <a:ext cx="826837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" y="2743200"/>
                <a:ext cx="826837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1042" y="3276600"/>
                <a:ext cx="826837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4884" y="3810000"/>
                <a:ext cx="826837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57200" y="4343400"/>
                <a:ext cx="8268372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447456" y="1676400"/>
                <a:ext cx="8268372" cy="320040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044310" y="2013159"/>
            <a:ext cx="872539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7873" y="2653212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8106" y="3296565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8339" y="3939918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54796" y="4621082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86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4845" y="5257845"/>
            <a:ext cx="154575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1591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456" y="126096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USGS ~ magnitude of 6.0 or greater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7143" y="1997257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1890-99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396" y="2633641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1910-19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649" y="3300847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1930-39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037" y="3937605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1950-59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037" y="4597229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1970-79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037" y="5242915"/>
            <a:ext cx="1870364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1990-99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00910" y="2005208"/>
            <a:ext cx="872539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14473" y="2645261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14706" y="3288614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14939" y="3931967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11396" y="4613131"/>
            <a:ext cx="1055772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51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21445" y="5249894"/>
            <a:ext cx="154575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1365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5816" y="2005207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1900-09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3069" y="2641591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1920-29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20322" y="3288249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1940-49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7710" y="3945555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1960-69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7710" y="4605179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1980-89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7710" y="5232236"/>
            <a:ext cx="205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2000-09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178375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24:32-34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learn this parable from the fig tree: When its branch has already become tender and puts forth leaves, you know that summer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near.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you also, when you see all these things, know that it is near—at the doors!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Assuredly, I say to you, this generation will by no means pass away till all these things take place.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42289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fsigcsehistorygrade10.wikispaces.com/file/view/israel.jpg/414081482/400x264/isr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06">
            <a:off x="967878" y="948405"/>
            <a:ext cx="4610100" cy="3054193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785" y="2434933"/>
            <a:ext cx="3736057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60000"/>
              </a:srgbClr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May 14, 1948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3721" y="4800600"/>
            <a:ext cx="3736057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60000"/>
              </a:srgbClr>
            </a:solidFill>
          </a:ln>
          <a:effectLst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June 7, 1967</a:t>
            </a:r>
          </a:p>
        </p:txBody>
      </p:sp>
      <p:pic>
        <p:nvPicPr>
          <p:cNvPr id="7" name="Picture 2" descr="http://www.camera.org/images_user/ny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376">
            <a:off x="2980966" y="3232313"/>
            <a:ext cx="5486400" cy="1581151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10177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88480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3:9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is not slack concerning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promise, as some count slackness, but is longsuffering toward us, not willing that any should perish but that all should come to repentance.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1003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272166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1018" y="702023"/>
            <a:ext cx="134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1975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703614"/>
            <a:ext cx="1340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2015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007" y="819090"/>
            <a:ext cx="2612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40 years later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1242434"/>
            <a:ext cx="37982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Going to a new, hip joint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1" y="1244025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Getting a new hip joint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2246482"/>
            <a:ext cx="379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Rolling Stones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248073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Kidney stones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779882"/>
            <a:ext cx="3886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Down with the system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7324" y="2781473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Upgrade the system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923" y="3313282"/>
            <a:ext cx="37982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Disco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7324" y="3314873"/>
            <a:ext cx="38862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Costco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923" y="3816724"/>
            <a:ext cx="37982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Parents begging you to get a haircut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7324" y="3818315"/>
            <a:ext cx="38862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Children begging you to shave their heads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923" y="4800600"/>
            <a:ext cx="379825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Hoping for a BMW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7324" y="4802191"/>
            <a:ext cx="38862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Hoping for a BM</a:t>
            </a:r>
            <a:endParaRPr lang="en-US" sz="3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7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52150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pic>
        <p:nvPicPr>
          <p:cNvPr id="8" name="Picture 9" descr="PICT08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852">
            <a:off x="2040301" y="1034942"/>
            <a:ext cx="6064202" cy="4548632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9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06500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Three questions: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240976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When will this happen?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165" y="1763492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Luke 21:20-24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226503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be the sign(s) of Your coming?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1" y="4406900"/>
            <a:ext cx="797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Matt. 24:4-30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168" y="2823035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Matt. 24:31-44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119" y="3375375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be the sign(s) of the end of the age?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8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7" grpId="0"/>
      <p:bldP spid="7" grpId="1"/>
      <p:bldP spid="9" grpId="0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</p:spTree>
    <p:extLst>
      <p:ext uri="{BB962C8B-B14F-4D97-AF65-F5344CB8AC3E}">
        <p14:creationId xmlns:p14="http://schemas.microsoft.com/office/powerpoint/2010/main" val="335511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0880" y="3365500"/>
            <a:ext cx="797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+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study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3055" y="2333970"/>
            <a:ext cx="822645" cy="565879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End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~ compound word meaning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with completion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240976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Consummation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24:1-8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165" y="1763492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Eschatology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16" y="230857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3:1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know this, that in the last days perilous times will come: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1" y="3361876"/>
            <a:ext cx="53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eschatos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last things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5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2" grpId="0"/>
      <p:bldP spid="2" grpId="1"/>
      <p:bldP spid="4" grpId="0"/>
      <p:bldP spid="4" grpId="1"/>
      <p:bldP spid="6" grpId="0"/>
      <p:bldP spid="6" grpId="1"/>
      <p:bldP spid="6" grpId="2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3966</TotalTime>
  <Words>811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Times New Roman</vt:lpstr>
      <vt:lpstr>Aero</vt:lpstr>
      <vt:lpstr>BigDaddy</vt:lpstr>
      <vt:lpstr>Arial</vt:lpstr>
      <vt:lpstr>Aaron</vt:lpstr>
      <vt:lpstr>Cocktails</vt:lpstr>
      <vt:lpstr>Penoir</vt:lpstr>
      <vt:lpstr>PT High Jack</vt:lpstr>
      <vt:lpstr>Britannic Bold</vt:lpstr>
      <vt:lpstr>LilyUPC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44</cp:revision>
  <dcterms:created xsi:type="dcterms:W3CDTF">2016-07-05T18:03:32Z</dcterms:created>
  <dcterms:modified xsi:type="dcterms:W3CDTF">2016-07-10T13:01:39Z</dcterms:modified>
</cp:coreProperties>
</file>