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5" r:id="rId3"/>
    <p:sldId id="276" r:id="rId4"/>
    <p:sldId id="277" r:id="rId5"/>
    <p:sldId id="278" r:id="rId6"/>
    <p:sldId id="259" r:id="rId7"/>
    <p:sldId id="260" r:id="rId8"/>
    <p:sldId id="271" r:id="rId9"/>
    <p:sldId id="272" r:id="rId10"/>
    <p:sldId id="257" r:id="rId11"/>
    <p:sldId id="258" r:id="rId12"/>
    <p:sldId id="279" r:id="rId13"/>
    <p:sldId id="280" r:id="rId14"/>
    <p:sldId id="270" r:id="rId15"/>
    <p:sldId id="273" r:id="rId16"/>
    <p:sldId id="274" r:id="rId17"/>
    <p:sldId id="263" r:id="rId18"/>
    <p:sldId id="264" r:id="rId19"/>
    <p:sldId id="265" r:id="rId20"/>
    <p:sldId id="267" r:id="rId21"/>
    <p:sldId id="266" r:id="rId22"/>
    <p:sldId id="268" r:id="rId23"/>
    <p:sldId id="269" r:id="rId24"/>
  </p:sldIdLst>
  <p:sldSz cx="9144000" cy="6858000" type="screen4x3"/>
  <p:notesSz cx="6858000" cy="9144000"/>
  <p:embeddedFontLst>
    <p:embeddedFont>
      <p:font typeface="Britannic Bold" panose="020B0903060703020204" pitchFamily="34" charset="0"/>
      <p:regular r:id="rId25"/>
    </p:embeddedFont>
    <p:embeddedFont>
      <p:font typeface="Penoir" panose="020B0500000000000000" pitchFamily="34" charset="0"/>
      <p:regular r:id="rId26"/>
      <p:bold r:id="rId27"/>
      <p:italic r:id="rId28"/>
      <p:boldItalic r:id="rId29"/>
    </p:embeddedFont>
    <p:embeddedFont>
      <p:font typeface="LilyUPC" panose="020B0604020202020204" charset="-34"/>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p:scale>
          <a:sx n="71" d="100"/>
          <a:sy n="71" d="100"/>
        </p:scale>
        <p:origin x="27" y="27"/>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5/27/2016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Pay</a:t>
            </a:r>
            <a:r>
              <a:rPr lang="en-US" sz="3200" dirty="0">
                <a:effectLst>
                  <a:outerShdw blurRad="38100" dist="38100" dir="2700000" algn="tl">
                    <a:srgbClr val="000000">
                      <a:alpha val="43137"/>
                    </a:srgbClr>
                  </a:outerShdw>
                </a:effectLst>
              </a:rPr>
              <a:t> (v. 17)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didōmi</a:t>
            </a:r>
            <a:r>
              <a:rPr lang="en-US" sz="3200" i="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to give</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690880" y="1247808"/>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solidFill>
                  <a:srgbClr val="FFFF00"/>
                </a:solidFill>
              </a:rPr>
              <a:t>Render</a:t>
            </a:r>
            <a:r>
              <a:rPr lang="en-US" sz="3200" dirty="0"/>
              <a:t> (v. 21) ~ </a:t>
            </a:r>
            <a:r>
              <a:rPr lang="en-US" sz="3200" b="1" i="1" dirty="0" err="1">
                <a:solidFill>
                  <a:srgbClr val="FFFF00"/>
                </a:solidFill>
                <a:latin typeface="Times New Roman" panose="02020603050405020304" pitchFamily="18" charset="0"/>
                <a:cs typeface="Times New Roman" panose="02020603050405020304" pitchFamily="18" charset="0"/>
              </a:rPr>
              <a:t>apodidōmi</a:t>
            </a:r>
            <a:r>
              <a:rPr lang="en-US" sz="3200" i="1" dirty="0"/>
              <a:t> </a:t>
            </a:r>
            <a:r>
              <a:rPr lang="en-US" sz="3200" dirty="0"/>
              <a:t>– (</a:t>
            </a:r>
            <a:r>
              <a:rPr lang="en-US" sz="3200" b="1" i="1" dirty="0" err="1">
                <a:solidFill>
                  <a:srgbClr val="FFFF00"/>
                </a:solidFill>
                <a:latin typeface="Times New Roman" panose="02020603050405020304" pitchFamily="18" charset="0"/>
                <a:cs typeface="Times New Roman" panose="02020603050405020304" pitchFamily="18" charset="0"/>
              </a:rPr>
              <a:t>apo</a:t>
            </a:r>
            <a:r>
              <a:rPr lang="en-US" sz="3200" dirty="0"/>
              <a:t> – </a:t>
            </a:r>
            <a:r>
              <a:rPr lang="en-US" sz="3200" i="1" dirty="0"/>
              <a:t>from</a:t>
            </a:r>
            <a:r>
              <a:rPr lang="en-US" sz="3200" dirty="0"/>
              <a:t>) </a:t>
            </a:r>
            <a:r>
              <a:rPr lang="en-US" sz="3200" i="1" dirty="0"/>
              <a:t>to give back</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36% of Evangelicals believe tithing is biblical</a:t>
            </a:r>
            <a:endParaRPr lang="en-US" sz="4800" dirty="0">
              <a:solidFill>
                <a:schemeClr val="bg1"/>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690880" y="1247808"/>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solidFill>
                  <a:schemeClr val="bg1"/>
                </a:solidFill>
              </a:rPr>
              <a:t>Another 23% did not feel it needed to be the local church</a:t>
            </a:r>
            <a:endParaRPr lang="en-US" sz="3200" b="1" i="1" cap="small"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5356" y="224738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solidFill>
                  <a:schemeClr val="bg1"/>
                </a:solidFill>
              </a:rPr>
              <a:t>Less than 10% actually do</a:t>
            </a:r>
            <a:endParaRPr lang="en-US" sz="3200" b="1" i="1" cap="small"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61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11263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681289" y="768351"/>
            <a:ext cx="5007664" cy="433100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50840" y="2451120"/>
            <a:ext cx="856952" cy="26438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81948" y="2324101"/>
            <a:ext cx="856952" cy="27644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9448" y="1905000"/>
            <a:ext cx="856952" cy="318524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76948" y="1600200"/>
            <a:ext cx="856952" cy="349173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24448" y="1069160"/>
            <a:ext cx="856952" cy="403255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31750"/>
          </a:effectLst>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14" name="TextBox 13"/>
          <p:cNvSpPr txBox="1"/>
          <p:nvPr/>
        </p:nvSpPr>
        <p:spPr>
          <a:xfrm>
            <a:off x="459985" y="4262735"/>
            <a:ext cx="1838247" cy="46166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rPr>
              <a:t>$25 billion</a:t>
            </a:r>
          </a:p>
        </p:txBody>
      </p:sp>
      <p:sp>
        <p:nvSpPr>
          <p:cNvPr id="15" name="TextBox 14"/>
          <p:cNvSpPr txBox="1"/>
          <p:nvPr/>
        </p:nvSpPr>
        <p:spPr>
          <a:xfrm>
            <a:off x="458705" y="3639128"/>
            <a:ext cx="1838247" cy="46166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rPr>
              <a:t>$50 billion</a:t>
            </a:r>
          </a:p>
        </p:txBody>
      </p:sp>
      <p:sp>
        <p:nvSpPr>
          <p:cNvPr id="16" name="TextBox 15"/>
          <p:cNvSpPr txBox="1"/>
          <p:nvPr/>
        </p:nvSpPr>
        <p:spPr>
          <a:xfrm>
            <a:off x="457425" y="3043535"/>
            <a:ext cx="1838247" cy="46166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rPr>
              <a:t>$75 billion</a:t>
            </a:r>
          </a:p>
        </p:txBody>
      </p:sp>
      <p:sp>
        <p:nvSpPr>
          <p:cNvPr id="17" name="TextBox 16"/>
          <p:cNvSpPr txBox="1"/>
          <p:nvPr/>
        </p:nvSpPr>
        <p:spPr>
          <a:xfrm>
            <a:off x="456145" y="2431476"/>
            <a:ext cx="1838247" cy="46166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rPr>
              <a:t>$100 billion</a:t>
            </a:r>
          </a:p>
        </p:txBody>
      </p:sp>
      <p:sp>
        <p:nvSpPr>
          <p:cNvPr id="18" name="TextBox 17"/>
          <p:cNvSpPr txBox="1"/>
          <p:nvPr/>
        </p:nvSpPr>
        <p:spPr>
          <a:xfrm>
            <a:off x="454865" y="1812640"/>
            <a:ext cx="1838247" cy="46166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rPr>
              <a:t>$125 billion</a:t>
            </a:r>
          </a:p>
        </p:txBody>
      </p:sp>
      <p:sp>
        <p:nvSpPr>
          <p:cNvPr id="19" name="TextBox 18"/>
          <p:cNvSpPr txBox="1"/>
          <p:nvPr/>
        </p:nvSpPr>
        <p:spPr>
          <a:xfrm>
            <a:off x="453585" y="1219200"/>
            <a:ext cx="1838247" cy="46166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rPr>
              <a:t>$150 billion</a:t>
            </a:r>
          </a:p>
        </p:txBody>
      </p:sp>
      <p:cxnSp>
        <p:nvCxnSpPr>
          <p:cNvPr id="7" name="Straight Connector 6"/>
          <p:cNvCxnSpPr/>
          <p:nvPr/>
        </p:nvCxnSpPr>
        <p:spPr>
          <a:xfrm>
            <a:off x="2658432" y="4492487"/>
            <a:ext cx="5030603" cy="12165"/>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658432" y="3889881"/>
            <a:ext cx="5025083" cy="31106"/>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76138" y="3264194"/>
            <a:ext cx="500065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58432" y="2649423"/>
            <a:ext cx="5021082" cy="14264"/>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58432" y="2023736"/>
            <a:ext cx="5035820" cy="3847"/>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73342" y="1408965"/>
            <a:ext cx="500065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58432" y="762000"/>
            <a:ext cx="5030521" cy="433735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35746" y="3334509"/>
            <a:ext cx="1027237"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$100-</a:t>
            </a:r>
          </a:p>
          <a:p>
            <a:pPr algn="ctr"/>
            <a:r>
              <a:rPr lang="en-US" sz="2400" dirty="0">
                <a:solidFill>
                  <a:schemeClr val="bg1"/>
                </a:solidFill>
                <a:effectLst>
                  <a:outerShdw blurRad="38100" dist="38100" dir="2700000" algn="tl">
                    <a:srgbClr val="000000">
                      <a:alpha val="43137"/>
                    </a:srgbClr>
                  </a:outerShdw>
                </a:effectLst>
              </a:rPr>
              <a:t>110B</a:t>
            </a:r>
          </a:p>
        </p:txBody>
      </p:sp>
      <p:cxnSp>
        <p:nvCxnSpPr>
          <p:cNvPr id="34" name="Straight Arrow Connector 33"/>
          <p:cNvCxnSpPr/>
          <p:nvPr/>
        </p:nvCxnSpPr>
        <p:spPr>
          <a:xfrm>
            <a:off x="8150743" y="4180794"/>
            <a:ext cx="4762" cy="822363"/>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8149718" y="2518124"/>
            <a:ext cx="4762" cy="822363"/>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127" y="5425029"/>
            <a:ext cx="2289069" cy="830997"/>
          </a:xfrm>
          <a:prstGeom prst="rect">
            <a:avLst/>
          </a:prstGeom>
          <a:noFill/>
        </p:spPr>
        <p:txBody>
          <a:bodyPr wrap="square" rtlCol="0">
            <a:spAutoFit/>
          </a:bodyPr>
          <a:lstStyle/>
          <a:p>
            <a:pPr algn="r"/>
            <a:r>
              <a:rPr lang="en-US" sz="2400" dirty="0"/>
              <a:t>If every Christian tithed</a:t>
            </a:r>
          </a:p>
        </p:txBody>
      </p:sp>
      <p:sp>
        <p:nvSpPr>
          <p:cNvPr id="45" name="Freeform 44"/>
          <p:cNvSpPr/>
          <p:nvPr/>
        </p:nvSpPr>
        <p:spPr>
          <a:xfrm>
            <a:off x="2522196" y="5173180"/>
            <a:ext cx="741921" cy="497672"/>
          </a:xfrm>
          <a:custGeom>
            <a:avLst/>
            <a:gdLst>
              <a:gd name="connsiteX0" fmla="*/ 0 w 810836"/>
              <a:gd name="connsiteY0" fmla="*/ 495090 h 495090"/>
              <a:gd name="connsiteX1" fmla="*/ 757790 w 810836"/>
              <a:gd name="connsiteY1" fmla="*/ 247545 h 495090"/>
              <a:gd name="connsiteX2" fmla="*/ 810836 w 810836"/>
              <a:gd name="connsiteY2" fmla="*/ 0 h 495090"/>
              <a:gd name="connsiteX0" fmla="*/ 0 w 810836"/>
              <a:gd name="connsiteY0" fmla="*/ 495090 h 495090"/>
              <a:gd name="connsiteX1" fmla="*/ 667342 w 810836"/>
              <a:gd name="connsiteY1" fmla="*/ 247545 h 495090"/>
              <a:gd name="connsiteX2" fmla="*/ 810836 w 810836"/>
              <a:gd name="connsiteY2" fmla="*/ 0 h 495090"/>
            </a:gdLst>
            <a:ahLst/>
            <a:cxnLst>
              <a:cxn ang="0">
                <a:pos x="connsiteX0" y="connsiteY0"/>
              </a:cxn>
              <a:cxn ang="0">
                <a:pos x="connsiteX1" y="connsiteY1"/>
              </a:cxn>
              <a:cxn ang="0">
                <a:pos x="connsiteX2" y="connsiteY2"/>
              </a:cxn>
            </a:cxnLst>
            <a:rect l="l" t="t" r="r" b="b"/>
            <a:pathLst>
              <a:path w="810836" h="495090">
                <a:moveTo>
                  <a:pt x="0" y="495090"/>
                </a:moveTo>
                <a:lnTo>
                  <a:pt x="667342" y="247545"/>
                </a:lnTo>
                <a:lnTo>
                  <a:pt x="810836"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570975" y="5426650"/>
            <a:ext cx="1432774" cy="830997"/>
          </a:xfrm>
          <a:prstGeom prst="rect">
            <a:avLst/>
          </a:prstGeom>
          <a:noFill/>
        </p:spPr>
        <p:txBody>
          <a:bodyPr wrap="square" rtlCol="0">
            <a:spAutoFit/>
          </a:bodyPr>
          <a:lstStyle/>
          <a:p>
            <a:pPr algn="r"/>
            <a:r>
              <a:rPr lang="en-US" sz="2400" dirty="0"/>
              <a:t>World hunger</a:t>
            </a:r>
          </a:p>
        </p:txBody>
      </p:sp>
      <p:sp>
        <p:nvSpPr>
          <p:cNvPr id="47" name="TextBox 46"/>
          <p:cNvSpPr txBox="1"/>
          <p:nvPr/>
        </p:nvSpPr>
        <p:spPr>
          <a:xfrm>
            <a:off x="5227331" y="5434087"/>
            <a:ext cx="1432774" cy="830997"/>
          </a:xfrm>
          <a:prstGeom prst="rect">
            <a:avLst/>
          </a:prstGeom>
          <a:noFill/>
        </p:spPr>
        <p:txBody>
          <a:bodyPr wrap="square" rtlCol="0">
            <a:spAutoFit/>
          </a:bodyPr>
          <a:lstStyle/>
          <a:p>
            <a:pPr algn="r"/>
            <a:r>
              <a:rPr lang="en-US" sz="2400" dirty="0"/>
              <a:t>Water &amp; sanitation</a:t>
            </a:r>
          </a:p>
        </p:txBody>
      </p:sp>
      <p:sp>
        <p:nvSpPr>
          <p:cNvPr id="48" name="Freeform 47"/>
          <p:cNvSpPr/>
          <p:nvPr/>
        </p:nvSpPr>
        <p:spPr>
          <a:xfrm>
            <a:off x="4100286" y="5194006"/>
            <a:ext cx="259334" cy="321462"/>
          </a:xfrm>
          <a:custGeom>
            <a:avLst/>
            <a:gdLst>
              <a:gd name="connsiteX0" fmla="*/ 0 w 669851"/>
              <a:gd name="connsiteY0" fmla="*/ 404037 h 404037"/>
              <a:gd name="connsiteX1" fmla="*/ 478465 w 669851"/>
              <a:gd name="connsiteY1" fmla="*/ 217967 h 404037"/>
              <a:gd name="connsiteX2" fmla="*/ 669851 w 669851"/>
              <a:gd name="connsiteY2" fmla="*/ 0 h 404037"/>
            </a:gdLst>
            <a:ahLst/>
            <a:cxnLst>
              <a:cxn ang="0">
                <a:pos x="connsiteX0" y="connsiteY0"/>
              </a:cxn>
              <a:cxn ang="0">
                <a:pos x="connsiteX1" y="connsiteY1"/>
              </a:cxn>
              <a:cxn ang="0">
                <a:pos x="connsiteX2" y="connsiteY2"/>
              </a:cxn>
            </a:cxnLst>
            <a:rect l="l" t="t" r="r" b="b"/>
            <a:pathLst>
              <a:path w="669851" h="404037">
                <a:moveTo>
                  <a:pt x="0" y="404037"/>
                </a:moveTo>
                <a:lnTo>
                  <a:pt x="478465" y="217967"/>
                </a:lnTo>
                <a:lnTo>
                  <a:pt x="669851"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253612" y="5208184"/>
            <a:ext cx="244625" cy="404037"/>
          </a:xfrm>
          <a:custGeom>
            <a:avLst/>
            <a:gdLst>
              <a:gd name="connsiteX0" fmla="*/ 0 w 669851"/>
              <a:gd name="connsiteY0" fmla="*/ 404037 h 404037"/>
              <a:gd name="connsiteX1" fmla="*/ 478465 w 669851"/>
              <a:gd name="connsiteY1" fmla="*/ 217967 h 404037"/>
              <a:gd name="connsiteX2" fmla="*/ 669851 w 669851"/>
              <a:gd name="connsiteY2" fmla="*/ 0 h 404037"/>
              <a:gd name="connsiteX0" fmla="*/ 1529 w 479994"/>
              <a:gd name="connsiteY0" fmla="*/ 404037 h 404037"/>
              <a:gd name="connsiteX1" fmla="*/ 479994 w 479994"/>
              <a:gd name="connsiteY1" fmla="*/ 217967 h 404037"/>
              <a:gd name="connsiteX2" fmla="*/ 0 w 479994"/>
              <a:gd name="connsiteY2" fmla="*/ 0 h 404037"/>
            </a:gdLst>
            <a:ahLst/>
            <a:cxnLst>
              <a:cxn ang="0">
                <a:pos x="connsiteX0" y="connsiteY0"/>
              </a:cxn>
              <a:cxn ang="0">
                <a:pos x="connsiteX1" y="connsiteY1"/>
              </a:cxn>
              <a:cxn ang="0">
                <a:pos x="connsiteX2" y="connsiteY2"/>
              </a:cxn>
            </a:cxnLst>
            <a:rect l="l" t="t" r="r" b="b"/>
            <a:pathLst>
              <a:path w="479994" h="404037">
                <a:moveTo>
                  <a:pt x="1529" y="404037"/>
                </a:moveTo>
                <a:lnTo>
                  <a:pt x="479994" y="217967"/>
                </a:lnTo>
                <a:lnTo>
                  <a:pt x="0"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825729" y="5437637"/>
            <a:ext cx="1432774" cy="830997"/>
          </a:xfrm>
          <a:prstGeom prst="rect">
            <a:avLst/>
          </a:prstGeom>
          <a:noFill/>
        </p:spPr>
        <p:txBody>
          <a:bodyPr wrap="square" rtlCol="0">
            <a:spAutoFit/>
          </a:bodyPr>
          <a:lstStyle/>
          <a:p>
            <a:pPr algn="r"/>
            <a:r>
              <a:rPr lang="en-US" sz="2400" dirty="0"/>
              <a:t>End illiteracy</a:t>
            </a:r>
          </a:p>
        </p:txBody>
      </p:sp>
      <p:sp>
        <p:nvSpPr>
          <p:cNvPr id="51" name="Freeform 50"/>
          <p:cNvSpPr/>
          <p:nvPr/>
        </p:nvSpPr>
        <p:spPr>
          <a:xfrm>
            <a:off x="6174048" y="5189887"/>
            <a:ext cx="499732" cy="409936"/>
          </a:xfrm>
          <a:custGeom>
            <a:avLst/>
            <a:gdLst>
              <a:gd name="connsiteX0" fmla="*/ 0 w 669851"/>
              <a:gd name="connsiteY0" fmla="*/ 404037 h 404037"/>
              <a:gd name="connsiteX1" fmla="*/ 478465 w 669851"/>
              <a:gd name="connsiteY1" fmla="*/ 217967 h 404037"/>
              <a:gd name="connsiteX2" fmla="*/ 669851 w 669851"/>
              <a:gd name="connsiteY2" fmla="*/ 0 h 404037"/>
              <a:gd name="connsiteX0" fmla="*/ 327889 w 806355"/>
              <a:gd name="connsiteY0" fmla="*/ 404037 h 404037"/>
              <a:gd name="connsiteX1" fmla="*/ 806354 w 806355"/>
              <a:gd name="connsiteY1" fmla="*/ 217967 h 404037"/>
              <a:gd name="connsiteX2" fmla="*/ 0 w 806355"/>
              <a:gd name="connsiteY2" fmla="*/ 0 h 404037"/>
              <a:gd name="connsiteX0" fmla="*/ 1341494 w 1819960"/>
              <a:gd name="connsiteY0" fmla="*/ 409936 h 409936"/>
              <a:gd name="connsiteX1" fmla="*/ 1819959 w 1819960"/>
              <a:gd name="connsiteY1" fmla="*/ 223866 h 409936"/>
              <a:gd name="connsiteX2" fmla="*/ 0 w 1819960"/>
              <a:gd name="connsiteY2" fmla="*/ 0 h 409936"/>
              <a:gd name="connsiteX0" fmla="*/ 1341494 w 1414519"/>
              <a:gd name="connsiteY0" fmla="*/ 409936 h 409936"/>
              <a:gd name="connsiteX1" fmla="*/ 1414519 w 1414519"/>
              <a:gd name="connsiteY1" fmla="*/ 212067 h 409936"/>
              <a:gd name="connsiteX2" fmla="*/ 0 w 1414519"/>
              <a:gd name="connsiteY2" fmla="*/ 0 h 409936"/>
              <a:gd name="connsiteX0" fmla="*/ 1247931 w 1320956"/>
              <a:gd name="connsiteY0" fmla="*/ 409936 h 409936"/>
              <a:gd name="connsiteX1" fmla="*/ 1320956 w 1320956"/>
              <a:gd name="connsiteY1" fmla="*/ 212067 h 409936"/>
              <a:gd name="connsiteX2" fmla="*/ 0 w 1320956"/>
              <a:gd name="connsiteY2" fmla="*/ 0 h 409936"/>
            </a:gdLst>
            <a:ahLst/>
            <a:cxnLst>
              <a:cxn ang="0">
                <a:pos x="connsiteX0" y="connsiteY0"/>
              </a:cxn>
              <a:cxn ang="0">
                <a:pos x="connsiteX1" y="connsiteY1"/>
              </a:cxn>
              <a:cxn ang="0">
                <a:pos x="connsiteX2" y="connsiteY2"/>
              </a:cxn>
            </a:cxnLst>
            <a:rect l="l" t="t" r="r" b="b"/>
            <a:pathLst>
              <a:path w="1320956" h="409936">
                <a:moveTo>
                  <a:pt x="1247931" y="409936"/>
                </a:moveTo>
                <a:lnTo>
                  <a:pt x="1320956" y="212067"/>
                </a:lnTo>
                <a:lnTo>
                  <a:pt x="0"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765476" y="5441940"/>
            <a:ext cx="1302522" cy="461665"/>
          </a:xfrm>
          <a:prstGeom prst="rect">
            <a:avLst/>
          </a:prstGeom>
          <a:noFill/>
        </p:spPr>
        <p:txBody>
          <a:bodyPr wrap="square" rtlCol="0">
            <a:spAutoFit/>
          </a:bodyPr>
          <a:lstStyle/>
          <a:p>
            <a:pPr algn="r"/>
            <a:r>
              <a:rPr lang="en-US" sz="2400" dirty="0"/>
              <a:t>Missions</a:t>
            </a:r>
          </a:p>
        </p:txBody>
      </p:sp>
      <p:cxnSp>
        <p:nvCxnSpPr>
          <p:cNvPr id="54" name="Straight Arrow Connector 53"/>
          <p:cNvCxnSpPr>
            <a:stCxn id="52" idx="0"/>
          </p:cNvCxnSpPr>
          <p:nvPr/>
        </p:nvCxnSpPr>
        <p:spPr>
          <a:xfrm flipH="1" flipV="1">
            <a:off x="7185414" y="5206144"/>
            <a:ext cx="231323" cy="2357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847311" y="2783678"/>
            <a:ext cx="776138"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$165B</a:t>
            </a:r>
          </a:p>
        </p:txBody>
      </p:sp>
      <p:sp>
        <p:nvSpPr>
          <p:cNvPr id="56" name="TextBox 55"/>
          <p:cNvSpPr txBox="1"/>
          <p:nvPr/>
        </p:nvSpPr>
        <p:spPr>
          <a:xfrm>
            <a:off x="3817517" y="2781540"/>
            <a:ext cx="776138"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$25B</a:t>
            </a:r>
          </a:p>
        </p:txBody>
      </p:sp>
      <p:sp>
        <p:nvSpPr>
          <p:cNvPr id="57" name="TextBox 56"/>
          <p:cNvSpPr txBox="1"/>
          <p:nvPr/>
        </p:nvSpPr>
        <p:spPr>
          <a:xfrm>
            <a:off x="4770543" y="2781538"/>
            <a:ext cx="776138"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$12B</a:t>
            </a:r>
          </a:p>
        </p:txBody>
      </p:sp>
      <p:sp>
        <p:nvSpPr>
          <p:cNvPr id="58" name="TextBox 57"/>
          <p:cNvSpPr txBox="1"/>
          <p:nvPr/>
        </p:nvSpPr>
        <p:spPr>
          <a:xfrm>
            <a:off x="5727871" y="2779400"/>
            <a:ext cx="776138"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$15B</a:t>
            </a:r>
          </a:p>
        </p:txBody>
      </p:sp>
      <p:sp>
        <p:nvSpPr>
          <p:cNvPr id="59" name="TextBox 58"/>
          <p:cNvSpPr txBox="1"/>
          <p:nvPr/>
        </p:nvSpPr>
        <p:spPr>
          <a:xfrm>
            <a:off x="6698077" y="2777259"/>
            <a:ext cx="776138"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$1B</a:t>
            </a:r>
          </a:p>
        </p:txBody>
      </p:sp>
      <p:cxnSp>
        <p:nvCxnSpPr>
          <p:cNvPr id="62" name="Straight Connector 61"/>
          <p:cNvCxnSpPr/>
          <p:nvPr/>
        </p:nvCxnSpPr>
        <p:spPr>
          <a:xfrm>
            <a:off x="7800064" y="2446729"/>
            <a:ext cx="635304" cy="4391"/>
          </a:xfrm>
          <a:prstGeom prst="line">
            <a:avLst/>
          </a:prstGeom>
          <a:ln w="38100">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77738" y="5091884"/>
            <a:ext cx="635304" cy="4391"/>
          </a:xfrm>
          <a:prstGeom prst="line">
            <a:avLst/>
          </a:prstGeom>
          <a:ln w="38100">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9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1500"/>
                            </p:stCondLst>
                            <p:childTnLst>
                              <p:par>
                                <p:cTn id="56" presetID="22" presetClass="entr" presetSubtype="4"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par>
                          <p:cTn id="72" fill="hold">
                            <p:stCondLst>
                              <p:cond delay="1000"/>
                            </p:stCondLst>
                            <p:childTnLst>
                              <p:par>
                                <p:cTn id="73" presetID="22" presetClass="entr" presetSubtype="4"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3" presetClass="emph" presetSubtype="2" fill="hold" grpId="1" nodeType="withEffect">
                                  <p:stCondLst>
                                    <p:cond delay="0"/>
                                  </p:stCondLst>
                                  <p:childTnLst>
                                    <p:animClr clrSpc="rgb" dir="cw">
                                      <p:cBhvr override="childStyle">
                                        <p:cTn id="81" dur="2000" fill="hold"/>
                                        <p:tgtEl>
                                          <p:spTgt spid="40"/>
                                        </p:tgtEl>
                                        <p:attrNameLst>
                                          <p:attrName>style.color</p:attrName>
                                        </p:attrNameLst>
                                      </p:cBhvr>
                                      <p:to>
                                        <a:schemeClr val="accent2"/>
                                      </p:to>
                                    </p:animClr>
                                  </p:childTnLst>
                                </p:cTn>
                              </p:par>
                              <p:par>
                                <p:cTn id="82" presetID="7" presetClass="emph" presetSubtype="2" fill="hold" grpId="1" nodeType="withEffect">
                                  <p:stCondLst>
                                    <p:cond delay="0"/>
                                  </p:stCondLst>
                                  <p:childTnLst>
                                    <p:animClr clrSpc="rgb" dir="cw">
                                      <p:cBhvr>
                                        <p:cTn id="83" dur="2000" fill="hold"/>
                                        <p:tgtEl>
                                          <p:spTgt spid="45"/>
                                        </p:tgtEl>
                                        <p:attrNameLst>
                                          <p:attrName>stroke.color</p:attrName>
                                        </p:attrNameLst>
                                      </p:cBhvr>
                                      <p:to>
                                        <a:schemeClr val="accent2"/>
                                      </p:to>
                                    </p:animClr>
                                    <p:set>
                                      <p:cBhvr>
                                        <p:cTn id="84" dur="2000" fill="hold"/>
                                        <p:tgtEl>
                                          <p:spTgt spid="45"/>
                                        </p:tgtEl>
                                        <p:attrNameLst>
                                          <p:attrName>stroke.on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par>
                          <p:cTn id="90" fill="hold">
                            <p:stCondLst>
                              <p:cond delay="500"/>
                            </p:stCondLst>
                            <p:childTnLst>
                              <p:par>
                                <p:cTn id="91" presetID="22" presetClass="entr" presetSubtype="4"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down)">
                                      <p:cBhvr>
                                        <p:cTn id="93" dur="500"/>
                                        <p:tgtEl>
                                          <p:spTgt spid="49"/>
                                        </p:tgtEl>
                                      </p:cBhvr>
                                    </p:animEffect>
                                  </p:childTnLst>
                                </p:cTn>
                              </p:par>
                            </p:childTnLst>
                          </p:cTn>
                        </p:par>
                        <p:par>
                          <p:cTn id="94" fill="hold">
                            <p:stCondLst>
                              <p:cond delay="1000"/>
                            </p:stCondLst>
                            <p:childTnLst>
                              <p:par>
                                <p:cTn id="95" presetID="22" presetClass="entr" presetSubtype="4"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00"/>
                                        <p:tgtEl>
                                          <p:spTgt spid="23"/>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par>
                                <p:cTn id="102" presetID="3" presetClass="emph" presetSubtype="2" fill="hold" grpId="1" nodeType="withEffect">
                                  <p:stCondLst>
                                    <p:cond delay="0"/>
                                  </p:stCondLst>
                                  <p:childTnLst>
                                    <p:animClr clrSpc="rgb" dir="cw">
                                      <p:cBhvr override="childStyle">
                                        <p:cTn id="103" dur="2000" fill="hold"/>
                                        <p:tgtEl>
                                          <p:spTgt spid="46"/>
                                        </p:tgtEl>
                                        <p:attrNameLst>
                                          <p:attrName>style.color</p:attrName>
                                        </p:attrNameLst>
                                      </p:cBhvr>
                                      <p:to>
                                        <a:schemeClr val="accent2"/>
                                      </p:to>
                                    </p:animClr>
                                  </p:childTnLst>
                                </p:cTn>
                              </p:par>
                              <p:par>
                                <p:cTn id="104" presetID="7" presetClass="emph" presetSubtype="2" fill="hold" grpId="1" nodeType="withEffect">
                                  <p:stCondLst>
                                    <p:cond delay="0"/>
                                  </p:stCondLst>
                                  <p:childTnLst>
                                    <p:animClr clrSpc="rgb" dir="cw">
                                      <p:cBhvr>
                                        <p:cTn id="105" dur="2000" fill="hold"/>
                                        <p:tgtEl>
                                          <p:spTgt spid="48"/>
                                        </p:tgtEl>
                                        <p:attrNameLst>
                                          <p:attrName>stroke.color</p:attrName>
                                        </p:attrNameLst>
                                      </p:cBhvr>
                                      <p:to>
                                        <a:schemeClr val="accent2"/>
                                      </p:to>
                                    </p:animClr>
                                    <p:set>
                                      <p:cBhvr>
                                        <p:cTn id="106" dur="2000" fill="hold"/>
                                        <p:tgtEl>
                                          <p:spTgt spid="48"/>
                                        </p:tgtEl>
                                        <p:attrNameLst>
                                          <p:attrName>stroke.on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par>
                          <p:cTn id="112" fill="hold">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down)">
                                      <p:cBhvr>
                                        <p:cTn id="115" dur="500"/>
                                        <p:tgtEl>
                                          <p:spTgt spid="51"/>
                                        </p:tgtEl>
                                      </p:cBhvr>
                                    </p:animEffect>
                                  </p:childTnLst>
                                </p:cTn>
                              </p:par>
                            </p:childTnLst>
                          </p:cTn>
                        </p:par>
                        <p:par>
                          <p:cTn id="116" fill="hold">
                            <p:stCondLst>
                              <p:cond delay="1000"/>
                            </p:stCondLst>
                            <p:childTnLst>
                              <p:par>
                                <p:cTn id="117" presetID="22" presetClass="entr" presetSubtype="4"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500"/>
                                        <p:tgtEl>
                                          <p:spTgt spid="24"/>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childTnLst>
                                </p:cTn>
                              </p:par>
                              <p:par>
                                <p:cTn id="124" presetID="3" presetClass="emph" presetSubtype="2" fill="hold" grpId="1" nodeType="withEffect">
                                  <p:stCondLst>
                                    <p:cond delay="0"/>
                                  </p:stCondLst>
                                  <p:childTnLst>
                                    <p:animClr clrSpc="rgb" dir="cw">
                                      <p:cBhvr override="childStyle">
                                        <p:cTn id="125" dur="2000" fill="hold"/>
                                        <p:tgtEl>
                                          <p:spTgt spid="50"/>
                                        </p:tgtEl>
                                        <p:attrNameLst>
                                          <p:attrName>style.color</p:attrName>
                                        </p:attrNameLst>
                                      </p:cBhvr>
                                      <p:to>
                                        <a:schemeClr val="accent2"/>
                                      </p:to>
                                    </p:animClr>
                                  </p:childTnLst>
                                </p:cTn>
                              </p:par>
                              <p:par>
                                <p:cTn id="126" presetID="7" presetClass="emph" presetSubtype="2" fill="hold" grpId="1" nodeType="withEffect">
                                  <p:stCondLst>
                                    <p:cond delay="0"/>
                                  </p:stCondLst>
                                  <p:childTnLst>
                                    <p:animClr clrSpc="rgb" dir="cw">
                                      <p:cBhvr>
                                        <p:cTn id="127" dur="2000" fill="hold"/>
                                        <p:tgtEl>
                                          <p:spTgt spid="49"/>
                                        </p:tgtEl>
                                        <p:attrNameLst>
                                          <p:attrName>stroke.color</p:attrName>
                                        </p:attrNameLst>
                                      </p:cBhvr>
                                      <p:to>
                                        <a:schemeClr val="accent2"/>
                                      </p:to>
                                    </p:animClr>
                                    <p:set>
                                      <p:cBhvr>
                                        <p:cTn id="128" dur="2000" fill="hold"/>
                                        <p:tgtEl>
                                          <p:spTgt spid="49"/>
                                        </p:tgtEl>
                                        <p:attrNameLst>
                                          <p:attrName>stroke.on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500"/>
                                        <p:tgtEl>
                                          <p:spTgt spid="52"/>
                                        </p:tgtEl>
                                      </p:cBhvr>
                                    </p:animEffect>
                                  </p:childTnLst>
                                </p:cTn>
                              </p:par>
                            </p:childTnLst>
                          </p:cTn>
                        </p:par>
                        <p:par>
                          <p:cTn id="134" fill="hold">
                            <p:stCondLst>
                              <p:cond delay="500"/>
                            </p:stCondLst>
                            <p:childTnLst>
                              <p:par>
                                <p:cTn id="135" presetID="22" presetClass="entr" presetSubtype="4" fill="hold"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down)">
                                      <p:cBhvr>
                                        <p:cTn id="137" dur="500"/>
                                        <p:tgtEl>
                                          <p:spTgt spid="5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childTnLst>
                          </p:cTn>
                        </p:par>
                        <p:par>
                          <p:cTn id="142" fill="hold">
                            <p:stCondLst>
                              <p:cond delay="1500"/>
                            </p:stCondLst>
                            <p:childTnLst>
                              <p:par>
                                <p:cTn id="143" presetID="10" presetClass="entr" presetSubtype="0" fill="hold" grpId="0" nodeType="after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fade">
                                      <p:cBhvr>
                                        <p:cTn id="145" dur="500"/>
                                        <p:tgtEl>
                                          <p:spTgt spid="59"/>
                                        </p:tgtEl>
                                      </p:cBhvr>
                                    </p:animEffect>
                                  </p:childTnLst>
                                </p:cTn>
                              </p:par>
                              <p:par>
                                <p:cTn id="146" presetID="3" presetClass="emph" presetSubtype="2" fill="hold" grpId="1" nodeType="withEffect">
                                  <p:stCondLst>
                                    <p:cond delay="0"/>
                                  </p:stCondLst>
                                  <p:childTnLst>
                                    <p:animClr clrSpc="rgb" dir="cw">
                                      <p:cBhvr override="childStyle">
                                        <p:cTn id="147" dur="2000" fill="hold"/>
                                        <p:tgtEl>
                                          <p:spTgt spid="47"/>
                                        </p:tgtEl>
                                        <p:attrNameLst>
                                          <p:attrName>style.color</p:attrName>
                                        </p:attrNameLst>
                                      </p:cBhvr>
                                      <p:to>
                                        <a:schemeClr val="accent2"/>
                                      </p:to>
                                    </p:animClr>
                                  </p:childTnLst>
                                </p:cTn>
                              </p:par>
                              <p:par>
                                <p:cTn id="148" presetID="7" presetClass="emph" presetSubtype="2" fill="hold" grpId="1" nodeType="withEffect">
                                  <p:stCondLst>
                                    <p:cond delay="0"/>
                                  </p:stCondLst>
                                  <p:childTnLst>
                                    <p:animClr clrSpc="rgb" dir="cw">
                                      <p:cBhvr>
                                        <p:cTn id="149" dur="2000" fill="hold"/>
                                        <p:tgtEl>
                                          <p:spTgt spid="51"/>
                                        </p:tgtEl>
                                        <p:attrNameLst>
                                          <p:attrName>stroke.color</p:attrName>
                                        </p:attrNameLst>
                                      </p:cBhvr>
                                      <p:to>
                                        <a:schemeClr val="accent2"/>
                                      </p:to>
                                    </p:animClr>
                                    <p:set>
                                      <p:cBhvr>
                                        <p:cTn id="150" dur="2000" fill="hold"/>
                                        <p:tgtEl>
                                          <p:spTgt spid="51"/>
                                        </p:tgtEl>
                                        <p:attrNameLst>
                                          <p:attrName>stroke.on</p:attrName>
                                        </p:attrNameLst>
                                      </p:cBhvr>
                                      <p:to>
                                        <p:strVal val="true"/>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62"/>
                                        </p:tgtEl>
                                        <p:attrNameLst>
                                          <p:attrName>style.visibility</p:attrName>
                                        </p:attrNameLst>
                                      </p:cBhvr>
                                      <p:to>
                                        <p:strVal val="visible"/>
                                      </p:to>
                                    </p:set>
                                    <p:animEffect transition="in" filter="wipe(left)">
                                      <p:cBhvr>
                                        <p:cTn id="155" dur="500"/>
                                        <p:tgtEl>
                                          <p:spTgt spid="62"/>
                                        </p:tgtEl>
                                      </p:cBhvr>
                                    </p:animEffect>
                                  </p:childTnLst>
                                </p:cTn>
                              </p:par>
                              <p:par>
                                <p:cTn id="156" presetID="22" presetClass="entr" presetSubtype="8" fill="hold" nodeType="with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wipe(left)">
                                      <p:cBhvr>
                                        <p:cTn id="158" dur="500"/>
                                        <p:tgtEl>
                                          <p:spTgt spid="64"/>
                                        </p:tgtEl>
                                      </p:cBhvr>
                                    </p:animEffec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fade">
                                      <p:cBhvr>
                                        <p:cTn id="162" dur="500"/>
                                        <p:tgtEl>
                                          <p:spTgt spid="32"/>
                                        </p:tgtEl>
                                      </p:cBhvr>
                                    </p:animEffect>
                                  </p:childTnLst>
                                </p:cTn>
                              </p:par>
                            </p:childTnLst>
                          </p:cTn>
                        </p:par>
                        <p:par>
                          <p:cTn id="163" fill="hold">
                            <p:stCondLst>
                              <p:cond delay="1000"/>
                            </p:stCondLst>
                            <p:childTnLst>
                              <p:par>
                                <p:cTn id="164" presetID="22" presetClass="entr" presetSubtype="4" fill="hold" nodeType="afterEffect">
                                  <p:stCondLst>
                                    <p:cond delay="0"/>
                                  </p:stCondLst>
                                  <p:childTnLst>
                                    <p:set>
                                      <p:cBhvr>
                                        <p:cTn id="165" dur="1" fill="hold">
                                          <p:stCondLst>
                                            <p:cond delay="0"/>
                                          </p:stCondLst>
                                        </p:cTn>
                                        <p:tgtEl>
                                          <p:spTgt spid="39"/>
                                        </p:tgtEl>
                                        <p:attrNameLst>
                                          <p:attrName>style.visibility</p:attrName>
                                        </p:attrNameLst>
                                      </p:cBhvr>
                                      <p:to>
                                        <p:strVal val="visible"/>
                                      </p:to>
                                    </p:set>
                                    <p:animEffect transition="in" filter="wipe(down)">
                                      <p:cBhvr>
                                        <p:cTn id="166" dur="500"/>
                                        <p:tgtEl>
                                          <p:spTgt spid="39"/>
                                        </p:tgtEl>
                                      </p:cBhvr>
                                    </p:animEffect>
                                  </p:childTnLst>
                                </p:cTn>
                              </p:par>
                              <p:par>
                                <p:cTn id="167" presetID="22" presetClass="entr" presetSubtype="1" fill="hold" nodeType="withEffect">
                                  <p:stCondLst>
                                    <p:cond delay="0"/>
                                  </p:stCondLst>
                                  <p:childTnLst>
                                    <p:set>
                                      <p:cBhvr>
                                        <p:cTn id="168" dur="1" fill="hold">
                                          <p:stCondLst>
                                            <p:cond delay="0"/>
                                          </p:stCondLst>
                                        </p:cTn>
                                        <p:tgtEl>
                                          <p:spTgt spid="34"/>
                                        </p:tgtEl>
                                        <p:attrNameLst>
                                          <p:attrName>style.visibility</p:attrName>
                                        </p:attrNameLst>
                                      </p:cBhvr>
                                      <p:to>
                                        <p:strVal val="visible"/>
                                      </p:to>
                                    </p:set>
                                    <p:animEffect transition="in" filter="wipe(up)">
                                      <p:cBhvr>
                                        <p:cTn id="169" dur="500"/>
                                        <p:tgtEl>
                                          <p:spTgt spid="34"/>
                                        </p:tgtEl>
                                      </p:cBhvr>
                                    </p:animEffect>
                                  </p:childTnLst>
                                </p:cTn>
                              </p:par>
                              <p:par>
                                <p:cTn id="170" presetID="7" presetClass="emph" presetSubtype="2" fill="hold" nodeType="withEffect">
                                  <p:stCondLst>
                                    <p:cond delay="0"/>
                                  </p:stCondLst>
                                  <p:childTnLst>
                                    <p:animClr clrSpc="rgb" dir="cw">
                                      <p:cBhvr>
                                        <p:cTn id="171" dur="2000" fill="hold"/>
                                        <p:tgtEl>
                                          <p:spTgt spid="54"/>
                                        </p:tgtEl>
                                        <p:attrNameLst>
                                          <p:attrName>stroke.color</p:attrName>
                                        </p:attrNameLst>
                                      </p:cBhvr>
                                      <p:to>
                                        <a:schemeClr val="accent2"/>
                                      </p:to>
                                    </p:animClr>
                                    <p:set>
                                      <p:cBhvr>
                                        <p:cTn id="172" dur="2000" fill="hold"/>
                                        <p:tgtEl>
                                          <p:spTgt spid="54"/>
                                        </p:tgtEl>
                                        <p:attrNameLst>
                                          <p:attrName>stroke.on</p:attrName>
                                        </p:attrNameLst>
                                      </p:cBhvr>
                                      <p:to>
                                        <p:strVal val="true"/>
                                      </p:to>
                                    </p:set>
                                  </p:childTnLst>
                                </p:cTn>
                              </p:par>
                              <p:par>
                                <p:cTn id="173" presetID="3" presetClass="emph" presetSubtype="2" fill="hold" grpId="1" nodeType="withEffect">
                                  <p:stCondLst>
                                    <p:cond delay="0"/>
                                  </p:stCondLst>
                                  <p:childTnLst>
                                    <p:animClr clrSpc="rgb" dir="cw">
                                      <p:cBhvr override="childStyle">
                                        <p:cTn id="174" dur="2000" fill="hold"/>
                                        <p:tgtEl>
                                          <p:spTgt spid="5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4" grpId="0" animBg="1"/>
      <p:bldP spid="23" grpId="0" animBg="1"/>
      <p:bldP spid="22" grpId="0" animBg="1"/>
      <p:bldP spid="20" grpId="0" animBg="1"/>
      <p:bldP spid="14" grpId="0" animBg="1"/>
      <p:bldP spid="15" grpId="0" animBg="1"/>
      <p:bldP spid="16" grpId="0" animBg="1"/>
      <p:bldP spid="17" grpId="0" animBg="1"/>
      <p:bldP spid="18" grpId="0" animBg="1"/>
      <p:bldP spid="19" grpId="0" animBg="1"/>
      <p:bldP spid="27" grpId="0" animBg="1"/>
      <p:bldP spid="32" grpId="0"/>
      <p:bldP spid="40" grpId="0"/>
      <p:bldP spid="40" grpId="1"/>
      <p:bldP spid="45" grpId="0" animBg="1"/>
      <p:bldP spid="45" grpId="1" animBg="1"/>
      <p:bldP spid="46" grpId="0"/>
      <p:bldP spid="46" grpId="1"/>
      <p:bldP spid="47" grpId="0"/>
      <p:bldP spid="47" grpId="1"/>
      <p:bldP spid="48" grpId="0" animBg="1"/>
      <p:bldP spid="48" grpId="1" animBg="1"/>
      <p:bldP spid="49" grpId="0" animBg="1"/>
      <p:bldP spid="49" grpId="1" animBg="1"/>
      <p:bldP spid="50" grpId="0"/>
      <p:bldP spid="50" grpId="1"/>
      <p:bldP spid="51" grpId="0" animBg="1"/>
      <p:bldP spid="51" grpId="1" animBg="1"/>
      <p:bldP spid="52" grpId="0"/>
      <p:bldP spid="52" grpId="1"/>
      <p:bldP spid="55" grpId="0"/>
      <p:bldP spid="56" grpId="0"/>
      <p:bldP spid="57" grpId="0"/>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11:7a ~ </a:t>
            </a:r>
            <a:r>
              <a:rPr lang="en-US" sz="3200" dirty="0">
                <a:solidFill>
                  <a:srgbClr val="FFFF00"/>
                </a:solidFill>
                <a:effectLst>
                  <a:outerShdw blurRad="38100" dist="38100" dir="2700000" algn="tl">
                    <a:srgbClr val="000000">
                      <a:alpha val="43137"/>
                    </a:srgbClr>
                  </a:outerShdw>
                </a:effectLst>
              </a:rPr>
              <a:t>For a man indeed ought not to cover his head, since he is the image and glory of God … </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690880" y="2187644"/>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Image</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eikōn</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0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3028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Marveled</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thaumazō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wonder</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to be in awe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690880" y="1711236"/>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Good News Bible ~ </a:t>
            </a:r>
            <a:r>
              <a:rPr lang="en-US" sz="3200" dirty="0">
                <a:solidFill>
                  <a:srgbClr val="FFFF00"/>
                </a:solidFill>
                <a:effectLst>
                  <a:outerShdw blurRad="38100" dist="38100" dir="2700000" algn="tl">
                    <a:srgbClr val="000000">
                      <a:alpha val="43137"/>
                    </a:srgbClr>
                  </a:outerShdw>
                </a:effectLst>
              </a:rPr>
              <a:t>took them by surprise </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0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377011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Ex. 3:13-14 ~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Moses said to God, “Indeed, when I come to the children of Israel and say to them, ‘The God of your fathers has sent me to you,’ and they say to me, ‘What is His name?’ what shall I say to them?”</a:t>
            </a:r>
          </a:p>
          <a:p>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God said to Moses, “I AM WHO I AM.” And He said, “Thus you shall say to the children of Israel, ‘I AM has sent me to you.’”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690880" y="4648200"/>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t>Literally, “I WILL BE THAT I WILL BE … say … ‘I WILL BE has sent me’”</a:t>
            </a:r>
            <a:r>
              <a:rPr lang="en-US" sz="3200" dirty="0">
                <a:solidFill>
                  <a:srgbClr val="FFFF00"/>
                </a:solidFill>
                <a:effectLst>
                  <a:outerShdw blurRad="38100" dist="38100" dir="2700000" algn="tl">
                    <a:srgbClr val="000000">
                      <a:alpha val="43137"/>
                    </a:srgbClr>
                  </a:outerShdw>
                </a:effectLst>
              </a:rPr>
              <a:t> </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1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3979255" cy="461665"/>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rPr>
              <a:t>Pharisees</a:t>
            </a:r>
            <a:r>
              <a:rPr lang="en-US" sz="2400" dirty="0">
                <a:effectLst>
                  <a:outerShdw blurRad="38100" dist="38100" dir="2700000" algn="tl">
                    <a:srgbClr val="000000">
                      <a:alpha val="43137"/>
                    </a:srgbClr>
                  </a:outerShdw>
                </a:effectLst>
              </a:rPr>
              <a:t> ~ </a:t>
            </a:r>
            <a:r>
              <a:rPr lang="en-US" sz="2400" i="1" dirty="0">
                <a:effectLst>
                  <a:outerShdw blurRad="38100" dist="38100" dir="2700000" algn="tl">
                    <a:srgbClr val="000000">
                      <a:alpha val="43137"/>
                    </a:srgbClr>
                  </a:outerShdw>
                </a:effectLst>
              </a:rPr>
              <a:t>Separated ones</a:t>
            </a:r>
            <a:endParaRPr lang="en-US" sz="88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468520" y="4275740"/>
            <a:ext cx="4287897" cy="461665"/>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rPr>
              <a:t>Herodians</a:t>
            </a:r>
            <a:r>
              <a:rPr lang="en-US" sz="2400" dirty="0">
                <a:effectLst>
                  <a:outerShdw blurRad="38100" dist="38100" dir="2700000" algn="tl">
                    <a:srgbClr val="000000">
                      <a:alpha val="43137"/>
                    </a:srgbClr>
                  </a:outerShdw>
                </a:effectLst>
              </a:rPr>
              <a:t> ~ </a:t>
            </a:r>
            <a:r>
              <a:rPr lang="en-US" sz="2400" i="1" dirty="0">
                <a:effectLst>
                  <a:outerShdw blurRad="38100" dist="38100" dir="2700000" algn="tl">
                    <a:srgbClr val="000000">
                      <a:alpha val="43137"/>
                    </a:srgbClr>
                  </a:outerShdw>
                </a:effectLst>
              </a:rPr>
              <a:t>Followers of Herod</a:t>
            </a:r>
            <a:endParaRPr lang="en-US" sz="88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4670401" y="709054"/>
            <a:ext cx="4009676" cy="461665"/>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rPr>
              <a:t>Sadducees</a:t>
            </a:r>
            <a:r>
              <a:rPr lang="en-US" sz="2400" dirty="0">
                <a:effectLst>
                  <a:outerShdw blurRad="38100" dist="38100" dir="2700000" algn="tl">
                    <a:srgbClr val="000000">
                      <a:alpha val="43137"/>
                    </a:srgbClr>
                  </a:outerShdw>
                </a:effectLst>
              </a:rPr>
              <a:t> ~ </a:t>
            </a:r>
            <a:r>
              <a:rPr lang="en-US" sz="2400" i="1" dirty="0">
                <a:effectLst>
                  <a:outerShdw blurRad="38100" dist="38100" dir="2700000" algn="tl">
                    <a:srgbClr val="000000">
                      <a:alpha val="43137"/>
                    </a:srgbClr>
                  </a:outerShdw>
                </a:effectLst>
              </a:rPr>
              <a:t>Righteous ones</a:t>
            </a:r>
            <a:endParaRPr lang="en-US" sz="88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6" name="TextBox 5"/>
          <p:cNvSpPr txBox="1"/>
          <p:nvPr/>
        </p:nvSpPr>
        <p:spPr>
          <a:xfrm>
            <a:off x="690880" y="1155600"/>
            <a:ext cx="3881759"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rPr>
              <a:t> </a:t>
            </a:r>
            <a:r>
              <a:rPr lang="en-US" sz="2400" dirty="0">
                <a:solidFill>
                  <a:schemeClr val="bg1"/>
                </a:solidFill>
              </a:rPr>
              <a:t>Oral law was given on Mt. Sinai</a:t>
            </a:r>
            <a:endParaRPr lang="en-US" sz="2400" b="1" i="1" cap="small"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97284" y="1914082"/>
            <a:ext cx="3881759"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Soul is resurrected, the body is not</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703688" y="2672570"/>
            <a:ext cx="3881759"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Souls of righteous: reincarnated</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703688" y="3440537"/>
            <a:ext cx="3881759"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Souls of wicked: eternal torment</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695360" y="4676497"/>
            <a:ext cx="388175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Pro-Herodian monarchy</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706560" y="5077668"/>
            <a:ext cx="388175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Pro-Rome</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4772062" y="4665289"/>
            <a:ext cx="3730333"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Herod the Great was the Messiah?</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4789992" y="1153353"/>
            <a:ext cx="388175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rPr>
              <a:t> </a:t>
            </a:r>
            <a:r>
              <a:rPr lang="en-US" sz="2400" dirty="0">
                <a:solidFill>
                  <a:schemeClr val="bg1"/>
                </a:solidFill>
              </a:rPr>
              <a:t>Rejected oral law</a:t>
            </a:r>
            <a:endParaRPr lang="en-US" sz="2400" b="1" i="1" cap="small"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796396" y="1575645"/>
            <a:ext cx="3881759"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Only Pentateuch was inspired</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4802800" y="2361033"/>
            <a:ext cx="388175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No angels</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4802800" y="2792828"/>
            <a:ext cx="388175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Soul is not immortal</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4807278" y="3207450"/>
            <a:ext cx="3881759"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 </a:t>
            </a:r>
            <a:r>
              <a:rPr lang="en-US" sz="2400" dirty="0"/>
              <a:t>No resurrection of the dead or afterlife</a:t>
            </a:r>
            <a:endParaRPr lang="en-US" sz="2400" b="1" i="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512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3" presetClass="emph" presetSubtype="2" fill="hold" grpId="1" nodeType="withEffect">
                                  <p:stCondLst>
                                    <p:cond delay="0"/>
                                  </p:stCondLst>
                                  <p:childTnLst>
                                    <p:animClr clrSpc="rgb" dir="cw">
                                      <p:cBhvr override="childStyle">
                                        <p:cTn id="42" dur="2000" fill="hold"/>
                                        <p:tgtEl>
                                          <p:spTgt spid="6"/>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2000" fill="hold"/>
                                        <p:tgtEl>
                                          <p:spTgt spid="7"/>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2000" fill="hold"/>
                                        <p:tgtEl>
                                          <p:spTgt spid="8"/>
                                        </p:tgtEl>
                                        <p:attrNameLst>
                                          <p:attrName>style.color</p:attrName>
                                        </p:attrNameLst>
                                      </p:cBhvr>
                                      <p:to>
                                        <a:schemeClr val="accent2"/>
                                      </p:to>
                                    </p:animClr>
                                  </p:childTnLst>
                                </p:cTn>
                              </p:par>
                              <p:par>
                                <p:cTn id="47" presetID="3" presetClass="emph" presetSubtype="2" fill="hold" grpId="1" nodeType="withEffect">
                                  <p:stCondLst>
                                    <p:cond delay="0"/>
                                  </p:stCondLst>
                                  <p:childTnLst>
                                    <p:animClr clrSpc="rgb" dir="cw">
                                      <p:cBhvr override="childStyle">
                                        <p:cTn id="48" dur="2000" fill="hold"/>
                                        <p:tgtEl>
                                          <p:spTgt spid="9"/>
                                        </p:tgtEl>
                                        <p:attrNameLst>
                                          <p:attrName>style.color</p:attrName>
                                        </p:attrNameLst>
                                      </p:cBhvr>
                                      <p:to>
                                        <a:schemeClr val="accent2"/>
                                      </p:to>
                                    </p:animClr>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3" presetClass="emph" presetSubtype="2" fill="hold" grpId="1" nodeType="withEffect">
                                  <p:stCondLst>
                                    <p:cond delay="0"/>
                                  </p:stCondLst>
                                  <p:childTnLst>
                                    <p:animClr clrSpc="rgb" dir="cw">
                                      <p:cBhvr override="childStyle">
                                        <p:cTn id="65" dur="2000" fill="hold"/>
                                        <p:tgtEl>
                                          <p:spTgt spid="10"/>
                                        </p:tgtEl>
                                        <p:attrNameLst>
                                          <p:attrName>style.color</p:attrName>
                                        </p:attrNameLst>
                                      </p:cBhvr>
                                      <p:to>
                                        <a:schemeClr val="accent2"/>
                                      </p:to>
                                    </p:animClr>
                                  </p:childTnLst>
                                </p:cTn>
                              </p:par>
                              <p:par>
                                <p:cTn id="66" presetID="3" presetClass="emph" presetSubtype="2" fill="hold" grpId="1" nodeType="withEffect">
                                  <p:stCondLst>
                                    <p:cond delay="0"/>
                                  </p:stCondLst>
                                  <p:childTnLst>
                                    <p:animClr clrSpc="rgb" dir="cw">
                                      <p:cBhvr override="childStyle">
                                        <p:cTn id="67" dur="2000" fill="hold"/>
                                        <p:tgtEl>
                                          <p:spTgt spid="11"/>
                                        </p:tgtEl>
                                        <p:attrNameLst>
                                          <p:attrName>style.color</p:attrName>
                                        </p:attrNameLst>
                                      </p:cBhvr>
                                      <p:to>
                                        <a:schemeClr val="accent2"/>
                                      </p:to>
                                    </p:animClr>
                                  </p:childTnLst>
                                </p:cTn>
                              </p:par>
                              <p:par>
                                <p:cTn id="68" presetID="3" presetClass="emph" presetSubtype="2" fill="hold" grpId="1" nodeType="withEffect">
                                  <p:stCondLst>
                                    <p:cond delay="0"/>
                                  </p:stCondLst>
                                  <p:childTnLst>
                                    <p:animClr clrSpc="rgb" dir="cw">
                                      <p:cBhvr override="childStyle">
                                        <p:cTn id="69" dur="2000" fill="hold"/>
                                        <p:tgtEl>
                                          <p:spTgt spid="12"/>
                                        </p:tgtEl>
                                        <p:attrNameLst>
                                          <p:attrName>style.color</p:attrName>
                                        </p:attrNameLst>
                                      </p:cBhvr>
                                      <p:to>
                                        <a:schemeClr val="accent2"/>
                                      </p:to>
                                    </p:animClr>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Ex. 3:13-14 ~</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5" name="TextBox 4"/>
          <p:cNvSpPr txBox="1"/>
          <p:nvPr/>
        </p:nvSpPr>
        <p:spPr>
          <a:xfrm>
            <a:off x="703218" y="1236618"/>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I AM, not I was</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703218" y="1722229"/>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I AM</a:t>
            </a:r>
            <a:r>
              <a:rPr lang="en-US" sz="3200" b="1" dirty="0">
                <a:solidFill>
                  <a:schemeClr val="bg1"/>
                </a:solidFill>
              </a:rPr>
              <a:t> ~ </a:t>
            </a:r>
            <a:r>
              <a:rPr lang="en-US" sz="3200" b="1" i="1" dirty="0">
                <a:solidFill>
                  <a:srgbClr val="FFFF00"/>
                </a:solidFill>
                <a:latin typeface="Times New Roman" panose="02020603050405020304" pitchFamily="18" charset="0"/>
                <a:cs typeface="Times New Roman" panose="02020603050405020304" pitchFamily="18" charset="0"/>
              </a:rPr>
              <a:t>              </a:t>
            </a:r>
            <a:r>
              <a:rPr lang="en-US" dirty="0"/>
              <a:t>–</a:t>
            </a:r>
            <a:r>
              <a:rPr lang="en-US" sz="3200" dirty="0"/>
              <a:t> tetragrammaton (14 letter word meaning “4-letter word”)</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03219" y="2757851"/>
            <a:ext cx="6307182"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Generic Hebrew word for </a:t>
            </a:r>
            <a:r>
              <a:rPr lang="en-US" sz="3200" i="1" dirty="0">
                <a:effectLst>
                  <a:outerShdw blurRad="38100" dist="38100" dir="2700000" algn="tl">
                    <a:srgbClr val="000000">
                      <a:alpha val="43137"/>
                    </a:srgbClr>
                  </a:outerShdw>
                </a:effectLst>
              </a:rPr>
              <a:t>Lord</a:t>
            </a:r>
            <a:r>
              <a:rPr lang="en-US" sz="3200" dirty="0">
                <a:effectLst>
                  <a:outerShdw blurRad="38100" dist="38100" dir="2700000" algn="tl">
                    <a:srgbClr val="000000">
                      <a:alpha val="43137"/>
                    </a:srgbClr>
                  </a:outerShdw>
                </a:effectLst>
              </a:rPr>
              <a:t> ~ </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703218" y="3243462"/>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Anglicized to </a:t>
            </a:r>
            <a:r>
              <a:rPr lang="en-US" sz="3200" dirty="0">
                <a:solidFill>
                  <a:srgbClr val="FFFF00"/>
                </a:solidFill>
                <a:effectLst>
                  <a:outerShdw blurRad="38100" dist="38100" dir="2700000" algn="tl">
                    <a:srgbClr val="000000">
                      <a:alpha val="43137"/>
                    </a:srgbClr>
                  </a:outerShdw>
                </a:effectLst>
              </a:rPr>
              <a:t>Jehovah</a:t>
            </a:r>
            <a:endParaRPr lang="en-US" sz="3200"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6898045" y="2758178"/>
            <a:ext cx="457200"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p:txBody>
      </p:sp>
      <p:sp>
        <p:nvSpPr>
          <p:cNvPr id="10" name="TextBox 9"/>
          <p:cNvSpPr txBox="1"/>
          <p:nvPr/>
        </p:nvSpPr>
        <p:spPr>
          <a:xfrm>
            <a:off x="7162800" y="2756303"/>
            <a:ext cx="457200"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
        <p:nvSpPr>
          <p:cNvPr id="11" name="TextBox 10"/>
          <p:cNvSpPr txBox="1"/>
          <p:nvPr/>
        </p:nvSpPr>
        <p:spPr>
          <a:xfrm>
            <a:off x="7379577" y="2758178"/>
            <a:ext cx="457200"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12" name="TextBox 11"/>
          <p:cNvSpPr txBox="1"/>
          <p:nvPr/>
        </p:nvSpPr>
        <p:spPr>
          <a:xfrm>
            <a:off x="7571387" y="2756303"/>
            <a:ext cx="457200"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13" name="TextBox 12"/>
          <p:cNvSpPr txBox="1"/>
          <p:nvPr/>
        </p:nvSpPr>
        <p:spPr>
          <a:xfrm>
            <a:off x="7792105" y="2755663"/>
            <a:ext cx="457200"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p:txBody>
      </p:sp>
      <p:sp>
        <p:nvSpPr>
          <p:cNvPr id="14" name="TextBox 13"/>
          <p:cNvSpPr txBox="1"/>
          <p:nvPr/>
        </p:nvSpPr>
        <p:spPr>
          <a:xfrm>
            <a:off x="8001000" y="2755023"/>
            <a:ext cx="457200" cy="584775"/>
          </a:xfrm>
          <a:prstGeom prst="rect">
            <a:avLst/>
          </a:prstGeom>
          <a:noFill/>
        </p:spPr>
        <p:txBody>
          <a:bodyPr wrap="square" rtlCol="0">
            <a:spAutoFit/>
          </a:bodyPr>
          <a:lstStyle/>
          <a:p>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405254" y="1718188"/>
            <a:ext cx="473142"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p>
        </p:txBody>
      </p:sp>
      <p:sp>
        <p:nvSpPr>
          <p:cNvPr id="16" name="TextBox 15"/>
          <p:cNvSpPr txBox="1"/>
          <p:nvPr/>
        </p:nvSpPr>
        <p:spPr>
          <a:xfrm>
            <a:off x="2655974" y="1718188"/>
            <a:ext cx="473142"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17" name="TextBox 16"/>
          <p:cNvSpPr txBox="1"/>
          <p:nvPr/>
        </p:nvSpPr>
        <p:spPr>
          <a:xfrm>
            <a:off x="2963833" y="1718188"/>
            <a:ext cx="473142"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p>
        </p:txBody>
      </p:sp>
      <p:sp>
        <p:nvSpPr>
          <p:cNvPr id="18" name="TextBox 17"/>
          <p:cNvSpPr txBox="1"/>
          <p:nvPr/>
        </p:nvSpPr>
        <p:spPr>
          <a:xfrm>
            <a:off x="3336858" y="1718188"/>
            <a:ext cx="473142"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19" name="TextBox 18"/>
          <p:cNvSpPr txBox="1"/>
          <p:nvPr/>
        </p:nvSpPr>
        <p:spPr>
          <a:xfrm>
            <a:off x="2362200" y="1715728"/>
            <a:ext cx="1524000"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Yahweh</a:t>
            </a:r>
          </a:p>
        </p:txBody>
      </p:sp>
    </p:spTree>
    <p:extLst>
      <p:ext uri="{BB962C8B-B14F-4D97-AF65-F5344CB8AC3E}">
        <p14:creationId xmlns:p14="http://schemas.microsoft.com/office/powerpoint/2010/main" val="23108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2000" fill="hold"/>
                                        <p:tgtEl>
                                          <p:spTgt spid="9"/>
                                        </p:tgtEl>
                                        <p:attrNameLst>
                                          <p:attrName>style.color</p:attrName>
                                        </p:attrNameLst>
                                      </p:cBhvr>
                                      <p:to>
                                        <a:srgbClr val="66FFFF"/>
                                      </p:to>
                                    </p:animClr>
                                  </p:childTnLst>
                                </p:cTn>
                              </p:par>
                              <p:par>
                                <p:cTn id="52" presetID="3" presetClass="emph" presetSubtype="2" fill="hold" grpId="0" nodeType="withEffect">
                                  <p:stCondLst>
                                    <p:cond delay="0"/>
                                  </p:stCondLst>
                                  <p:childTnLst>
                                    <p:animClr clrSpc="rgb" dir="cw">
                                      <p:cBhvr override="childStyle">
                                        <p:cTn id="53" dur="2000" fill="hold"/>
                                        <p:tgtEl>
                                          <p:spTgt spid="11"/>
                                        </p:tgtEl>
                                        <p:attrNameLst>
                                          <p:attrName>style.color</p:attrName>
                                        </p:attrNameLst>
                                      </p:cBhvr>
                                      <p:to>
                                        <a:srgbClr val="66FFFF"/>
                                      </p:to>
                                    </p:animClr>
                                  </p:childTnLst>
                                </p:cTn>
                              </p:par>
                              <p:par>
                                <p:cTn id="54" presetID="3" presetClass="emph" presetSubtype="2" fill="hold" grpId="0" nodeType="withEffect">
                                  <p:stCondLst>
                                    <p:cond delay="0"/>
                                  </p:stCondLst>
                                  <p:childTnLst>
                                    <p:animClr clrSpc="rgb" dir="cw">
                                      <p:cBhvr override="childStyle">
                                        <p:cTn id="55" dur="2000" fill="hold"/>
                                        <p:tgtEl>
                                          <p:spTgt spid="13"/>
                                        </p:tgtEl>
                                        <p:attrNameLst>
                                          <p:attrName>style.color</p:attrName>
                                        </p:attrNameLst>
                                      </p:cBhvr>
                                      <p:to>
                                        <a:srgbClr val="66FFFF"/>
                                      </p:to>
                                    </p:animClr>
                                  </p:childTnLst>
                                </p:cTn>
                              </p:par>
                              <p:par>
                                <p:cTn id="56" presetID="3" presetClass="emph" presetSubtype="2" fill="hold" grpId="0" nodeType="withEffect">
                                  <p:stCondLst>
                                    <p:cond delay="0"/>
                                  </p:stCondLst>
                                  <p:childTnLst>
                                    <p:animClr clrSpc="rgb" dir="cw">
                                      <p:cBhvr override="childStyle">
                                        <p:cTn id="57" dur="2000" fill="hold"/>
                                        <p:tgtEl>
                                          <p:spTgt spid="14"/>
                                        </p:tgtEl>
                                        <p:attrNameLst>
                                          <p:attrName>style.color</p:attrName>
                                        </p:attrNameLst>
                                      </p:cBhvr>
                                      <p:to>
                                        <a:srgbClr val="66FFFF"/>
                                      </p:to>
                                    </p:animClr>
                                  </p:childTnLst>
                                </p:cTn>
                              </p:par>
                              <p:par>
                                <p:cTn id="58" presetID="9" presetClass="emph" presetSubtype="0" grpId="1" nodeType="withEffect">
                                  <p:stCondLst>
                                    <p:cond delay="0"/>
                                  </p:stCondLst>
                                  <p:childTnLst>
                                    <p:set>
                                      <p:cBhvr rctx="PPT">
                                        <p:cTn id="59" dur="indefinite"/>
                                        <p:tgtEl>
                                          <p:spTgt spid="10"/>
                                        </p:tgtEl>
                                        <p:attrNameLst>
                                          <p:attrName>style.opacity</p:attrName>
                                        </p:attrNameLst>
                                      </p:cBhvr>
                                      <p:to>
                                        <p:strVal val="0.5"/>
                                      </p:to>
                                    </p:set>
                                    <p:animEffect filter="image" prLst="opacity: 0.5">
                                      <p:cBhvr rctx="IE">
                                        <p:cTn id="60" dur="indefinite"/>
                                        <p:tgtEl>
                                          <p:spTgt spid="10"/>
                                        </p:tgtEl>
                                      </p:cBhvr>
                                    </p:animEffect>
                                  </p:childTnLst>
                                </p:cTn>
                              </p:par>
                              <p:par>
                                <p:cTn id="61" presetID="9" presetClass="emph" presetSubtype="0" grpId="1" nodeType="withEffect">
                                  <p:stCondLst>
                                    <p:cond delay="0"/>
                                  </p:stCondLst>
                                  <p:childTnLst>
                                    <p:set>
                                      <p:cBhvr rctx="PPT">
                                        <p:cTn id="62" dur="indefinite"/>
                                        <p:tgtEl>
                                          <p:spTgt spid="12"/>
                                        </p:tgtEl>
                                        <p:attrNameLst>
                                          <p:attrName>style.opacity</p:attrName>
                                        </p:attrNameLst>
                                      </p:cBhvr>
                                      <p:to>
                                        <p:strVal val="0.5"/>
                                      </p:to>
                                    </p:set>
                                    <p:animEffect filter="image" prLst="opacity: 0.5">
                                      <p:cBhvr rctx="IE">
                                        <p:cTn id="63" dur="indefinite"/>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grpId="0" nodeType="clickEffect">
                                  <p:stCondLst>
                                    <p:cond delay="0"/>
                                  </p:stCondLst>
                                  <p:childTnLst>
                                    <p:animClr clrSpc="rgb" dir="cw">
                                      <p:cBhvr override="childStyle">
                                        <p:cTn id="67" dur="2000" fill="hold"/>
                                        <p:tgtEl>
                                          <p:spTgt spid="16"/>
                                        </p:tgtEl>
                                        <p:attrNameLst>
                                          <p:attrName>style.color</p:attrName>
                                        </p:attrNameLst>
                                      </p:cBhvr>
                                      <p:to>
                                        <a:srgbClr val="66FFFF"/>
                                      </p:to>
                                    </p:animClr>
                                  </p:childTnLst>
                                </p:cTn>
                              </p:par>
                              <p:par>
                                <p:cTn id="68" presetID="3" presetClass="emph" presetSubtype="2" fill="hold" grpId="0" nodeType="withEffect">
                                  <p:stCondLst>
                                    <p:cond delay="0"/>
                                  </p:stCondLst>
                                  <p:childTnLst>
                                    <p:animClr clrSpc="rgb" dir="cw">
                                      <p:cBhvr override="childStyle">
                                        <p:cTn id="69" dur="2000" fill="hold"/>
                                        <p:tgtEl>
                                          <p:spTgt spid="17"/>
                                        </p:tgtEl>
                                        <p:attrNameLst>
                                          <p:attrName>style.color</p:attrName>
                                        </p:attrNameLst>
                                      </p:cBhvr>
                                      <p:to>
                                        <a:srgbClr val="66FFFF"/>
                                      </p:to>
                                    </p:animClr>
                                  </p:childTnLst>
                                </p:cTn>
                              </p:par>
                              <p:par>
                                <p:cTn id="70" presetID="3" presetClass="emph" presetSubtype="2" fill="hold" grpId="0" nodeType="withEffect">
                                  <p:stCondLst>
                                    <p:cond delay="0"/>
                                  </p:stCondLst>
                                  <p:childTnLst>
                                    <p:animClr clrSpc="rgb" dir="cw">
                                      <p:cBhvr override="childStyle">
                                        <p:cTn id="71" dur="2000" fill="hold"/>
                                        <p:tgtEl>
                                          <p:spTgt spid="18"/>
                                        </p:tgtEl>
                                        <p:attrNameLst>
                                          <p:attrName>style.color</p:attrName>
                                        </p:attrNameLst>
                                      </p:cBhvr>
                                      <p:to>
                                        <a:srgbClr val="66FFFF"/>
                                      </p:to>
                                    </p:animClr>
                                  </p:childTnLst>
                                </p:cTn>
                              </p:par>
                              <p:par>
                                <p:cTn id="72" presetID="3" presetClass="emph" presetSubtype="2" fill="hold" grpId="0" nodeType="withEffect">
                                  <p:stCondLst>
                                    <p:cond delay="0"/>
                                  </p:stCondLst>
                                  <p:childTnLst>
                                    <p:animClr clrSpc="rgb" dir="cw">
                                      <p:cBhvr override="childStyle">
                                        <p:cTn id="73" dur="2000" fill="hold"/>
                                        <p:tgtEl>
                                          <p:spTgt spid="15"/>
                                        </p:tgtEl>
                                        <p:attrNameLst>
                                          <p:attrName>style.color</p:attrName>
                                        </p:attrNameLst>
                                      </p:cBhvr>
                                      <p:to>
                                        <a:srgbClr val="66FFFF"/>
                                      </p:to>
                                    </p:animClr>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2" nodeType="clickEffect">
                                  <p:stCondLst>
                                    <p:cond delay="0"/>
                                  </p:stCondLst>
                                  <p:childTnLst>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5" grpId="2"/>
      <p:bldP spid="16" grpId="0"/>
      <p:bldP spid="16" grpId="1"/>
      <p:bldP spid="16" grpId="2"/>
      <p:bldP spid="17" grpId="0"/>
      <p:bldP spid="17" grpId="1"/>
      <p:bldP spid="17" grpId="2"/>
      <p:bldP spid="18" grpId="0"/>
      <p:bldP spid="18" grpId="1"/>
      <p:bldP spid="18" grpId="2"/>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40270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03218" y="1722229"/>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b="1" i="1" dirty="0" err="1">
                <a:solidFill>
                  <a:srgbClr val="FFFF00"/>
                </a:solidFill>
                <a:latin typeface="Times New Roman" panose="02020603050405020304" pitchFamily="18" charset="0"/>
                <a:cs typeface="Times New Roman" panose="02020603050405020304" pitchFamily="18" charset="0"/>
              </a:rPr>
              <a:t>plēssō</a:t>
            </a:r>
            <a:r>
              <a:rPr lang="en-US" sz="3200" dirty="0">
                <a:solidFill>
                  <a:schemeClr val="bg1"/>
                </a:solidFill>
              </a:rPr>
              <a:t> ~ </a:t>
            </a:r>
            <a:r>
              <a:rPr lang="en-US" sz="3200" i="1" dirty="0">
                <a:solidFill>
                  <a:schemeClr val="bg1"/>
                </a:solidFill>
              </a:rPr>
              <a:t>to smite </a:t>
            </a:r>
            <a:r>
              <a:rPr lang="en-US" sz="3200" dirty="0">
                <a:solidFill>
                  <a:schemeClr val="bg1"/>
                </a:solidFill>
              </a:rPr>
              <a:t>or </a:t>
            </a:r>
            <a:r>
              <a:rPr lang="en-US" sz="3200" i="1" dirty="0">
                <a:solidFill>
                  <a:schemeClr val="bg1"/>
                </a:solidFill>
              </a:rPr>
              <a:t>blow</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Astonished</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ekplēssō</a:t>
            </a:r>
            <a:endParaRPr lang="en-US"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5" name="TextBox 4"/>
          <p:cNvSpPr txBox="1"/>
          <p:nvPr/>
        </p:nvSpPr>
        <p:spPr>
          <a:xfrm>
            <a:off x="703218" y="1236618"/>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out of</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8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328679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40084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38131"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Denis Diderot ~ </a:t>
            </a:r>
            <a:r>
              <a:rPr lang="en-US" sz="3200" dirty="0">
                <a:effectLst>
                  <a:outerShdw blurRad="38100" dist="38100" dir="2700000" algn="tl">
                    <a:srgbClr val="000000">
                      <a:alpha val="43137"/>
                    </a:srgbClr>
                  </a:outerShdw>
                </a:effectLst>
              </a:rPr>
              <a:t>“We swallow with one gulp the lie that flatters us, and drink drop by drop the truth which is bitter to us.”</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
        <p:nvSpPr>
          <p:cNvPr id="4" name="TextBox 3"/>
          <p:cNvSpPr txBox="1"/>
          <p:nvPr/>
        </p:nvSpPr>
        <p:spPr>
          <a:xfrm>
            <a:off x="468520" y="2258670"/>
            <a:ext cx="8231727"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Anonymous ~ </a:t>
            </a:r>
            <a:r>
              <a:rPr lang="en-US" sz="3200" dirty="0">
                <a:effectLst>
                  <a:outerShdw blurRad="38100" dist="38100" dir="2700000" algn="tl">
                    <a:srgbClr val="000000">
                      <a:alpha val="43137"/>
                    </a:srgbClr>
                  </a:outerShdw>
                </a:effectLst>
              </a:rPr>
              <a:t>“A flatterer is one who says things to your face that he wouldn't say behind your back.”</a:t>
            </a:r>
          </a:p>
        </p:txBody>
      </p:sp>
    </p:spTree>
    <p:extLst>
      <p:ext uri="{BB962C8B-B14F-4D97-AF65-F5344CB8AC3E}">
        <p14:creationId xmlns:p14="http://schemas.microsoft.com/office/powerpoint/2010/main" val="297055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100256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Tax</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kēnsos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census</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05196">
            <a:off x="3678731" y="1414331"/>
            <a:ext cx="4191000" cy="4191000"/>
          </a:xfrm>
          <a:prstGeom prst="rect">
            <a:avLst/>
          </a:prstGeom>
          <a:noFill/>
          <a:ln>
            <a:noFill/>
          </a:ln>
          <a:effectLst>
            <a:outerShdw blurRad="127000" dist="254000" dir="8100000" algn="tr" rotWithShape="0">
              <a:schemeClr val="bg1">
                <a:alpha val="3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3988602" y="2328632"/>
            <a:ext cx="2942561" cy="2208385"/>
          </a:xfrm>
          <a:prstGeom prst="rect">
            <a:avLst/>
          </a:prstGeom>
          <a:noFill/>
        </p:spPr>
        <p:txBody>
          <a:bodyPr wrap="square" rtlCol="0">
            <a:prstTxWarp prst="textArchUp">
              <a:avLst>
                <a:gd name="adj" fmla="val 10720511"/>
              </a:avLst>
            </a:prstTxWarp>
            <a:spAutoFit/>
          </a:bodyPr>
          <a:lstStyle/>
          <a:p>
            <a:r>
              <a:rPr lang="en-US" sz="2800" b="1" cap="all" dirty="0">
                <a:latin typeface="Arial" panose="020B0604020202020204" pitchFamily="34" charset="0"/>
                <a:cs typeface="Arial" panose="020B0604020202020204" pitchFamily="34" charset="0"/>
              </a:rPr>
              <a:t>Caesar Augustus Tiberius</a:t>
            </a:r>
          </a:p>
        </p:txBody>
      </p:sp>
      <p:sp>
        <p:nvSpPr>
          <p:cNvPr id="7" name="TextBox 6"/>
          <p:cNvSpPr txBox="1"/>
          <p:nvPr/>
        </p:nvSpPr>
        <p:spPr>
          <a:xfrm rot="4941430">
            <a:off x="4894447" y="2403911"/>
            <a:ext cx="2784274" cy="2058069"/>
          </a:xfrm>
          <a:prstGeom prst="rect">
            <a:avLst/>
          </a:prstGeom>
          <a:noFill/>
        </p:spPr>
        <p:txBody>
          <a:bodyPr wrap="square" rtlCol="0">
            <a:prstTxWarp prst="textArchUp">
              <a:avLst>
                <a:gd name="adj" fmla="val 10720511"/>
              </a:avLst>
            </a:prstTxWarp>
            <a:spAutoFit/>
          </a:bodyPr>
          <a:lstStyle/>
          <a:p>
            <a:r>
              <a:rPr lang="en-US" sz="2800" b="1" cap="all" dirty="0">
                <a:latin typeface="Arial" panose="020B0604020202020204" pitchFamily="34" charset="0"/>
                <a:cs typeface="Arial" panose="020B0604020202020204" pitchFamily="34" charset="0"/>
              </a:rPr>
              <a:t>Son of divine Augustus</a:t>
            </a:r>
          </a:p>
        </p:txBody>
      </p:sp>
    </p:spTree>
    <p:extLst>
      <p:ext uri="{BB962C8B-B14F-4D97-AF65-F5344CB8AC3E}">
        <p14:creationId xmlns:p14="http://schemas.microsoft.com/office/powerpoint/2010/main" val="411863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24467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Image</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eikōn</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icon</a:t>
            </a:r>
            <a:endParaRPr lang="en-US" sz="72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24818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22:15-33</a:t>
            </a:r>
          </a:p>
        </p:txBody>
      </p:sp>
    </p:spTree>
    <p:extLst>
      <p:ext uri="{BB962C8B-B14F-4D97-AF65-F5344CB8AC3E}">
        <p14:creationId xmlns:p14="http://schemas.microsoft.com/office/powerpoint/2010/main" val="62168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7779</TotalTime>
  <Words>547</Words>
  <Application>Microsoft Office PowerPoint</Application>
  <PresentationFormat>On-screen Show (4:3)</PresentationFormat>
  <Paragraphs>96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 New Roman</vt:lpstr>
      <vt:lpstr>Britannic Bold</vt:lpstr>
      <vt:lpstr>Penoir</vt:lpstr>
      <vt:lpstr>Arial</vt:lpstr>
      <vt:lpstr>LilyUPC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33</cp:revision>
  <dcterms:created xsi:type="dcterms:W3CDTF">2016-05-24T02:15:54Z</dcterms:created>
  <dcterms:modified xsi:type="dcterms:W3CDTF">2016-05-29T12:10:53Z</dcterms:modified>
</cp:coreProperties>
</file>