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1" r:id="rId5"/>
    <p:sldId id="262" r:id="rId6"/>
    <p:sldId id="259" r:id="rId7"/>
    <p:sldId id="260" r:id="rId8"/>
    <p:sldId id="274" r:id="rId9"/>
    <p:sldId id="275" r:id="rId10"/>
    <p:sldId id="263" r:id="rId11"/>
    <p:sldId id="264" r:id="rId12"/>
    <p:sldId id="267" r:id="rId13"/>
    <p:sldId id="268" r:id="rId14"/>
    <p:sldId id="266" r:id="rId15"/>
    <p:sldId id="269" r:id="rId16"/>
    <p:sldId id="270" r:id="rId17"/>
    <p:sldId id="271" r:id="rId18"/>
    <p:sldId id="273" r:id="rId19"/>
    <p:sldId id="272" r:id="rId20"/>
  </p:sldIdLst>
  <p:sldSz cx="9144000" cy="6858000" type="screen4x3"/>
  <p:notesSz cx="6858000" cy="9144000"/>
  <p:embeddedFontLst>
    <p:embeddedFont>
      <p:font typeface="Britannic Bold" panose="020B0903060703020204" pitchFamily="34" charset="0"/>
      <p:regular r:id="rId21"/>
    </p:embeddedFont>
    <p:embeddedFont>
      <p:font typeface="Mitzvah" pitchFamily="2" charset="0"/>
      <p:regular r:id="rId22"/>
    </p:embeddedFont>
    <p:embeddedFont>
      <p:font typeface="LilyUPC" panose="020B0604020202020204" charset="-34"/>
      <p:regular r:id="rId23"/>
      <p:bold r:id="rId24"/>
      <p:italic r:id="rId25"/>
      <p:boldItalic r:id="rId26"/>
    </p:embeddedFont>
    <p:embeddedFont>
      <p:font typeface="Penoir" panose="020B0500000000000000"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9966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p:scale>
          <a:sx n="75" d="100"/>
          <a:sy n="75" d="100"/>
        </p:scale>
        <p:origin x="420" y="2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1/30/2016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Penoir" panose="020B0500000000000000" pitchFamily="34" charset="0"/>
              </a:rPr>
              <a:t>Corban</a:t>
            </a:r>
            <a:r>
              <a:rPr lang="en-US" sz="3200" dirty="0" smtClean="0">
                <a:solidFill>
                  <a:schemeClr val="bg1"/>
                </a:solidFill>
                <a:effectLst>
                  <a:outerShdw blurRad="38100" dist="38100" dir="2700000" algn="tl">
                    <a:srgbClr val="000000">
                      <a:alpha val="43137"/>
                    </a:srgbClr>
                  </a:outerShdw>
                </a:effectLst>
                <a:latin typeface="Penoir" panose="020B0500000000000000" pitchFamily="34" charset="0"/>
              </a:rPr>
              <a:t> ~ Mark 7:11</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55492"/>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dirty="0"/>
              <a:t>From Hebrew </a:t>
            </a:r>
            <a:r>
              <a:rPr lang="en-US" sz="3200" b="1" i="1" dirty="0" err="1">
                <a:solidFill>
                  <a:srgbClr val="FFFF00"/>
                </a:solidFill>
                <a:latin typeface="Times New Roman" panose="02020603050405020304" pitchFamily="18" charset="0"/>
                <a:cs typeface="Times New Roman" panose="02020603050405020304" pitchFamily="18" charset="0"/>
              </a:rPr>
              <a:t>qorban</a:t>
            </a:r>
            <a:r>
              <a:rPr lang="en-US" sz="3200" dirty="0"/>
              <a:t> –  82x in Old Testament, usually translated </a:t>
            </a:r>
            <a:r>
              <a:rPr lang="en-US" sz="3200" i="1" dirty="0">
                <a:solidFill>
                  <a:srgbClr val="FFFF00"/>
                </a:solidFill>
              </a:rPr>
              <a:t>offering</a:t>
            </a:r>
            <a:r>
              <a:rPr lang="en-US" sz="3200" dirty="0"/>
              <a:t> </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3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23680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a:off x="5314313" y="727966"/>
            <a:ext cx="3030535" cy="4772035"/>
          </a:xfrm>
          <a:custGeom>
            <a:avLst/>
            <a:gdLst>
              <a:gd name="connsiteX0" fmla="*/ 819643 w 1644383"/>
              <a:gd name="connsiteY0" fmla="*/ 0 h 3449089"/>
              <a:gd name="connsiteX1" fmla="*/ 824740 w 1644383"/>
              <a:gd name="connsiteY1" fmla="*/ 0 h 3449089"/>
              <a:gd name="connsiteX2" fmla="*/ 1644383 w 1644383"/>
              <a:gd name="connsiteY2" fmla="*/ 819643 h 3449089"/>
              <a:gd name="connsiteX3" fmla="*/ 1644383 w 1644383"/>
              <a:gd name="connsiteY3" fmla="*/ 2459665 h 3449089"/>
              <a:gd name="connsiteX4" fmla="*/ 1644383 w 1644383"/>
              <a:gd name="connsiteY4" fmla="*/ 2544403 h 3449089"/>
              <a:gd name="connsiteX5" fmla="*/ 1644383 w 1644383"/>
              <a:gd name="connsiteY5" fmla="*/ 3449089 h 3449089"/>
              <a:gd name="connsiteX6" fmla="*/ 0 w 1644383"/>
              <a:gd name="connsiteY6" fmla="*/ 3449089 h 3449089"/>
              <a:gd name="connsiteX7" fmla="*/ 0 w 1644383"/>
              <a:gd name="connsiteY7" fmla="*/ 2544403 h 3449089"/>
              <a:gd name="connsiteX8" fmla="*/ 0 w 1644383"/>
              <a:gd name="connsiteY8" fmla="*/ 2459665 h 3449089"/>
              <a:gd name="connsiteX9" fmla="*/ 0 w 1644383"/>
              <a:gd name="connsiteY9" fmla="*/ 819643 h 3449089"/>
              <a:gd name="connsiteX10" fmla="*/ 819643 w 1644383"/>
              <a:gd name="connsiteY10" fmla="*/ 0 h 34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4383" h="3449089">
                <a:moveTo>
                  <a:pt x="819643" y="0"/>
                </a:moveTo>
                <a:lnTo>
                  <a:pt x="824740" y="0"/>
                </a:lnTo>
                <a:cubicBezTo>
                  <a:pt x="1277416" y="0"/>
                  <a:pt x="1644383" y="366967"/>
                  <a:pt x="1644383" y="819643"/>
                </a:cubicBezTo>
                <a:lnTo>
                  <a:pt x="1644383" y="2459665"/>
                </a:lnTo>
                <a:lnTo>
                  <a:pt x="1644383" y="2544403"/>
                </a:lnTo>
                <a:lnTo>
                  <a:pt x="1644383" y="3449089"/>
                </a:lnTo>
                <a:lnTo>
                  <a:pt x="0" y="3449089"/>
                </a:lnTo>
                <a:lnTo>
                  <a:pt x="0" y="2544403"/>
                </a:lnTo>
                <a:lnTo>
                  <a:pt x="0" y="2459665"/>
                </a:lnTo>
                <a:lnTo>
                  <a:pt x="0" y="819643"/>
                </a:lnTo>
                <a:cubicBezTo>
                  <a:pt x="0" y="366967"/>
                  <a:pt x="366967" y="0"/>
                  <a:pt x="819643" y="0"/>
                </a:cubicBezTo>
                <a:close/>
              </a:path>
            </a:pathLst>
          </a:custGeom>
          <a:blipFill>
            <a:blip r:embed="rId3"/>
            <a:tile tx="0" ty="0" sx="100000" sy="100000" flip="none" algn="tl"/>
          </a:blipFill>
          <a:ln>
            <a:noFill/>
          </a:ln>
          <a:effectLst>
            <a:outerShdw blurRad="127000" dist="254000" dir="8100000" algn="tr" rotWithShape="0">
              <a:schemeClr val="bg1">
                <a:alpha val="35000"/>
              </a:schemeClr>
            </a:outerShdw>
          </a:effectLst>
          <a:scene3d>
            <a:camera prst="isometricOffAxis1Right"/>
            <a:lightRig rig="threePt" dir="t"/>
          </a:scene3d>
          <a:sp3d extrusionH="488950" contourW="6350">
            <a:bevelT w="393700" h="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17" name="Freeform 16"/>
          <p:cNvSpPr/>
          <p:nvPr/>
        </p:nvSpPr>
        <p:spPr>
          <a:xfrm>
            <a:off x="2088101" y="807866"/>
            <a:ext cx="3379249" cy="5164309"/>
          </a:xfrm>
          <a:custGeom>
            <a:avLst/>
            <a:gdLst>
              <a:gd name="connsiteX0" fmla="*/ 819643 w 1644383"/>
              <a:gd name="connsiteY0" fmla="*/ 0 h 3449089"/>
              <a:gd name="connsiteX1" fmla="*/ 824740 w 1644383"/>
              <a:gd name="connsiteY1" fmla="*/ 0 h 3449089"/>
              <a:gd name="connsiteX2" fmla="*/ 1644383 w 1644383"/>
              <a:gd name="connsiteY2" fmla="*/ 819643 h 3449089"/>
              <a:gd name="connsiteX3" fmla="*/ 1644383 w 1644383"/>
              <a:gd name="connsiteY3" fmla="*/ 2459665 h 3449089"/>
              <a:gd name="connsiteX4" fmla="*/ 1644383 w 1644383"/>
              <a:gd name="connsiteY4" fmla="*/ 2544403 h 3449089"/>
              <a:gd name="connsiteX5" fmla="*/ 1644383 w 1644383"/>
              <a:gd name="connsiteY5" fmla="*/ 3449089 h 3449089"/>
              <a:gd name="connsiteX6" fmla="*/ 0 w 1644383"/>
              <a:gd name="connsiteY6" fmla="*/ 3449089 h 3449089"/>
              <a:gd name="connsiteX7" fmla="*/ 0 w 1644383"/>
              <a:gd name="connsiteY7" fmla="*/ 2544403 h 3449089"/>
              <a:gd name="connsiteX8" fmla="*/ 0 w 1644383"/>
              <a:gd name="connsiteY8" fmla="*/ 2459665 h 3449089"/>
              <a:gd name="connsiteX9" fmla="*/ 0 w 1644383"/>
              <a:gd name="connsiteY9" fmla="*/ 819643 h 3449089"/>
              <a:gd name="connsiteX10" fmla="*/ 819643 w 1644383"/>
              <a:gd name="connsiteY10" fmla="*/ 0 h 344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4383" h="3449089">
                <a:moveTo>
                  <a:pt x="819643" y="0"/>
                </a:moveTo>
                <a:lnTo>
                  <a:pt x="824740" y="0"/>
                </a:lnTo>
                <a:cubicBezTo>
                  <a:pt x="1277416" y="0"/>
                  <a:pt x="1644383" y="366967"/>
                  <a:pt x="1644383" y="819643"/>
                </a:cubicBezTo>
                <a:lnTo>
                  <a:pt x="1644383" y="2459665"/>
                </a:lnTo>
                <a:lnTo>
                  <a:pt x="1644383" y="2544403"/>
                </a:lnTo>
                <a:lnTo>
                  <a:pt x="1644383" y="3449089"/>
                </a:lnTo>
                <a:lnTo>
                  <a:pt x="0" y="3449089"/>
                </a:lnTo>
                <a:lnTo>
                  <a:pt x="0" y="2544403"/>
                </a:lnTo>
                <a:lnTo>
                  <a:pt x="0" y="2459665"/>
                </a:lnTo>
                <a:lnTo>
                  <a:pt x="0" y="819643"/>
                </a:lnTo>
                <a:cubicBezTo>
                  <a:pt x="0" y="366967"/>
                  <a:pt x="366967" y="0"/>
                  <a:pt x="819643" y="0"/>
                </a:cubicBezTo>
                <a:close/>
              </a:path>
            </a:pathLst>
          </a:custGeom>
          <a:blipFill>
            <a:blip r:embed="rId3"/>
            <a:tile tx="0" ty="0" sx="100000" sy="100000" flip="none" algn="tl"/>
          </a:blipFill>
          <a:ln>
            <a:noFill/>
          </a:ln>
          <a:effectLst>
            <a:outerShdw blurRad="127000" dist="254000" dir="8100000" algn="tr" rotWithShape="0">
              <a:schemeClr val="bg1">
                <a:alpha val="35000"/>
              </a:schemeClr>
            </a:outerShdw>
          </a:effectLst>
          <a:scene3d>
            <a:camera prst="isometricOffAxis1Right"/>
            <a:lightRig rig="threePt" dir="t"/>
          </a:scene3d>
          <a:sp3d extrusionH="488950" contourW="6350">
            <a:bevelT w="393700" h="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56036" y="949726"/>
            <a:ext cx="3047008" cy="1246495"/>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500" dirty="0" smtClean="0">
                <a:solidFill>
                  <a:schemeClr val="bg2">
                    <a:lumMod val="10000"/>
                  </a:schemeClr>
                </a:solidFill>
                <a:latin typeface="Mitzvah" pitchFamily="2" charset="0"/>
              </a:rPr>
              <a:t>Do not</a:t>
            </a:r>
          </a:p>
          <a:p>
            <a:pPr algn="ctr"/>
            <a:r>
              <a:rPr lang="en-US" sz="2500" dirty="0" smtClean="0">
                <a:solidFill>
                  <a:schemeClr val="bg2">
                    <a:lumMod val="10000"/>
                  </a:schemeClr>
                </a:solidFill>
                <a:latin typeface="Mitzvah" pitchFamily="2" charset="0"/>
              </a:rPr>
              <a:t>have no other</a:t>
            </a:r>
          </a:p>
          <a:p>
            <a:pPr algn="ctr"/>
            <a:r>
              <a:rPr lang="en-US" sz="2500" dirty="0" smtClean="0">
                <a:solidFill>
                  <a:schemeClr val="bg2">
                    <a:lumMod val="10000"/>
                  </a:schemeClr>
                </a:solidFill>
                <a:latin typeface="Mitzvah" pitchFamily="2" charset="0"/>
              </a:rPr>
              <a:t>gods before Me</a:t>
            </a:r>
            <a:endParaRPr lang="en-US" sz="2500" dirty="0">
              <a:solidFill>
                <a:schemeClr val="bg2">
                  <a:lumMod val="10000"/>
                </a:schemeClr>
              </a:solidFill>
              <a:latin typeface="Mitzvah" pitchFamily="2" charset="0"/>
            </a:endParaRPr>
          </a:p>
        </p:txBody>
      </p:sp>
      <p:sp>
        <p:nvSpPr>
          <p:cNvPr id="21" name="TextBox 20"/>
          <p:cNvSpPr txBox="1"/>
          <p:nvPr/>
        </p:nvSpPr>
        <p:spPr>
          <a:xfrm>
            <a:off x="2227461" y="2273701"/>
            <a:ext cx="3047008" cy="861774"/>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500" dirty="0" smtClean="0">
                <a:solidFill>
                  <a:schemeClr val="bg2">
                    <a:lumMod val="10000"/>
                  </a:schemeClr>
                </a:solidFill>
                <a:latin typeface="Mitzvah" pitchFamily="2" charset="0"/>
              </a:rPr>
              <a:t>Do not Make any carved images</a:t>
            </a:r>
            <a:endParaRPr lang="en-US" sz="2500" dirty="0">
              <a:solidFill>
                <a:schemeClr val="bg2">
                  <a:lumMod val="10000"/>
                </a:schemeClr>
              </a:solidFill>
              <a:latin typeface="Mitzvah" pitchFamily="2" charset="0"/>
            </a:endParaRPr>
          </a:p>
        </p:txBody>
      </p:sp>
      <p:sp>
        <p:nvSpPr>
          <p:cNvPr id="22" name="TextBox 21"/>
          <p:cNvSpPr txBox="1"/>
          <p:nvPr/>
        </p:nvSpPr>
        <p:spPr>
          <a:xfrm>
            <a:off x="2227461" y="3197626"/>
            <a:ext cx="3047008" cy="861774"/>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500" dirty="0" smtClean="0">
                <a:solidFill>
                  <a:schemeClr val="bg2">
                    <a:lumMod val="10000"/>
                  </a:schemeClr>
                </a:solidFill>
                <a:latin typeface="Mitzvah" pitchFamily="2" charset="0"/>
              </a:rPr>
              <a:t>Do not take the name of the Lord in vain</a:t>
            </a:r>
            <a:endParaRPr lang="en-US" sz="2500" dirty="0">
              <a:solidFill>
                <a:schemeClr val="bg2">
                  <a:lumMod val="10000"/>
                </a:schemeClr>
              </a:solidFill>
              <a:latin typeface="Mitzvah" pitchFamily="2" charset="0"/>
            </a:endParaRPr>
          </a:p>
        </p:txBody>
      </p:sp>
      <p:sp>
        <p:nvSpPr>
          <p:cNvPr id="23" name="TextBox 22"/>
          <p:cNvSpPr txBox="1"/>
          <p:nvPr/>
        </p:nvSpPr>
        <p:spPr>
          <a:xfrm>
            <a:off x="2236986" y="4235851"/>
            <a:ext cx="3047008" cy="477054"/>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500" dirty="0" smtClean="0">
                <a:solidFill>
                  <a:schemeClr val="bg2">
                    <a:lumMod val="10000"/>
                  </a:schemeClr>
                </a:solidFill>
                <a:latin typeface="Mitzvah" pitchFamily="2" charset="0"/>
              </a:rPr>
              <a:t>Remember the sabbath</a:t>
            </a:r>
            <a:endParaRPr lang="en-US" sz="2500" dirty="0">
              <a:solidFill>
                <a:schemeClr val="bg2">
                  <a:lumMod val="10000"/>
                </a:schemeClr>
              </a:solidFill>
              <a:latin typeface="Mitzvah" pitchFamily="2" charset="0"/>
            </a:endParaRPr>
          </a:p>
        </p:txBody>
      </p:sp>
      <p:sp>
        <p:nvSpPr>
          <p:cNvPr id="25" name="TextBox 24"/>
          <p:cNvSpPr txBox="1"/>
          <p:nvPr/>
        </p:nvSpPr>
        <p:spPr>
          <a:xfrm>
            <a:off x="5565058" y="949726"/>
            <a:ext cx="2647159" cy="769441"/>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200" dirty="0" smtClean="0">
                <a:solidFill>
                  <a:schemeClr val="bg2">
                    <a:lumMod val="10000"/>
                  </a:schemeClr>
                </a:solidFill>
                <a:latin typeface="Mitzvah" pitchFamily="2" charset="0"/>
              </a:rPr>
              <a:t>Do not</a:t>
            </a:r>
          </a:p>
          <a:p>
            <a:pPr algn="ctr"/>
            <a:r>
              <a:rPr lang="en-US" sz="2200" dirty="0" smtClean="0">
                <a:solidFill>
                  <a:schemeClr val="bg2">
                    <a:lumMod val="10000"/>
                  </a:schemeClr>
                </a:solidFill>
                <a:latin typeface="Mitzvah" pitchFamily="2" charset="0"/>
              </a:rPr>
              <a:t>Commit murder</a:t>
            </a:r>
            <a:endParaRPr lang="en-US" sz="2200" dirty="0">
              <a:solidFill>
                <a:schemeClr val="bg2">
                  <a:lumMod val="10000"/>
                </a:schemeClr>
              </a:solidFill>
              <a:latin typeface="Mitzvah" pitchFamily="2" charset="0"/>
            </a:endParaRPr>
          </a:p>
        </p:txBody>
      </p:sp>
      <p:sp>
        <p:nvSpPr>
          <p:cNvPr id="26" name="TextBox 25"/>
          <p:cNvSpPr txBox="1"/>
          <p:nvPr/>
        </p:nvSpPr>
        <p:spPr>
          <a:xfrm>
            <a:off x="5536483" y="1911751"/>
            <a:ext cx="2647159" cy="769441"/>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200" dirty="0" smtClean="0">
                <a:solidFill>
                  <a:schemeClr val="bg2">
                    <a:lumMod val="10000"/>
                  </a:schemeClr>
                </a:solidFill>
                <a:latin typeface="Mitzvah" pitchFamily="2" charset="0"/>
              </a:rPr>
              <a:t>Do not commit adultery</a:t>
            </a:r>
            <a:endParaRPr lang="en-US" sz="2200" dirty="0">
              <a:solidFill>
                <a:schemeClr val="bg2">
                  <a:lumMod val="10000"/>
                </a:schemeClr>
              </a:solidFill>
              <a:latin typeface="Mitzvah" pitchFamily="2" charset="0"/>
            </a:endParaRPr>
          </a:p>
        </p:txBody>
      </p:sp>
      <p:sp>
        <p:nvSpPr>
          <p:cNvPr id="27" name="TextBox 26"/>
          <p:cNvSpPr txBox="1"/>
          <p:nvPr/>
        </p:nvSpPr>
        <p:spPr>
          <a:xfrm>
            <a:off x="5536483" y="2883301"/>
            <a:ext cx="2647159" cy="430887"/>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200" dirty="0" smtClean="0">
                <a:solidFill>
                  <a:schemeClr val="bg2">
                    <a:lumMod val="10000"/>
                  </a:schemeClr>
                </a:solidFill>
                <a:latin typeface="Mitzvah" pitchFamily="2" charset="0"/>
              </a:rPr>
              <a:t>Do not steal</a:t>
            </a:r>
            <a:endParaRPr lang="en-US" sz="2200" dirty="0">
              <a:solidFill>
                <a:schemeClr val="bg2">
                  <a:lumMod val="10000"/>
                </a:schemeClr>
              </a:solidFill>
              <a:latin typeface="Mitzvah" pitchFamily="2" charset="0"/>
            </a:endParaRPr>
          </a:p>
        </p:txBody>
      </p:sp>
      <p:sp>
        <p:nvSpPr>
          <p:cNvPr id="28" name="TextBox 27"/>
          <p:cNvSpPr txBox="1"/>
          <p:nvPr/>
        </p:nvSpPr>
        <p:spPr>
          <a:xfrm>
            <a:off x="5546008" y="3521476"/>
            <a:ext cx="2647159" cy="769441"/>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200" dirty="0" smtClean="0">
                <a:solidFill>
                  <a:schemeClr val="bg2">
                    <a:lumMod val="10000"/>
                  </a:schemeClr>
                </a:solidFill>
                <a:latin typeface="Mitzvah" pitchFamily="2" charset="0"/>
              </a:rPr>
              <a:t>Do not bear false witness</a:t>
            </a:r>
            <a:endParaRPr lang="en-US" sz="2200" dirty="0">
              <a:solidFill>
                <a:schemeClr val="bg2">
                  <a:lumMod val="10000"/>
                </a:schemeClr>
              </a:solidFill>
              <a:latin typeface="Mitzvah" pitchFamily="2" charset="0"/>
            </a:endParaRPr>
          </a:p>
        </p:txBody>
      </p:sp>
      <p:sp>
        <p:nvSpPr>
          <p:cNvPr id="29" name="TextBox 28"/>
          <p:cNvSpPr txBox="1"/>
          <p:nvPr/>
        </p:nvSpPr>
        <p:spPr>
          <a:xfrm>
            <a:off x="5553920" y="4531126"/>
            <a:ext cx="2647159" cy="430887"/>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200" dirty="0" smtClean="0">
                <a:solidFill>
                  <a:schemeClr val="bg2">
                    <a:lumMod val="10000"/>
                  </a:schemeClr>
                </a:solidFill>
                <a:latin typeface="Mitzvah" pitchFamily="2" charset="0"/>
              </a:rPr>
              <a:t>Do not covet</a:t>
            </a:r>
            <a:endParaRPr lang="en-US" sz="2200" dirty="0">
              <a:solidFill>
                <a:schemeClr val="bg2">
                  <a:lumMod val="10000"/>
                </a:schemeClr>
              </a:solidFill>
              <a:latin typeface="Mitzvah" pitchFamily="2" charset="0"/>
            </a:endParaRPr>
          </a:p>
        </p:txBody>
      </p:sp>
      <p:sp>
        <p:nvSpPr>
          <p:cNvPr id="24" name="TextBox 23"/>
          <p:cNvSpPr txBox="1"/>
          <p:nvPr/>
        </p:nvSpPr>
        <p:spPr>
          <a:xfrm>
            <a:off x="2275086" y="4883551"/>
            <a:ext cx="3047008" cy="861774"/>
          </a:xfrm>
          <a:prstGeom prst="rect">
            <a:avLst/>
          </a:prstGeom>
          <a:noFill/>
        </p:spPr>
        <p:txBody>
          <a:bodyPr wrap="square" rtlCol="0">
            <a:spAutoFit/>
            <a:scene3d>
              <a:camera prst="isometricOffAxis1Right"/>
              <a:lightRig rig="threePt" dir="t"/>
            </a:scene3d>
            <a:sp3d extrusionH="38100">
              <a:bevelT w="127000" h="25400" prst="softRound"/>
            </a:sp3d>
          </a:bodyPr>
          <a:lstStyle/>
          <a:p>
            <a:pPr algn="ctr"/>
            <a:r>
              <a:rPr lang="en-US" sz="2500" dirty="0" smtClean="0">
                <a:solidFill>
                  <a:schemeClr val="bg2">
                    <a:lumMod val="10000"/>
                  </a:schemeClr>
                </a:solidFill>
                <a:latin typeface="Mitzvah" pitchFamily="2" charset="0"/>
              </a:rPr>
              <a:t>Honor your father and mother</a:t>
            </a:r>
            <a:endParaRPr lang="en-US" sz="2500" dirty="0">
              <a:solidFill>
                <a:schemeClr val="bg2">
                  <a:lumMod val="10000"/>
                </a:schemeClr>
              </a:solidFill>
              <a:latin typeface="Mitzvah" pitchFamily="2" charset="0"/>
            </a:endParaRPr>
          </a:p>
        </p:txBody>
      </p:sp>
    </p:spTree>
    <p:extLst>
      <p:ext uri="{BB962C8B-B14F-4D97-AF65-F5344CB8AC3E}">
        <p14:creationId xmlns:p14="http://schemas.microsoft.com/office/powerpoint/2010/main" val="416020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mph" presetSubtype="2" fill="hold" grpId="1" nodeType="clickEffect">
                                  <p:stCondLst>
                                    <p:cond delay="0"/>
                                  </p:stCondLst>
                                  <p:childTnLst>
                                    <p:animClr clrSpc="rgb" dir="cw">
                                      <p:cBhvr override="childStyle">
                                        <p:cTn id="55" dur="2000" fill="hold"/>
                                        <p:tgtEl>
                                          <p:spTgt spid="2"/>
                                        </p:tgtEl>
                                        <p:attrNameLst>
                                          <p:attrName>style.color</p:attrName>
                                        </p:attrNameLst>
                                      </p:cBhvr>
                                      <p:to>
                                        <a:srgbClr val="B49976"/>
                                      </p:to>
                                    </p:animClr>
                                  </p:childTnLst>
                                </p:cTn>
                              </p:par>
                              <p:par>
                                <p:cTn id="56" presetID="3" presetClass="emph" presetSubtype="2" fill="hold" grpId="1" nodeType="withEffect">
                                  <p:stCondLst>
                                    <p:cond delay="0"/>
                                  </p:stCondLst>
                                  <p:childTnLst>
                                    <p:animClr clrSpc="rgb" dir="cw">
                                      <p:cBhvr override="childStyle">
                                        <p:cTn id="57" dur="2000" fill="hold"/>
                                        <p:tgtEl>
                                          <p:spTgt spid="21"/>
                                        </p:tgtEl>
                                        <p:attrNameLst>
                                          <p:attrName>style.color</p:attrName>
                                        </p:attrNameLst>
                                      </p:cBhvr>
                                      <p:to>
                                        <a:srgbClr val="B49976"/>
                                      </p:to>
                                    </p:animClr>
                                  </p:childTnLst>
                                </p:cTn>
                              </p:par>
                              <p:par>
                                <p:cTn id="58" presetID="3" presetClass="emph" presetSubtype="2" fill="hold" grpId="1" nodeType="withEffect">
                                  <p:stCondLst>
                                    <p:cond delay="0"/>
                                  </p:stCondLst>
                                  <p:childTnLst>
                                    <p:animClr clrSpc="rgb" dir="cw">
                                      <p:cBhvr override="childStyle">
                                        <p:cTn id="59" dur="2000" fill="hold"/>
                                        <p:tgtEl>
                                          <p:spTgt spid="22"/>
                                        </p:tgtEl>
                                        <p:attrNameLst>
                                          <p:attrName>style.color</p:attrName>
                                        </p:attrNameLst>
                                      </p:cBhvr>
                                      <p:to>
                                        <a:srgbClr val="B49976"/>
                                      </p:to>
                                    </p:animClr>
                                  </p:childTnLst>
                                </p:cTn>
                              </p:par>
                              <p:par>
                                <p:cTn id="60" presetID="3" presetClass="emph" presetSubtype="2" fill="hold" grpId="1" nodeType="withEffect">
                                  <p:stCondLst>
                                    <p:cond delay="0"/>
                                  </p:stCondLst>
                                  <p:childTnLst>
                                    <p:animClr clrSpc="rgb" dir="cw">
                                      <p:cBhvr override="childStyle">
                                        <p:cTn id="61" dur="2000" fill="hold"/>
                                        <p:tgtEl>
                                          <p:spTgt spid="23"/>
                                        </p:tgtEl>
                                        <p:attrNameLst>
                                          <p:attrName>style.color</p:attrName>
                                        </p:attrNameLst>
                                      </p:cBhvr>
                                      <p:to>
                                        <a:srgbClr val="B49976"/>
                                      </p:to>
                                    </p:animClr>
                                  </p:childTnLst>
                                </p:cTn>
                              </p:par>
                              <p:par>
                                <p:cTn id="62" presetID="3" presetClass="emph" presetSubtype="2" fill="hold" grpId="1" nodeType="withEffect">
                                  <p:stCondLst>
                                    <p:cond delay="0"/>
                                  </p:stCondLst>
                                  <p:childTnLst>
                                    <p:animClr clrSpc="rgb" dir="cw">
                                      <p:cBhvr override="childStyle">
                                        <p:cTn id="63" dur="2000" fill="hold"/>
                                        <p:tgtEl>
                                          <p:spTgt spid="25"/>
                                        </p:tgtEl>
                                        <p:attrNameLst>
                                          <p:attrName>style.color</p:attrName>
                                        </p:attrNameLst>
                                      </p:cBhvr>
                                      <p:to>
                                        <a:srgbClr val="B49976"/>
                                      </p:to>
                                    </p:animClr>
                                  </p:childTnLst>
                                </p:cTn>
                              </p:par>
                              <p:par>
                                <p:cTn id="64" presetID="3" presetClass="emph" presetSubtype="2" fill="hold" grpId="1" nodeType="withEffect">
                                  <p:stCondLst>
                                    <p:cond delay="0"/>
                                  </p:stCondLst>
                                  <p:childTnLst>
                                    <p:animClr clrSpc="rgb" dir="cw">
                                      <p:cBhvr override="childStyle">
                                        <p:cTn id="65" dur="2000" fill="hold"/>
                                        <p:tgtEl>
                                          <p:spTgt spid="26"/>
                                        </p:tgtEl>
                                        <p:attrNameLst>
                                          <p:attrName>style.color</p:attrName>
                                        </p:attrNameLst>
                                      </p:cBhvr>
                                      <p:to>
                                        <a:srgbClr val="B49976"/>
                                      </p:to>
                                    </p:animClr>
                                  </p:childTnLst>
                                </p:cTn>
                              </p:par>
                              <p:par>
                                <p:cTn id="66" presetID="3" presetClass="emph" presetSubtype="2" fill="hold" grpId="1" nodeType="withEffect">
                                  <p:stCondLst>
                                    <p:cond delay="0"/>
                                  </p:stCondLst>
                                  <p:childTnLst>
                                    <p:animClr clrSpc="rgb" dir="cw">
                                      <p:cBhvr override="childStyle">
                                        <p:cTn id="67" dur="2000" fill="hold"/>
                                        <p:tgtEl>
                                          <p:spTgt spid="27"/>
                                        </p:tgtEl>
                                        <p:attrNameLst>
                                          <p:attrName>style.color</p:attrName>
                                        </p:attrNameLst>
                                      </p:cBhvr>
                                      <p:to>
                                        <a:srgbClr val="B49976"/>
                                      </p:to>
                                    </p:animClr>
                                  </p:childTnLst>
                                </p:cTn>
                              </p:par>
                              <p:par>
                                <p:cTn id="68" presetID="3" presetClass="emph" presetSubtype="2" fill="hold" grpId="1" nodeType="withEffect">
                                  <p:stCondLst>
                                    <p:cond delay="0"/>
                                  </p:stCondLst>
                                  <p:childTnLst>
                                    <p:animClr clrSpc="rgb" dir="cw">
                                      <p:cBhvr override="childStyle">
                                        <p:cTn id="69" dur="2000" fill="hold"/>
                                        <p:tgtEl>
                                          <p:spTgt spid="28"/>
                                        </p:tgtEl>
                                        <p:attrNameLst>
                                          <p:attrName>style.color</p:attrName>
                                        </p:attrNameLst>
                                      </p:cBhvr>
                                      <p:to>
                                        <a:srgbClr val="B49976"/>
                                      </p:to>
                                    </p:animClr>
                                  </p:childTnLst>
                                </p:cTn>
                              </p:par>
                              <p:par>
                                <p:cTn id="70" presetID="3" presetClass="emph" presetSubtype="2" fill="hold" grpId="1" nodeType="withEffect">
                                  <p:stCondLst>
                                    <p:cond delay="0"/>
                                  </p:stCondLst>
                                  <p:childTnLst>
                                    <p:animClr clrSpc="rgb" dir="cw">
                                      <p:cBhvr override="childStyle">
                                        <p:cTn id="71" dur="2000" fill="hold"/>
                                        <p:tgtEl>
                                          <p:spTgt spid="29"/>
                                        </p:tgtEl>
                                        <p:attrNameLst>
                                          <p:attrName>style.color</p:attrName>
                                        </p:attrNameLst>
                                      </p:cBhvr>
                                      <p:to>
                                        <a:srgbClr val="B49976"/>
                                      </p:to>
                                    </p:animClr>
                                  </p:childTnLst>
                                </p:cTn>
                              </p:par>
                              <p:par>
                                <p:cTn id="72" presetID="6" presetClass="emph" presetSubtype="0" fill="hold" grpId="1" nodeType="withEffect">
                                  <p:stCondLst>
                                    <p:cond delay="500"/>
                                  </p:stCondLst>
                                  <p:childTnLst>
                                    <p:animScale>
                                      <p:cBhvr>
                                        <p:cTn id="73" dur="2000" fill="hold"/>
                                        <p:tgtEl>
                                          <p:spTgt spid="24"/>
                                        </p:tgtEl>
                                      </p:cBhvr>
                                      <p:by x="200000" y="200000"/>
                                    </p:animScale>
                                  </p:childTnLst>
                                </p:cTn>
                              </p:par>
                              <p:par>
                                <p:cTn id="74" presetID="56" presetClass="path" presetSubtype="0" fill="hold" grpId="2" nodeType="withEffect">
                                  <p:stCondLst>
                                    <p:cond delay="0"/>
                                  </p:stCondLst>
                                  <p:childTnLst>
                                    <p:animMotion origin="layout" path="M -1.38889E-6 1.48148E-6 L 0.16788 -0.28241 " pathEditMode="relative" rAng="0" ptsTypes="AA">
                                      <p:cBhvr>
                                        <p:cTn id="75" dur="1500" fill="hold"/>
                                        <p:tgtEl>
                                          <p:spTgt spid="24"/>
                                        </p:tgtEl>
                                        <p:attrNameLst>
                                          <p:attrName>ppt_x</p:attrName>
                                          <p:attrName>ppt_y</p:attrName>
                                        </p:attrNameLst>
                                      </p:cBhvr>
                                      <p:rCtr x="8385" y="-14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2" grpId="0"/>
      <p:bldP spid="2" grpId="1"/>
      <p:bldP spid="21" grpId="0"/>
      <p:bldP spid="21" grpId="1"/>
      <p:bldP spid="22" grpId="0"/>
      <p:bldP spid="22" grpId="1"/>
      <p:bldP spid="23" grpId="0"/>
      <p:bldP spid="23" grpId="1"/>
      <p:bldP spid="25" grpId="0"/>
      <p:bldP spid="25" grpId="1"/>
      <p:bldP spid="26" grpId="0"/>
      <p:bldP spid="26" grpId="1"/>
      <p:bldP spid="27" grpId="0"/>
      <p:bldP spid="27" grpId="1"/>
      <p:bldP spid="28" grpId="0"/>
      <p:bldP spid="28" grpId="1"/>
      <p:bldP spid="29" grpId="0"/>
      <p:bldP spid="29" grpId="1"/>
      <p:bldP spid="24" grpId="0"/>
      <p:bldP spid="24" grpId="1"/>
      <p:bldP spid="24" grpId="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53943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 W. Tozer ~ </a:t>
            </a:r>
            <a:r>
              <a:rPr lang="en-US" sz="3200" dirty="0">
                <a:effectLst>
                  <a:outerShdw blurRad="38100" dist="38100" dir="2700000" algn="tl">
                    <a:srgbClr val="000000">
                      <a:alpha val="43137"/>
                    </a:srgbClr>
                  </a:outerShdw>
                </a:effectLst>
              </a:rPr>
              <a:t>“To escape the error of salvation by works we have fallen into the opposite error of salvation without obedience. In our eagerness to get rid of the legalistic doctrine of works we have thrown out the baby with the bath and gotten rid of obedience as well.”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6949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01793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smtClean="0">
                <a:solidFill>
                  <a:srgbClr val="FFFF00"/>
                </a:solidFill>
              </a:rPr>
              <a:t>Offended</a:t>
            </a:r>
            <a:r>
              <a:rPr lang="en-US" sz="3200" i="1" dirty="0" smtClean="0"/>
              <a:t> ~ </a:t>
            </a:r>
            <a:r>
              <a:rPr lang="en-US" sz="3200" b="1" i="1" dirty="0" err="1" smtClean="0">
                <a:solidFill>
                  <a:srgbClr val="FFFF00"/>
                </a:solidFill>
                <a:latin typeface="Times New Roman" panose="02020603050405020304" pitchFamily="18" charset="0"/>
                <a:cs typeface="Times New Roman" panose="02020603050405020304" pitchFamily="18" charset="0"/>
              </a:rPr>
              <a:t>skandalizō</a:t>
            </a:r>
            <a:r>
              <a:rPr lang="en-US" sz="3200" i="1" dirty="0" smtClean="0"/>
              <a:t> </a:t>
            </a:r>
            <a:r>
              <a:rPr lang="en-US" sz="3200" dirty="0"/>
              <a:t>~ 15x (either verb or noun form) in Matthew</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47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7280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509200"/>
          </a:xfrm>
          <a:prstGeom prst="rect">
            <a:avLst/>
          </a:prstGeom>
          <a:noFill/>
        </p:spPr>
        <p:txBody>
          <a:bodyPr wrap="square" rtlCol="0">
            <a:spAutoFit/>
          </a:bodyPr>
          <a:lstStyle/>
          <a:p>
            <a:r>
              <a:rPr lang="en-US" sz="3200" dirty="0">
                <a:solidFill>
                  <a:srgbClr val="FFFF00"/>
                </a:solidFill>
              </a:rPr>
              <a:t>G. Campbell Morgan ~ </a:t>
            </a:r>
            <a:r>
              <a:rPr lang="en-US" sz="3200" dirty="0"/>
              <a:t>“This is the supreme test of religion.  Is our religion a thing of the heart, a communion between our inner life and God, a force that drives us to the watch-tower in the morning to catch a gleam of the glory of the pathway of His feet, a passion that sends us back to Him with shame and disgust when we have sinned?  That is the true religion.  If Jesus, in all the virtue of His life and love, sits sentinel in our heart we shall guard our lips, and be careful as to what we eat or drink; </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12886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539430"/>
          </a:xfrm>
          <a:prstGeom prst="rect">
            <a:avLst/>
          </a:prstGeom>
          <a:noFill/>
        </p:spPr>
        <p:txBody>
          <a:bodyPr wrap="square" rtlCol="0">
            <a:spAutoFit/>
          </a:bodyPr>
          <a:lstStyle/>
          <a:p>
            <a:r>
              <a:rPr lang="en-US" sz="3200" dirty="0">
                <a:solidFill>
                  <a:srgbClr val="FFFF00"/>
                </a:solidFill>
              </a:rPr>
              <a:t>G. Campbell Morgan ~ </a:t>
            </a:r>
            <a:r>
              <a:rPr lang="en-US" sz="3200" dirty="0" smtClean="0"/>
              <a:t>“</a:t>
            </a:r>
            <a:r>
              <a:rPr lang="en-US" sz="3200" dirty="0"/>
              <a:t>but it is not the things that enter in, but the things that come out of the center which defile the man.  That is the perpetual test.  Christ's estimate concerning tradition must be ours also.  Wherever tradition violates the commandment of God it is to be violated.”</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51964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16336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1665799" y="862320"/>
            <a:ext cx="6734754" cy="4644356"/>
            <a:chOff x="1665799" y="862320"/>
            <a:chExt cx="6734754" cy="4644356"/>
          </a:xfrm>
        </p:grpSpPr>
        <p:grpSp>
          <p:nvGrpSpPr>
            <p:cNvPr id="36" name="Group 35"/>
            <p:cNvGrpSpPr/>
            <p:nvPr/>
          </p:nvGrpSpPr>
          <p:grpSpPr>
            <a:xfrm>
              <a:off x="1665799" y="862320"/>
              <a:ext cx="6734754" cy="4644356"/>
              <a:chOff x="1665799" y="862320"/>
              <a:chExt cx="6734754" cy="4644356"/>
            </a:xfrm>
          </p:grpSpPr>
          <p:pic>
            <p:nvPicPr>
              <p:cNvPr id="5" name="Picture 4"/>
              <p:cNvPicPr>
                <a:picLocks noChangeAspect="1"/>
              </p:cNvPicPr>
              <p:nvPr/>
            </p:nvPicPr>
            <p:blipFill rotWithShape="1">
              <a:blip r:embed="rId3"/>
              <a:srcRect l="12306" t="14487" r="26462" b="22914"/>
              <a:stretch/>
            </p:blipFill>
            <p:spPr>
              <a:xfrm rot="21432593">
                <a:off x="1665799" y="862320"/>
                <a:ext cx="6734754" cy="4644356"/>
              </a:xfrm>
              <a:prstGeom prst="rect">
                <a:avLst/>
              </a:prstGeom>
              <a:effectLst>
                <a:outerShdw blurRad="127000" dist="254000" dir="8100000" algn="tr" rotWithShape="0">
                  <a:schemeClr val="bg1">
                    <a:alpha val="35000"/>
                  </a:schemeClr>
                </a:outerShdw>
              </a:effectLst>
            </p:spPr>
          </p:pic>
          <p:sp>
            <p:nvSpPr>
              <p:cNvPr id="35" name="Freeform 34"/>
              <p:cNvSpPr/>
              <p:nvPr/>
            </p:nvSpPr>
            <p:spPr>
              <a:xfrm>
                <a:off x="5146885" y="2307871"/>
                <a:ext cx="341598" cy="1635088"/>
              </a:xfrm>
              <a:custGeom>
                <a:avLst/>
                <a:gdLst>
                  <a:gd name="connsiteX0" fmla="*/ 0 w 341598"/>
                  <a:gd name="connsiteY0" fmla="*/ 0 h 1635088"/>
                  <a:gd name="connsiteX1" fmla="*/ 22912 w 341598"/>
                  <a:gd name="connsiteY1" fmla="*/ 52073 h 1635088"/>
                  <a:gd name="connsiteX2" fmla="*/ 24995 w 341598"/>
                  <a:gd name="connsiteY2" fmla="*/ 133306 h 1635088"/>
                  <a:gd name="connsiteX3" fmla="*/ 27078 w 341598"/>
                  <a:gd name="connsiteY3" fmla="*/ 208291 h 1635088"/>
                  <a:gd name="connsiteX4" fmla="*/ 33326 w 341598"/>
                  <a:gd name="connsiteY4" fmla="*/ 287442 h 1635088"/>
                  <a:gd name="connsiteX5" fmla="*/ 45824 w 341598"/>
                  <a:gd name="connsiteY5" fmla="*/ 335349 h 1635088"/>
                  <a:gd name="connsiteX6" fmla="*/ 66653 w 341598"/>
                  <a:gd name="connsiteY6" fmla="*/ 383256 h 1635088"/>
                  <a:gd name="connsiteX7" fmla="*/ 66653 w 341598"/>
                  <a:gd name="connsiteY7" fmla="*/ 391588 h 1635088"/>
                  <a:gd name="connsiteX8" fmla="*/ 79151 w 341598"/>
                  <a:gd name="connsiteY8" fmla="*/ 445744 h 1635088"/>
                  <a:gd name="connsiteX9" fmla="*/ 64570 w 341598"/>
                  <a:gd name="connsiteY9" fmla="*/ 495734 h 1635088"/>
                  <a:gd name="connsiteX10" fmla="*/ 85399 w 341598"/>
                  <a:gd name="connsiteY10" fmla="*/ 539475 h 1635088"/>
                  <a:gd name="connsiteX11" fmla="*/ 77068 w 341598"/>
                  <a:gd name="connsiteY11" fmla="*/ 556138 h 1635088"/>
                  <a:gd name="connsiteX12" fmla="*/ 89565 w 341598"/>
                  <a:gd name="connsiteY12" fmla="*/ 587382 h 1635088"/>
                  <a:gd name="connsiteX13" fmla="*/ 87482 w 341598"/>
                  <a:gd name="connsiteY13" fmla="*/ 629040 h 1635088"/>
                  <a:gd name="connsiteX14" fmla="*/ 124975 w 341598"/>
                  <a:gd name="connsiteY14" fmla="*/ 706108 h 1635088"/>
                  <a:gd name="connsiteX15" fmla="*/ 147887 w 341598"/>
                  <a:gd name="connsiteY15" fmla="*/ 774844 h 1635088"/>
                  <a:gd name="connsiteX16" fmla="*/ 177048 w 341598"/>
                  <a:gd name="connsiteY16" fmla="*/ 826917 h 1635088"/>
                  <a:gd name="connsiteX17" fmla="*/ 177048 w 341598"/>
                  <a:gd name="connsiteY17" fmla="*/ 866493 h 1635088"/>
                  <a:gd name="connsiteX18" fmla="*/ 179130 w 341598"/>
                  <a:gd name="connsiteY18" fmla="*/ 895653 h 1635088"/>
                  <a:gd name="connsiteX19" fmla="*/ 181213 w 341598"/>
                  <a:gd name="connsiteY19" fmla="*/ 933146 h 1635088"/>
                  <a:gd name="connsiteX20" fmla="*/ 193711 w 341598"/>
                  <a:gd name="connsiteY20" fmla="*/ 964390 h 1635088"/>
                  <a:gd name="connsiteX21" fmla="*/ 185379 w 341598"/>
                  <a:gd name="connsiteY21" fmla="*/ 987302 h 1635088"/>
                  <a:gd name="connsiteX22" fmla="*/ 185379 w 341598"/>
                  <a:gd name="connsiteY22" fmla="*/ 1006048 h 1635088"/>
                  <a:gd name="connsiteX23" fmla="*/ 195794 w 341598"/>
                  <a:gd name="connsiteY23" fmla="*/ 1033126 h 1635088"/>
                  <a:gd name="connsiteX24" fmla="*/ 185379 w 341598"/>
                  <a:gd name="connsiteY24" fmla="*/ 1062287 h 1635088"/>
                  <a:gd name="connsiteX25" fmla="*/ 202043 w 341598"/>
                  <a:gd name="connsiteY25" fmla="*/ 1072701 h 1635088"/>
                  <a:gd name="connsiteX26" fmla="*/ 191628 w 341598"/>
                  <a:gd name="connsiteY26" fmla="*/ 1124774 h 1635088"/>
                  <a:gd name="connsiteX27" fmla="*/ 183296 w 341598"/>
                  <a:gd name="connsiteY27" fmla="*/ 1170598 h 1635088"/>
                  <a:gd name="connsiteX28" fmla="*/ 191628 w 341598"/>
                  <a:gd name="connsiteY28" fmla="*/ 1208091 h 1635088"/>
                  <a:gd name="connsiteX29" fmla="*/ 224955 w 341598"/>
                  <a:gd name="connsiteY29" fmla="*/ 1237252 h 1635088"/>
                  <a:gd name="connsiteX30" fmla="*/ 252033 w 341598"/>
                  <a:gd name="connsiteY30" fmla="*/ 1272661 h 1635088"/>
                  <a:gd name="connsiteX31" fmla="*/ 264530 w 341598"/>
                  <a:gd name="connsiteY31" fmla="*/ 1337232 h 1635088"/>
                  <a:gd name="connsiteX32" fmla="*/ 241618 w 341598"/>
                  <a:gd name="connsiteY32" fmla="*/ 1378890 h 1635088"/>
                  <a:gd name="connsiteX33" fmla="*/ 245784 w 341598"/>
                  <a:gd name="connsiteY33" fmla="*/ 1414299 h 1635088"/>
                  <a:gd name="connsiteX34" fmla="*/ 279110 w 341598"/>
                  <a:gd name="connsiteY34" fmla="*/ 1441377 h 1635088"/>
                  <a:gd name="connsiteX35" fmla="*/ 302023 w 341598"/>
                  <a:gd name="connsiteY35" fmla="*/ 1476787 h 1635088"/>
                  <a:gd name="connsiteX36" fmla="*/ 322852 w 341598"/>
                  <a:gd name="connsiteY36" fmla="*/ 1543440 h 1635088"/>
                  <a:gd name="connsiteX37" fmla="*/ 322852 w 341598"/>
                  <a:gd name="connsiteY37" fmla="*/ 1595513 h 1635088"/>
                  <a:gd name="connsiteX38" fmla="*/ 341598 w 341598"/>
                  <a:gd name="connsiteY38" fmla="*/ 1635088 h 1635088"/>
                  <a:gd name="connsiteX39" fmla="*/ 341598 w 341598"/>
                  <a:gd name="connsiteY39" fmla="*/ 1635088 h 1635088"/>
                  <a:gd name="connsiteX40" fmla="*/ 341598 w 341598"/>
                  <a:gd name="connsiteY40" fmla="*/ 1635088 h 1635088"/>
                  <a:gd name="connsiteX41" fmla="*/ 333266 w 341598"/>
                  <a:gd name="connsiteY41" fmla="*/ 1628840 h 163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1598" h="1635088">
                    <a:moveTo>
                      <a:pt x="0" y="0"/>
                    </a:moveTo>
                    <a:lnTo>
                      <a:pt x="22912" y="52073"/>
                    </a:lnTo>
                    <a:cubicBezTo>
                      <a:pt x="23606" y="79151"/>
                      <a:pt x="24301" y="106228"/>
                      <a:pt x="24995" y="133306"/>
                    </a:cubicBezTo>
                    <a:cubicBezTo>
                      <a:pt x="25689" y="158301"/>
                      <a:pt x="26384" y="183296"/>
                      <a:pt x="27078" y="208291"/>
                    </a:cubicBezTo>
                    <a:lnTo>
                      <a:pt x="33326" y="287442"/>
                    </a:lnTo>
                    <a:lnTo>
                      <a:pt x="45824" y="335349"/>
                    </a:lnTo>
                    <a:lnTo>
                      <a:pt x="66653" y="383256"/>
                    </a:lnTo>
                    <a:lnTo>
                      <a:pt x="66653" y="391588"/>
                    </a:lnTo>
                    <a:lnTo>
                      <a:pt x="79151" y="445744"/>
                    </a:lnTo>
                    <a:lnTo>
                      <a:pt x="64570" y="495734"/>
                    </a:lnTo>
                    <a:lnTo>
                      <a:pt x="85399" y="539475"/>
                    </a:lnTo>
                    <a:lnTo>
                      <a:pt x="77068" y="556138"/>
                    </a:lnTo>
                    <a:lnTo>
                      <a:pt x="89565" y="587382"/>
                    </a:lnTo>
                    <a:lnTo>
                      <a:pt x="87482" y="629040"/>
                    </a:lnTo>
                    <a:lnTo>
                      <a:pt x="124975" y="706108"/>
                    </a:lnTo>
                    <a:lnTo>
                      <a:pt x="147887" y="774844"/>
                    </a:lnTo>
                    <a:lnTo>
                      <a:pt x="177048" y="826917"/>
                    </a:lnTo>
                    <a:lnTo>
                      <a:pt x="177048" y="866493"/>
                    </a:lnTo>
                    <a:lnTo>
                      <a:pt x="179130" y="895653"/>
                    </a:lnTo>
                    <a:lnTo>
                      <a:pt x="181213" y="933146"/>
                    </a:lnTo>
                    <a:lnTo>
                      <a:pt x="193711" y="964390"/>
                    </a:lnTo>
                    <a:lnTo>
                      <a:pt x="185379" y="987302"/>
                    </a:lnTo>
                    <a:lnTo>
                      <a:pt x="185379" y="1006048"/>
                    </a:lnTo>
                    <a:lnTo>
                      <a:pt x="195794" y="1033126"/>
                    </a:lnTo>
                    <a:lnTo>
                      <a:pt x="185379" y="1062287"/>
                    </a:lnTo>
                    <a:lnTo>
                      <a:pt x="202043" y="1072701"/>
                    </a:lnTo>
                    <a:lnTo>
                      <a:pt x="191628" y="1124774"/>
                    </a:lnTo>
                    <a:lnTo>
                      <a:pt x="183296" y="1170598"/>
                    </a:lnTo>
                    <a:lnTo>
                      <a:pt x="191628" y="1208091"/>
                    </a:lnTo>
                    <a:lnTo>
                      <a:pt x="224955" y="1237252"/>
                    </a:lnTo>
                    <a:lnTo>
                      <a:pt x="252033" y="1272661"/>
                    </a:lnTo>
                    <a:lnTo>
                      <a:pt x="264530" y="1337232"/>
                    </a:lnTo>
                    <a:lnTo>
                      <a:pt x="241618" y="1378890"/>
                    </a:lnTo>
                    <a:lnTo>
                      <a:pt x="245784" y="1414299"/>
                    </a:lnTo>
                    <a:lnTo>
                      <a:pt x="279110" y="1441377"/>
                    </a:lnTo>
                    <a:lnTo>
                      <a:pt x="302023" y="1476787"/>
                    </a:lnTo>
                    <a:lnTo>
                      <a:pt x="322852" y="1543440"/>
                    </a:lnTo>
                    <a:lnTo>
                      <a:pt x="322852" y="1595513"/>
                    </a:lnTo>
                    <a:lnTo>
                      <a:pt x="341598" y="1635088"/>
                    </a:lnTo>
                    <a:lnTo>
                      <a:pt x="341598" y="1635088"/>
                    </a:lnTo>
                    <a:lnTo>
                      <a:pt x="341598" y="1635088"/>
                    </a:lnTo>
                    <a:lnTo>
                      <a:pt x="333266" y="1628840"/>
                    </a:lnTo>
                  </a:path>
                </a:pathLst>
              </a:cu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rot="4810016">
              <a:off x="4568272" y="2754589"/>
              <a:ext cx="1127969" cy="369363"/>
            </a:xfrm>
            <a:prstGeom prst="rect">
              <a:avLst/>
            </a:prstGeom>
            <a:noFill/>
          </p:spPr>
          <p:txBody>
            <a:bodyPr wrap="square" rtlCol="0">
              <a:spAutoFit/>
            </a:bodyPr>
            <a:lstStyle/>
            <a:p>
              <a:r>
                <a:rPr lang="en-US"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Jordan R.</a:t>
              </a:r>
              <a:endParaRPr lang="en-US"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13" name="Freeform 12"/>
          <p:cNvSpPr/>
          <p:nvPr/>
        </p:nvSpPr>
        <p:spPr>
          <a:xfrm>
            <a:off x="4760326" y="1769807"/>
            <a:ext cx="540018" cy="667081"/>
          </a:xfrm>
          <a:custGeom>
            <a:avLst/>
            <a:gdLst>
              <a:gd name="connsiteX0" fmla="*/ 337655 w 540018"/>
              <a:gd name="connsiteY0" fmla="*/ 266686 h 667081"/>
              <a:gd name="connsiteX1" fmla="*/ 317198 w 540018"/>
              <a:gd name="connsiteY1" fmla="*/ 285437 h 667081"/>
              <a:gd name="connsiteX2" fmla="*/ 288218 w 540018"/>
              <a:gd name="connsiteY2" fmla="*/ 295666 h 667081"/>
              <a:gd name="connsiteX3" fmla="*/ 267762 w 540018"/>
              <a:gd name="connsiteY3" fmla="*/ 321237 h 667081"/>
              <a:gd name="connsiteX4" fmla="*/ 250714 w 540018"/>
              <a:gd name="connsiteY4" fmla="*/ 377493 h 667081"/>
              <a:gd name="connsiteX5" fmla="*/ 281399 w 540018"/>
              <a:gd name="connsiteY5" fmla="*/ 404768 h 667081"/>
              <a:gd name="connsiteX6" fmla="*/ 288218 w 540018"/>
              <a:gd name="connsiteY6" fmla="*/ 420111 h 667081"/>
              <a:gd name="connsiteX7" fmla="*/ 306970 w 540018"/>
              <a:gd name="connsiteY7" fmla="*/ 425225 h 667081"/>
              <a:gd name="connsiteX8" fmla="*/ 306970 w 540018"/>
              <a:gd name="connsiteY8" fmla="*/ 442272 h 667081"/>
              <a:gd name="connsiteX9" fmla="*/ 315493 w 540018"/>
              <a:gd name="connsiteY9" fmla="*/ 447386 h 667081"/>
              <a:gd name="connsiteX10" fmla="*/ 332541 w 540018"/>
              <a:gd name="connsiteY10" fmla="*/ 455910 h 667081"/>
              <a:gd name="connsiteX11" fmla="*/ 337655 w 540018"/>
              <a:gd name="connsiteY11" fmla="*/ 471253 h 667081"/>
              <a:gd name="connsiteX12" fmla="*/ 349588 w 540018"/>
              <a:gd name="connsiteY12" fmla="*/ 490004 h 667081"/>
              <a:gd name="connsiteX13" fmla="*/ 359816 w 540018"/>
              <a:gd name="connsiteY13" fmla="*/ 508756 h 667081"/>
              <a:gd name="connsiteX14" fmla="*/ 383682 w 540018"/>
              <a:gd name="connsiteY14" fmla="*/ 490004 h 667081"/>
              <a:gd name="connsiteX15" fmla="*/ 400729 w 540018"/>
              <a:gd name="connsiteY15" fmla="*/ 464434 h 667081"/>
              <a:gd name="connsiteX16" fmla="*/ 405843 w 540018"/>
              <a:gd name="connsiteY16" fmla="*/ 433749 h 667081"/>
              <a:gd name="connsiteX17" fmla="*/ 405843 w 540018"/>
              <a:gd name="connsiteY17" fmla="*/ 406473 h 667081"/>
              <a:gd name="connsiteX18" fmla="*/ 405843 w 540018"/>
              <a:gd name="connsiteY18" fmla="*/ 392835 h 667081"/>
              <a:gd name="connsiteX19" fmla="*/ 397320 w 540018"/>
              <a:gd name="connsiteY19" fmla="*/ 367265 h 667081"/>
              <a:gd name="connsiteX20" fmla="*/ 397320 w 540018"/>
              <a:gd name="connsiteY20" fmla="*/ 357036 h 667081"/>
              <a:gd name="connsiteX21" fmla="*/ 387092 w 540018"/>
              <a:gd name="connsiteY21" fmla="*/ 333170 h 667081"/>
              <a:gd name="connsiteX22" fmla="*/ 387092 w 540018"/>
              <a:gd name="connsiteY22" fmla="*/ 307599 h 667081"/>
              <a:gd name="connsiteX23" fmla="*/ 371749 w 540018"/>
              <a:gd name="connsiteY23" fmla="*/ 288847 h 667081"/>
              <a:gd name="connsiteX24" fmla="*/ 267740 w 540018"/>
              <a:gd name="connsiteY24" fmla="*/ 0 h 667081"/>
              <a:gd name="connsiteX25" fmla="*/ 435644 w 540018"/>
              <a:gd name="connsiteY25" fmla="*/ 68069 h 667081"/>
              <a:gd name="connsiteX26" fmla="*/ 540018 w 540018"/>
              <a:gd name="connsiteY26" fmla="*/ 165635 h 667081"/>
              <a:gd name="connsiteX27" fmla="*/ 528673 w 540018"/>
              <a:gd name="connsiteY27" fmla="*/ 272278 h 667081"/>
              <a:gd name="connsiteX28" fmla="*/ 510521 w 540018"/>
              <a:gd name="connsiteY28" fmla="*/ 319926 h 667081"/>
              <a:gd name="connsiteX29" fmla="*/ 521866 w 540018"/>
              <a:gd name="connsiteY29" fmla="*/ 399341 h 667081"/>
              <a:gd name="connsiteX30" fmla="*/ 521866 w 540018"/>
              <a:gd name="connsiteY30" fmla="*/ 490100 h 667081"/>
              <a:gd name="connsiteX31" fmla="*/ 524135 w 540018"/>
              <a:gd name="connsiteY31" fmla="*/ 580859 h 667081"/>
              <a:gd name="connsiteX32" fmla="*/ 444720 w 540018"/>
              <a:gd name="connsiteY32" fmla="*/ 619432 h 667081"/>
              <a:gd name="connsiteX33" fmla="*/ 367575 w 540018"/>
              <a:gd name="connsiteY33" fmla="*/ 667081 h 667081"/>
              <a:gd name="connsiteX34" fmla="*/ 290430 w 540018"/>
              <a:gd name="connsiteY34" fmla="*/ 664812 h 667081"/>
              <a:gd name="connsiteX35" fmla="*/ 222360 w 540018"/>
              <a:gd name="connsiteY35" fmla="*/ 646660 h 667081"/>
              <a:gd name="connsiteX36" fmla="*/ 115718 w 540018"/>
              <a:gd name="connsiteY36" fmla="*/ 537749 h 667081"/>
              <a:gd name="connsiteX37" fmla="*/ 56724 w 540018"/>
              <a:gd name="connsiteY37" fmla="*/ 469679 h 667081"/>
              <a:gd name="connsiteX38" fmla="*/ 18152 w 540018"/>
              <a:gd name="connsiteY38" fmla="*/ 424299 h 667081"/>
              <a:gd name="connsiteX39" fmla="*/ 0 w 540018"/>
              <a:gd name="connsiteY39" fmla="*/ 349423 h 667081"/>
              <a:gd name="connsiteX40" fmla="*/ 47648 w 540018"/>
              <a:gd name="connsiteY40" fmla="*/ 235974 h 667081"/>
              <a:gd name="connsiteX41" fmla="*/ 49917 w 540018"/>
              <a:gd name="connsiteY41" fmla="*/ 142946 h 667081"/>
              <a:gd name="connsiteX42" fmla="*/ 111180 w 540018"/>
              <a:gd name="connsiteY42" fmla="*/ 61262 h 66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0018" h="667081">
                <a:moveTo>
                  <a:pt x="337655" y="266686"/>
                </a:moveTo>
                <a:lnTo>
                  <a:pt x="317198" y="285437"/>
                </a:lnTo>
                <a:lnTo>
                  <a:pt x="288218" y="295666"/>
                </a:lnTo>
                <a:lnTo>
                  <a:pt x="267762" y="321237"/>
                </a:lnTo>
                <a:lnTo>
                  <a:pt x="250714" y="377493"/>
                </a:lnTo>
                <a:lnTo>
                  <a:pt x="281399" y="404768"/>
                </a:lnTo>
                <a:lnTo>
                  <a:pt x="288218" y="420111"/>
                </a:lnTo>
                <a:lnTo>
                  <a:pt x="306970" y="425225"/>
                </a:lnTo>
                <a:lnTo>
                  <a:pt x="306970" y="442272"/>
                </a:lnTo>
                <a:lnTo>
                  <a:pt x="315493" y="447386"/>
                </a:lnTo>
                <a:lnTo>
                  <a:pt x="332541" y="455910"/>
                </a:lnTo>
                <a:lnTo>
                  <a:pt x="337655" y="471253"/>
                </a:lnTo>
                <a:lnTo>
                  <a:pt x="349588" y="490004"/>
                </a:lnTo>
                <a:lnTo>
                  <a:pt x="359816" y="508756"/>
                </a:lnTo>
                <a:lnTo>
                  <a:pt x="383682" y="490004"/>
                </a:lnTo>
                <a:lnTo>
                  <a:pt x="400729" y="464434"/>
                </a:lnTo>
                <a:lnTo>
                  <a:pt x="405843" y="433749"/>
                </a:lnTo>
                <a:lnTo>
                  <a:pt x="405843" y="406473"/>
                </a:lnTo>
                <a:lnTo>
                  <a:pt x="405843" y="392835"/>
                </a:lnTo>
                <a:lnTo>
                  <a:pt x="397320" y="367265"/>
                </a:lnTo>
                <a:lnTo>
                  <a:pt x="397320" y="357036"/>
                </a:lnTo>
                <a:lnTo>
                  <a:pt x="387092" y="333170"/>
                </a:lnTo>
                <a:lnTo>
                  <a:pt x="387092" y="307599"/>
                </a:lnTo>
                <a:lnTo>
                  <a:pt x="371749" y="288847"/>
                </a:lnTo>
                <a:close/>
                <a:moveTo>
                  <a:pt x="267740" y="0"/>
                </a:moveTo>
                <a:lnTo>
                  <a:pt x="435644" y="68069"/>
                </a:lnTo>
                <a:lnTo>
                  <a:pt x="540018" y="165635"/>
                </a:lnTo>
                <a:lnTo>
                  <a:pt x="528673" y="272278"/>
                </a:lnTo>
                <a:lnTo>
                  <a:pt x="510521" y="319926"/>
                </a:lnTo>
                <a:lnTo>
                  <a:pt x="521866" y="399341"/>
                </a:lnTo>
                <a:lnTo>
                  <a:pt x="521866" y="490100"/>
                </a:lnTo>
                <a:cubicBezTo>
                  <a:pt x="522622" y="520353"/>
                  <a:pt x="523379" y="550606"/>
                  <a:pt x="524135" y="580859"/>
                </a:cubicBezTo>
                <a:lnTo>
                  <a:pt x="444720" y="619432"/>
                </a:lnTo>
                <a:lnTo>
                  <a:pt x="367575" y="667081"/>
                </a:lnTo>
                <a:lnTo>
                  <a:pt x="290430" y="664812"/>
                </a:lnTo>
                <a:lnTo>
                  <a:pt x="222360" y="646660"/>
                </a:lnTo>
                <a:lnTo>
                  <a:pt x="115718" y="537749"/>
                </a:lnTo>
                <a:lnTo>
                  <a:pt x="56724" y="469679"/>
                </a:lnTo>
                <a:lnTo>
                  <a:pt x="18152" y="424299"/>
                </a:lnTo>
                <a:lnTo>
                  <a:pt x="0" y="349423"/>
                </a:lnTo>
                <a:lnTo>
                  <a:pt x="47648" y="235974"/>
                </a:lnTo>
                <a:cubicBezTo>
                  <a:pt x="48404" y="204965"/>
                  <a:pt x="49161" y="173955"/>
                  <a:pt x="49917" y="142946"/>
                </a:cubicBezTo>
                <a:lnTo>
                  <a:pt x="111180" y="61262"/>
                </a:lnTo>
                <a:close/>
              </a:path>
            </a:pathLst>
          </a:custGeom>
          <a:solidFill>
            <a:srgbClr val="5B9BD5">
              <a:alpha val="8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69442" y="935001"/>
            <a:ext cx="1857583"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Land of Gennesaret</a:t>
            </a:r>
            <a:endParaRPr lang="en-US" sz="2800" dirty="0">
              <a:effectLst>
                <a:outerShdw blurRad="38100" dist="38100" dir="2700000" algn="tl">
                  <a:srgbClr val="000000">
                    <a:alpha val="43137"/>
                  </a:srgbClr>
                </a:outerShdw>
              </a:effectLst>
            </a:endParaRPr>
          </a:p>
        </p:txBody>
      </p:sp>
      <p:sp>
        <p:nvSpPr>
          <p:cNvPr id="14" name="Freeform 13"/>
          <p:cNvSpPr/>
          <p:nvPr/>
        </p:nvSpPr>
        <p:spPr>
          <a:xfrm>
            <a:off x="4948518" y="1976718"/>
            <a:ext cx="544606" cy="1983441"/>
          </a:xfrm>
          <a:custGeom>
            <a:avLst/>
            <a:gdLst>
              <a:gd name="connsiteX0" fmla="*/ 252132 w 544606"/>
              <a:gd name="connsiteY0" fmla="*/ 1983441 h 1983441"/>
              <a:gd name="connsiteX1" fmla="*/ 279026 w 544606"/>
              <a:gd name="connsiteY1" fmla="*/ 1909482 h 1983441"/>
              <a:gd name="connsiteX2" fmla="*/ 379879 w 544606"/>
              <a:gd name="connsiteY2" fmla="*/ 1875864 h 1983441"/>
              <a:gd name="connsiteX3" fmla="*/ 423582 w 544606"/>
              <a:gd name="connsiteY3" fmla="*/ 1852332 h 1983441"/>
              <a:gd name="connsiteX4" fmla="*/ 544606 w 544606"/>
              <a:gd name="connsiteY4" fmla="*/ 1791820 h 1983441"/>
              <a:gd name="connsiteX5" fmla="*/ 534520 w 544606"/>
              <a:gd name="connsiteY5" fmla="*/ 1711138 h 1983441"/>
              <a:gd name="connsiteX6" fmla="*/ 480732 w 544606"/>
              <a:gd name="connsiteY6" fmla="*/ 1566582 h 1983441"/>
              <a:gd name="connsiteX7" fmla="*/ 460561 w 544606"/>
              <a:gd name="connsiteY7" fmla="*/ 1354791 h 1983441"/>
              <a:gd name="connsiteX8" fmla="*/ 443753 w 544606"/>
              <a:gd name="connsiteY8" fmla="*/ 1206873 h 1983441"/>
              <a:gd name="connsiteX9" fmla="*/ 396688 w 544606"/>
              <a:gd name="connsiteY9" fmla="*/ 1048870 h 1983441"/>
              <a:gd name="connsiteX10" fmla="*/ 366432 w 544606"/>
              <a:gd name="connsiteY10" fmla="*/ 937932 h 1983441"/>
              <a:gd name="connsiteX11" fmla="*/ 359708 w 544606"/>
              <a:gd name="connsiteY11" fmla="*/ 840441 h 1983441"/>
              <a:gd name="connsiteX12" fmla="*/ 352985 w 544606"/>
              <a:gd name="connsiteY12" fmla="*/ 695885 h 1983441"/>
              <a:gd name="connsiteX13" fmla="*/ 326091 w 544606"/>
              <a:gd name="connsiteY13" fmla="*/ 551329 h 1983441"/>
              <a:gd name="connsiteX14" fmla="*/ 302558 w 544606"/>
              <a:gd name="connsiteY14" fmla="*/ 433667 h 1983441"/>
              <a:gd name="connsiteX15" fmla="*/ 221876 w 544606"/>
              <a:gd name="connsiteY15" fmla="*/ 400050 h 1983441"/>
              <a:gd name="connsiteX16" fmla="*/ 147917 w 544606"/>
              <a:gd name="connsiteY16" fmla="*/ 400050 h 1983441"/>
              <a:gd name="connsiteX17" fmla="*/ 77320 w 544606"/>
              <a:gd name="connsiteY17" fmla="*/ 305920 h 1983441"/>
              <a:gd name="connsiteX18" fmla="*/ 33617 w 544606"/>
              <a:gd name="connsiteY18" fmla="*/ 231961 h 1983441"/>
              <a:gd name="connsiteX19" fmla="*/ 0 w 544606"/>
              <a:gd name="connsiteY19" fmla="*/ 188258 h 1983441"/>
              <a:gd name="connsiteX20" fmla="*/ 0 w 544606"/>
              <a:gd name="connsiteY20" fmla="*/ 144556 h 1983441"/>
              <a:gd name="connsiteX21" fmla="*/ 0 w 544606"/>
              <a:gd name="connsiteY21" fmla="*/ 43703 h 1983441"/>
              <a:gd name="connsiteX22" fmla="*/ 94129 w 544606"/>
              <a:gd name="connsiteY22" fmla="*/ 0 h 198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4606" h="1983441">
                <a:moveTo>
                  <a:pt x="252132" y="1983441"/>
                </a:moveTo>
                <a:lnTo>
                  <a:pt x="279026" y="1909482"/>
                </a:lnTo>
                <a:lnTo>
                  <a:pt x="379879" y="1875864"/>
                </a:lnTo>
                <a:lnTo>
                  <a:pt x="423582" y="1852332"/>
                </a:lnTo>
                <a:lnTo>
                  <a:pt x="544606" y="1791820"/>
                </a:lnTo>
                <a:lnTo>
                  <a:pt x="534520" y="1711138"/>
                </a:lnTo>
                <a:lnTo>
                  <a:pt x="480732" y="1566582"/>
                </a:lnTo>
                <a:lnTo>
                  <a:pt x="460561" y="1354791"/>
                </a:lnTo>
                <a:lnTo>
                  <a:pt x="443753" y="1206873"/>
                </a:lnTo>
                <a:lnTo>
                  <a:pt x="396688" y="1048870"/>
                </a:lnTo>
                <a:lnTo>
                  <a:pt x="366432" y="937932"/>
                </a:lnTo>
                <a:lnTo>
                  <a:pt x="359708" y="840441"/>
                </a:lnTo>
                <a:lnTo>
                  <a:pt x="352985" y="695885"/>
                </a:lnTo>
                <a:lnTo>
                  <a:pt x="326091" y="551329"/>
                </a:lnTo>
                <a:lnTo>
                  <a:pt x="302558" y="433667"/>
                </a:lnTo>
                <a:lnTo>
                  <a:pt x="221876" y="400050"/>
                </a:lnTo>
                <a:lnTo>
                  <a:pt x="147917" y="400050"/>
                </a:lnTo>
                <a:lnTo>
                  <a:pt x="77320" y="305920"/>
                </a:lnTo>
                <a:lnTo>
                  <a:pt x="33617" y="231961"/>
                </a:lnTo>
                <a:lnTo>
                  <a:pt x="0" y="188258"/>
                </a:lnTo>
                <a:lnTo>
                  <a:pt x="0" y="144556"/>
                </a:lnTo>
                <a:lnTo>
                  <a:pt x="0" y="43703"/>
                </a:lnTo>
                <a:lnTo>
                  <a:pt x="94129" y="0"/>
                </a:lnTo>
              </a:path>
            </a:pathLst>
          </a:custGeom>
          <a:noFill/>
          <a:ln w="28575">
            <a:solidFill>
              <a:schemeClr val="bg1"/>
            </a:solidFill>
            <a:prstDash val="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5000522" y="1886725"/>
            <a:ext cx="99924" cy="115920"/>
          </a:xfrm>
          <a:prstGeom prst="star6">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3826649" y="3908527"/>
            <a:ext cx="1917977" cy="686006"/>
            <a:chOff x="3826649" y="3908527"/>
            <a:chExt cx="1917977" cy="686006"/>
          </a:xfrm>
        </p:grpSpPr>
        <p:sp>
          <p:nvSpPr>
            <p:cNvPr id="8" name="TextBox 7"/>
            <p:cNvSpPr txBox="1"/>
            <p:nvPr/>
          </p:nvSpPr>
          <p:spPr>
            <a:xfrm>
              <a:off x="3826649" y="4071313"/>
              <a:ext cx="1917977"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Jerusalem</a:t>
              </a:r>
              <a:endParaRPr lang="en-US" sz="2800" dirty="0">
                <a:effectLst>
                  <a:outerShdw blurRad="38100" dist="38100" dir="2700000" algn="tl">
                    <a:srgbClr val="000000">
                      <a:alpha val="43137"/>
                    </a:srgbClr>
                  </a:outerShdw>
                </a:effectLst>
              </a:endParaRPr>
            </a:p>
          </p:txBody>
        </p:sp>
        <p:sp>
          <p:nvSpPr>
            <p:cNvPr id="6" name="Oval 5"/>
            <p:cNvSpPr/>
            <p:nvPr/>
          </p:nvSpPr>
          <p:spPr>
            <a:xfrm>
              <a:off x="5100446" y="3908527"/>
              <a:ext cx="149512" cy="135920"/>
            </a:xfrm>
            <a:prstGeom prst="ellipse">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rot="4692484">
            <a:off x="4746814" y="2784132"/>
            <a:ext cx="1684812" cy="400110"/>
          </a:xfrm>
          <a:prstGeom prst="rect">
            <a:avLst/>
          </a:prstGeom>
          <a:noFill/>
        </p:spPr>
        <p:txBody>
          <a:bodyPr wrap="square" rtlCol="0">
            <a:spAutoFit/>
          </a:bodyPr>
          <a:lstStyle/>
          <a:p>
            <a:pPr algn="ctr"/>
            <a:r>
              <a:rPr lang="en-US" sz="2000" dirty="0" smtClean="0"/>
              <a:t> 80+ mi.</a:t>
            </a:r>
            <a:endParaRPr lang="en-US" sz="2000" dirty="0"/>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10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3000"/>
                                        <p:tgtEl>
                                          <p:spTgt spid="14"/>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4" grpId="0" animBg="1"/>
      <p:bldP spid="15"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16" name="Group 15"/>
          <p:cNvGrpSpPr/>
          <p:nvPr/>
        </p:nvGrpSpPr>
        <p:grpSpPr>
          <a:xfrm rot="21327640">
            <a:off x="878999" y="1050450"/>
            <a:ext cx="1521725" cy="1392474"/>
            <a:chOff x="964277" y="1331796"/>
            <a:chExt cx="1673897" cy="1392474"/>
          </a:xfrm>
          <a:effectLst>
            <a:outerShdw blurRad="127000" dist="254000" dir="8100000" algn="tr" rotWithShape="0">
              <a:schemeClr val="bg1">
                <a:alpha val="35000"/>
              </a:schemeClr>
            </a:outerShdw>
          </a:effectLst>
          <a:scene3d>
            <a:camera prst="perspectiveHeroicExtremeRightFacing" fov="4800000">
              <a:rot lat="0" lon="21000000" rev="0"/>
            </a:camera>
            <a:lightRig rig="threePt" dir="t"/>
          </a:scene3d>
        </p:grpSpPr>
        <p:sp>
          <p:nvSpPr>
            <p:cNvPr id="17" name="Rectangle 16"/>
            <p:cNvSpPr/>
            <p:nvPr/>
          </p:nvSpPr>
          <p:spPr>
            <a:xfrm>
              <a:off x="964277" y="1331796"/>
              <a:ext cx="1673897" cy="1392474"/>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13" y="1538286"/>
              <a:ext cx="1323288" cy="1016772"/>
            </a:xfrm>
            <a:prstGeom prst="rect">
              <a:avLst/>
            </a:prstGeom>
          </p:spPr>
        </p:pic>
      </p:grpSp>
      <p:grpSp>
        <p:nvGrpSpPr>
          <p:cNvPr id="19" name="Group 18"/>
          <p:cNvGrpSpPr/>
          <p:nvPr/>
        </p:nvGrpSpPr>
        <p:grpSpPr>
          <a:xfrm rot="179193">
            <a:off x="450500" y="2079357"/>
            <a:ext cx="1929492" cy="1304997"/>
            <a:chOff x="515390" y="2618609"/>
            <a:chExt cx="2122441" cy="1304997"/>
          </a:xfrm>
          <a:effectLst>
            <a:outerShdw blurRad="127000" dist="254000" dir="2700000" algn="tl" rotWithShape="0">
              <a:schemeClr val="bg1">
                <a:alpha val="35000"/>
              </a:schemeClr>
            </a:outerShdw>
          </a:effectLst>
          <a:scene3d>
            <a:camera prst="perspectiveContrastingLeftFacing">
              <a:rot lat="600000" lon="1800000" rev="21594000"/>
            </a:camera>
            <a:lightRig rig="threePt" dir="t"/>
          </a:scene3d>
        </p:grpSpPr>
        <p:sp>
          <p:nvSpPr>
            <p:cNvPr id="20" name="Rectangle 19"/>
            <p:cNvSpPr/>
            <p:nvPr/>
          </p:nvSpPr>
          <p:spPr>
            <a:xfrm>
              <a:off x="515390" y="2618609"/>
              <a:ext cx="2122441" cy="1304997"/>
            </a:xfrm>
            <a:prstGeom prst="rect">
              <a:avLst/>
            </a:prstGeom>
            <a:solidFill>
              <a:schemeClr val="bg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525" y="2775977"/>
              <a:ext cx="1763688" cy="984237"/>
            </a:xfrm>
            <a:prstGeom prst="rect">
              <a:avLst/>
            </a:prstGeom>
          </p:spPr>
        </p:pic>
      </p:grpSp>
      <p:sp>
        <p:nvSpPr>
          <p:cNvPr id="22" name="TextBox 21"/>
          <p:cNvSpPr txBox="1"/>
          <p:nvPr/>
        </p:nvSpPr>
        <p:spPr>
          <a:xfrm>
            <a:off x="2421015" y="1402225"/>
            <a:ext cx="2973178" cy="830997"/>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latin typeface="+mj-lt"/>
                <a:cs typeface="Arial" pitchFamily="34" charset="0"/>
              </a:rPr>
              <a:t>Mishnah</a:t>
            </a:r>
            <a:r>
              <a:rPr lang="en-US" sz="2400" dirty="0" smtClean="0">
                <a:solidFill>
                  <a:schemeClr val="bg1"/>
                </a:solidFill>
                <a:effectLst>
                  <a:outerShdw blurRad="38100" dist="38100" dir="2700000" algn="tl">
                    <a:srgbClr val="000000">
                      <a:alpha val="43137"/>
                    </a:srgbClr>
                  </a:outerShdw>
                </a:effectLst>
                <a:latin typeface="+mj-lt"/>
                <a:cs typeface="Arial" pitchFamily="34" charset="0"/>
              </a:rPr>
              <a:t> (c. 220 BC-AD 135)</a:t>
            </a:r>
            <a:endParaRPr lang="en-US" sz="24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23" name="TextBox 22"/>
          <p:cNvSpPr txBox="1"/>
          <p:nvPr/>
        </p:nvSpPr>
        <p:spPr>
          <a:xfrm>
            <a:off x="2362669" y="2398135"/>
            <a:ext cx="2824056" cy="830997"/>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latin typeface="+mj-lt"/>
                <a:cs typeface="Arial" pitchFamily="34" charset="0"/>
              </a:rPr>
              <a:t>Gemara </a:t>
            </a:r>
            <a:r>
              <a:rPr lang="en-US" sz="2400" dirty="0" smtClean="0">
                <a:solidFill>
                  <a:schemeClr val="bg1"/>
                </a:solidFill>
                <a:effectLst>
                  <a:outerShdw blurRad="38100" dist="38100" dir="2700000" algn="tl">
                    <a:srgbClr val="000000">
                      <a:alpha val="43137"/>
                    </a:srgbClr>
                  </a:outerShdw>
                </a:effectLst>
                <a:latin typeface="+mj-lt"/>
                <a:cs typeface="Arial" pitchFamily="34" charset="0"/>
              </a:rPr>
              <a:t>(AD 350-400)</a:t>
            </a:r>
            <a:endParaRPr lang="en-US" sz="24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24" name="Right Brace 23"/>
          <p:cNvSpPr/>
          <p:nvPr/>
        </p:nvSpPr>
        <p:spPr>
          <a:xfrm>
            <a:off x="5346189" y="1545893"/>
            <a:ext cx="327394" cy="160606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754506" y="2050357"/>
            <a:ext cx="1755873"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mj-lt"/>
                <a:cs typeface="Arial" pitchFamily="34" charset="0"/>
              </a:rPr>
              <a:t>Talmud</a:t>
            </a:r>
            <a:endParaRPr lang="en-US" sz="3200" dirty="0">
              <a:solidFill>
                <a:srgbClr val="FFFF00"/>
              </a:solidFill>
              <a:effectLst>
                <a:outerShdw blurRad="38100" dist="38100" dir="2700000" algn="tl">
                  <a:srgbClr val="000000">
                    <a:alpha val="43137"/>
                  </a:srgbClr>
                </a:outerShdw>
              </a:effectLst>
              <a:latin typeface="+mj-lt"/>
              <a:cs typeface="Arial" pitchFamily="34" charset="0"/>
            </a:endParaRPr>
          </a:p>
        </p:txBody>
      </p:sp>
      <p:sp>
        <p:nvSpPr>
          <p:cNvPr id="27" name="Right Brace 26"/>
          <p:cNvSpPr/>
          <p:nvPr/>
        </p:nvSpPr>
        <p:spPr>
          <a:xfrm rot="5400000">
            <a:off x="3960950" y="1921335"/>
            <a:ext cx="733956" cy="6511347"/>
          </a:xfrm>
          <a:custGeom>
            <a:avLst/>
            <a:gdLst>
              <a:gd name="connsiteX0" fmla="*/ 0 w 447985"/>
              <a:gd name="connsiteY0" fmla="*/ 0 h 6511347"/>
              <a:gd name="connsiteX1" fmla="*/ 223993 w 447985"/>
              <a:gd name="connsiteY1" fmla="*/ 37331 h 6511347"/>
              <a:gd name="connsiteX2" fmla="*/ 223993 w 447985"/>
              <a:gd name="connsiteY2" fmla="*/ 3218343 h 6511347"/>
              <a:gd name="connsiteX3" fmla="*/ 447986 w 447985"/>
              <a:gd name="connsiteY3" fmla="*/ 3255674 h 6511347"/>
              <a:gd name="connsiteX4" fmla="*/ 223993 w 447985"/>
              <a:gd name="connsiteY4" fmla="*/ 3293005 h 6511347"/>
              <a:gd name="connsiteX5" fmla="*/ 223993 w 447985"/>
              <a:gd name="connsiteY5" fmla="*/ 6474016 h 6511347"/>
              <a:gd name="connsiteX6" fmla="*/ 0 w 447985"/>
              <a:gd name="connsiteY6" fmla="*/ 6511347 h 6511347"/>
              <a:gd name="connsiteX7" fmla="*/ 0 w 447985"/>
              <a:gd name="connsiteY7" fmla="*/ 0 h 6511347"/>
              <a:gd name="connsiteX0" fmla="*/ 0 w 447985"/>
              <a:gd name="connsiteY0" fmla="*/ 0 h 6511347"/>
              <a:gd name="connsiteX1" fmla="*/ 223993 w 447985"/>
              <a:gd name="connsiteY1" fmla="*/ 37331 h 6511347"/>
              <a:gd name="connsiteX2" fmla="*/ 223993 w 447985"/>
              <a:gd name="connsiteY2" fmla="*/ 3218343 h 6511347"/>
              <a:gd name="connsiteX3" fmla="*/ 447986 w 447985"/>
              <a:gd name="connsiteY3" fmla="*/ 3255674 h 6511347"/>
              <a:gd name="connsiteX4" fmla="*/ 223993 w 447985"/>
              <a:gd name="connsiteY4" fmla="*/ 3293005 h 6511347"/>
              <a:gd name="connsiteX5" fmla="*/ 223993 w 447985"/>
              <a:gd name="connsiteY5" fmla="*/ 6474016 h 6511347"/>
              <a:gd name="connsiteX6" fmla="*/ 0 w 447985"/>
              <a:gd name="connsiteY6" fmla="*/ 6511347 h 6511347"/>
              <a:gd name="connsiteX0" fmla="*/ 285970 w 733956"/>
              <a:gd name="connsiteY0" fmla="*/ 0 h 6511347"/>
              <a:gd name="connsiteX1" fmla="*/ 509963 w 733956"/>
              <a:gd name="connsiteY1" fmla="*/ 37331 h 6511347"/>
              <a:gd name="connsiteX2" fmla="*/ 509963 w 733956"/>
              <a:gd name="connsiteY2" fmla="*/ 3218343 h 6511347"/>
              <a:gd name="connsiteX3" fmla="*/ 733956 w 733956"/>
              <a:gd name="connsiteY3" fmla="*/ 3255674 h 6511347"/>
              <a:gd name="connsiteX4" fmla="*/ 509963 w 733956"/>
              <a:gd name="connsiteY4" fmla="*/ 3293005 h 6511347"/>
              <a:gd name="connsiteX5" fmla="*/ 509963 w 733956"/>
              <a:gd name="connsiteY5" fmla="*/ 6474016 h 6511347"/>
              <a:gd name="connsiteX6" fmla="*/ 285970 w 733956"/>
              <a:gd name="connsiteY6" fmla="*/ 6511347 h 6511347"/>
              <a:gd name="connsiteX7" fmla="*/ 285970 w 733956"/>
              <a:gd name="connsiteY7" fmla="*/ 0 h 6511347"/>
              <a:gd name="connsiteX0" fmla="*/ 285970 w 733956"/>
              <a:gd name="connsiteY0" fmla="*/ 0 h 6511347"/>
              <a:gd name="connsiteX1" fmla="*/ 509963 w 733956"/>
              <a:gd name="connsiteY1" fmla="*/ 37331 h 6511347"/>
              <a:gd name="connsiteX2" fmla="*/ 509963 w 733956"/>
              <a:gd name="connsiteY2" fmla="*/ 3218343 h 6511347"/>
              <a:gd name="connsiteX3" fmla="*/ 733956 w 733956"/>
              <a:gd name="connsiteY3" fmla="*/ 3255674 h 6511347"/>
              <a:gd name="connsiteX4" fmla="*/ 509963 w 733956"/>
              <a:gd name="connsiteY4" fmla="*/ 3293005 h 6511347"/>
              <a:gd name="connsiteX5" fmla="*/ 509963 w 733956"/>
              <a:gd name="connsiteY5" fmla="*/ 6474016 h 6511347"/>
              <a:gd name="connsiteX6" fmla="*/ 0 w 733956"/>
              <a:gd name="connsiteY6" fmla="*/ 6511347 h 65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956" h="6511347" stroke="0" extrusionOk="0">
                <a:moveTo>
                  <a:pt x="285970" y="0"/>
                </a:moveTo>
                <a:cubicBezTo>
                  <a:pt x="409678" y="0"/>
                  <a:pt x="509963" y="16714"/>
                  <a:pt x="509963" y="37331"/>
                </a:cubicBezTo>
                <a:lnTo>
                  <a:pt x="509963" y="3218343"/>
                </a:lnTo>
                <a:cubicBezTo>
                  <a:pt x="509963" y="3238960"/>
                  <a:pt x="610248" y="3255674"/>
                  <a:pt x="733956" y="3255674"/>
                </a:cubicBezTo>
                <a:cubicBezTo>
                  <a:pt x="610248" y="3255674"/>
                  <a:pt x="509963" y="3272388"/>
                  <a:pt x="509963" y="3293005"/>
                </a:cubicBezTo>
                <a:lnTo>
                  <a:pt x="509963" y="6474016"/>
                </a:lnTo>
                <a:cubicBezTo>
                  <a:pt x="509963" y="6494633"/>
                  <a:pt x="409678" y="6511347"/>
                  <a:pt x="285970" y="6511347"/>
                </a:cubicBezTo>
                <a:lnTo>
                  <a:pt x="285970" y="0"/>
                </a:lnTo>
                <a:close/>
              </a:path>
              <a:path w="733956" h="6511347" fill="none">
                <a:moveTo>
                  <a:pt x="285970" y="0"/>
                </a:moveTo>
                <a:cubicBezTo>
                  <a:pt x="409678" y="0"/>
                  <a:pt x="509963" y="16714"/>
                  <a:pt x="509963" y="37331"/>
                </a:cubicBezTo>
                <a:lnTo>
                  <a:pt x="509963" y="3218343"/>
                </a:lnTo>
                <a:cubicBezTo>
                  <a:pt x="509963" y="3238960"/>
                  <a:pt x="610248" y="3255674"/>
                  <a:pt x="733956" y="3255674"/>
                </a:cubicBezTo>
                <a:cubicBezTo>
                  <a:pt x="610248" y="3255674"/>
                  <a:pt x="509963" y="3272388"/>
                  <a:pt x="509963" y="3293005"/>
                </a:cubicBezTo>
                <a:lnTo>
                  <a:pt x="509963" y="6474016"/>
                </a:lnTo>
                <a:cubicBezTo>
                  <a:pt x="509963" y="6494633"/>
                  <a:pt x="123708" y="6511347"/>
                  <a:pt x="0" y="6511347"/>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3024565" y="5549099"/>
            <a:ext cx="2590800" cy="523220"/>
          </a:xfrm>
          <a:prstGeom prst="rect">
            <a:avLst/>
          </a:prstGeom>
          <a:noFill/>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latin typeface="+mj-lt"/>
                <a:cs typeface="Arial" pitchFamily="34" charset="0"/>
              </a:rPr>
              <a:t>48 volumes</a:t>
            </a:r>
            <a:endParaRPr lang="en-US" sz="2800" dirty="0">
              <a:solidFill>
                <a:srgbClr val="FFFF00"/>
              </a:solidFill>
              <a:effectLst>
                <a:outerShdw blurRad="38100" dist="38100" dir="2700000" algn="tl">
                  <a:srgbClr val="000000">
                    <a:alpha val="43137"/>
                  </a:srgbClr>
                </a:outerShdw>
              </a:effectLst>
              <a:latin typeface="+mj-lt"/>
              <a:cs typeface="Arial" pitchFamily="34" charset="0"/>
            </a:endParaRPr>
          </a:p>
        </p:txBody>
      </p:sp>
      <p:grpSp>
        <p:nvGrpSpPr>
          <p:cNvPr id="29" name="Group 28"/>
          <p:cNvGrpSpPr/>
          <p:nvPr/>
        </p:nvGrpSpPr>
        <p:grpSpPr>
          <a:xfrm rot="188788">
            <a:off x="474591" y="3262466"/>
            <a:ext cx="7179174" cy="1572140"/>
            <a:chOff x="55417" y="4043375"/>
            <a:chExt cx="8686800" cy="1729354"/>
          </a:xfrm>
          <a:effectLst>
            <a:outerShdw blurRad="127000" dist="254000" dir="2700000" algn="tl" rotWithShape="0">
              <a:schemeClr val="bg1">
                <a:alpha val="35000"/>
              </a:schemeClr>
            </a:outerShdw>
          </a:effectLst>
          <a:scene3d>
            <a:camera prst="perspectiveLeft"/>
            <a:lightRig rig="threePt" dir="t"/>
          </a:scene3d>
        </p:grpSpPr>
        <p:sp>
          <p:nvSpPr>
            <p:cNvPr id="30" name="Rectangle 29"/>
            <p:cNvSpPr/>
            <p:nvPr/>
          </p:nvSpPr>
          <p:spPr>
            <a:xfrm>
              <a:off x="55417" y="4043375"/>
              <a:ext cx="8686800" cy="1729354"/>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03228" y="4250744"/>
              <a:ext cx="8194398" cy="1345304"/>
              <a:chOff x="704150" y="4455193"/>
              <a:chExt cx="5596885" cy="1010745"/>
            </a:xfrm>
          </p:grpSpPr>
          <p:pic>
            <p:nvPicPr>
              <p:cNvPr id="32" name="Picture 2" descr="http://www.gemaramarkings.com/graphics/sha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42" t="4108" r="1607" b="4578"/>
              <a:stretch/>
            </p:blipFill>
            <p:spPr bwMode="auto">
              <a:xfrm>
                <a:off x="704150" y="4455193"/>
                <a:ext cx="1732021" cy="100450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gemaramarkings.com/graphics/sha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42" t="4108" r="1607" b="4578"/>
              <a:stretch/>
            </p:blipFill>
            <p:spPr bwMode="auto">
              <a:xfrm>
                <a:off x="2428452" y="4457612"/>
                <a:ext cx="1732021" cy="10045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gemaramarkings.com/graphics/sha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42" t="4108" r="1607" b="4578"/>
              <a:stretch/>
            </p:blipFill>
            <p:spPr bwMode="auto">
              <a:xfrm>
                <a:off x="4160370" y="4458464"/>
                <a:ext cx="1732021" cy="10045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gemaramarkings.com/graphics/shas.jpg"/>
              <p:cNvPicPr>
                <a:picLocks noChangeAspect="1" noChangeArrowheads="1"/>
              </p:cNvPicPr>
              <p:nvPr/>
            </p:nvPicPr>
            <p:blipFill rotWithShape="1">
              <a:blip r:embed="rId5">
                <a:extLst>
                  <a:ext uri="{28A0092B-C50C-407E-A947-70E740481C1C}">
                    <a14:useLocalDpi xmlns:a14="http://schemas.microsoft.com/office/drawing/2010/main" val="0"/>
                  </a:ext>
                </a:extLst>
              </a:blip>
              <a:srcRect l="1742" t="4108" r="75150" b="4578"/>
              <a:stretch/>
            </p:blipFill>
            <p:spPr bwMode="auto">
              <a:xfrm>
                <a:off x="5886943" y="4461432"/>
                <a:ext cx="414092" cy="100450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extBox 1"/>
          <p:cNvSpPr txBox="1"/>
          <p:nvPr/>
        </p:nvSpPr>
        <p:spPr>
          <a:xfrm>
            <a:off x="4933660" y="422622"/>
            <a:ext cx="3573844" cy="492443"/>
          </a:xfrm>
          <a:prstGeom prst="rect">
            <a:avLst/>
          </a:prstGeom>
          <a:noFill/>
        </p:spPr>
        <p:txBody>
          <a:bodyPr wrap="square" rtlCol="0">
            <a:spAutoFit/>
          </a:bodyPr>
          <a:lstStyle/>
          <a:p>
            <a:r>
              <a:rPr lang="en-US" sz="2600" dirty="0" smtClean="0">
                <a:solidFill>
                  <a:srgbClr val="FFFF00"/>
                </a:solidFill>
              </a:rPr>
              <a:t>Mishnah</a:t>
            </a:r>
            <a:r>
              <a:rPr lang="en-US" sz="2600" dirty="0" smtClean="0"/>
              <a:t> ~ Oral tradition</a:t>
            </a:r>
            <a:endParaRPr lang="en-US" sz="2600" dirty="0"/>
          </a:p>
        </p:txBody>
      </p:sp>
      <p:sp>
        <p:nvSpPr>
          <p:cNvPr id="41" name="TextBox 40"/>
          <p:cNvSpPr txBox="1"/>
          <p:nvPr/>
        </p:nvSpPr>
        <p:spPr>
          <a:xfrm>
            <a:off x="4578916" y="882382"/>
            <a:ext cx="3573844" cy="892552"/>
          </a:xfrm>
          <a:prstGeom prst="rect">
            <a:avLst/>
          </a:prstGeom>
          <a:noFill/>
        </p:spPr>
        <p:txBody>
          <a:bodyPr wrap="square" rtlCol="0">
            <a:spAutoFit/>
          </a:bodyPr>
          <a:lstStyle/>
          <a:p>
            <a:pPr algn="r"/>
            <a:r>
              <a:rPr lang="en-US" sz="2600" dirty="0" smtClean="0"/>
              <a:t>Gemara ~ Commentary on the Mishnah</a:t>
            </a:r>
            <a:endParaRPr lang="en-US" sz="2600" dirty="0"/>
          </a:p>
        </p:txBody>
      </p:sp>
    </p:spTree>
    <p:extLst>
      <p:ext uri="{BB962C8B-B14F-4D97-AF65-F5344CB8AC3E}">
        <p14:creationId xmlns:p14="http://schemas.microsoft.com/office/powerpoint/2010/main" val="28454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3000"/>
                                        <p:tgtEl>
                                          <p:spTgt spid="29"/>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1" nodeType="clickEffect">
                                  <p:stCondLst>
                                    <p:cond delay="0"/>
                                  </p:stCondLst>
                                  <p:childTnLst>
                                    <p:animClr clrSpc="rgb" dir="cw">
                                      <p:cBhvr override="childStyle">
                                        <p:cTn id="66" dur="2000" fill="hold"/>
                                        <p:tgtEl>
                                          <p:spTgt spid="23"/>
                                        </p:tgtEl>
                                        <p:attrNameLst>
                                          <p:attrName>style.color</p:attrName>
                                        </p:attrNameLst>
                                      </p:cBhvr>
                                      <p:to>
                                        <a:schemeClr val="accent2"/>
                                      </p:to>
                                    </p:animClr>
                                  </p:childTnLst>
                                </p:cTn>
                              </p:par>
                              <p:par>
                                <p:cTn id="67" presetID="3" presetClass="emph" presetSubtype="2" fill="hold" grpId="1" nodeType="withEffect">
                                  <p:stCondLst>
                                    <p:cond delay="0"/>
                                  </p:stCondLst>
                                  <p:childTnLst>
                                    <p:animClr clrSpc="rgb" dir="cw">
                                      <p:cBhvr override="childStyle">
                                        <p:cTn id="68" dur="2000" fill="hold"/>
                                        <p:tgtEl>
                                          <p:spTgt spid="41"/>
                                        </p:tgtEl>
                                        <p:attrNameLst>
                                          <p:attrName>style.color</p:attrName>
                                        </p:attrNameLst>
                                      </p:cBhvr>
                                      <p:to>
                                        <a:schemeClr val="accent2"/>
                                      </p:to>
                                    </p:animClr>
                                  </p:childTnLst>
                                </p:cTn>
                              </p:par>
                              <p:par>
                                <p:cTn id="69" presetID="3" presetClass="emph" presetSubtype="2" fill="hold" grpId="1" nodeType="withEffect">
                                  <p:stCondLst>
                                    <p:cond delay="0"/>
                                  </p:stCondLst>
                                  <p:childTnLst>
                                    <p:animClr clrSpc="rgb" dir="cw">
                                      <p:cBhvr override="childStyle">
                                        <p:cTn id="70" dur="2000" fill="hold"/>
                                        <p:tgtEl>
                                          <p:spTgt spid="26"/>
                                        </p:tgtEl>
                                        <p:attrNameLst>
                                          <p:attrName>style.color</p:attrName>
                                        </p:attrNameLst>
                                      </p:cBhvr>
                                      <p:to>
                                        <a:schemeClr val="accent2"/>
                                      </p:to>
                                    </p:animClr>
                                  </p:childTnLst>
                                </p:cTn>
                              </p:par>
                              <p:par>
                                <p:cTn id="71" presetID="3" presetClass="emph" presetSubtype="2" fill="hold" grpId="1" nodeType="withEffect">
                                  <p:stCondLst>
                                    <p:cond delay="0"/>
                                  </p:stCondLst>
                                  <p:childTnLst>
                                    <p:animClr clrSpc="rgb" dir="cw">
                                      <p:cBhvr override="childStyle">
                                        <p:cTn id="72" dur="2000" fill="hold"/>
                                        <p:tgtEl>
                                          <p:spTgt spid="28"/>
                                        </p:tgtEl>
                                        <p:attrNameLst>
                                          <p:attrName>style.color</p:attrName>
                                        </p:attrNameLst>
                                      </p:cBhvr>
                                      <p:to>
                                        <a:schemeClr val="accent2"/>
                                      </p:to>
                                    </p:animClr>
                                  </p:childTnLst>
                                </p:cTn>
                              </p:par>
                              <p:par>
                                <p:cTn id="73" presetID="3" presetClass="emph" presetSubtype="2" fill="hold" grpId="2" nodeType="withEffect">
                                  <p:stCondLst>
                                    <p:cond delay="0"/>
                                  </p:stCondLst>
                                  <p:childTnLst>
                                    <p:animClr clrSpc="rgb" dir="cw">
                                      <p:cBhvr override="childStyle">
                                        <p:cTn id="74" dur="2000" fill="hold"/>
                                        <p:tgtEl>
                                          <p:spTgt spid="41"/>
                                        </p:tgtEl>
                                        <p:attrNameLst>
                                          <p:attrName>style.color</p:attrName>
                                        </p:attrNameLst>
                                      </p:cBhvr>
                                      <p:to>
                                        <a:schemeClr val="accent2"/>
                                      </p:to>
                                    </p:animClr>
                                  </p:childTnLst>
                                </p:cTn>
                              </p:par>
                              <p:par>
                                <p:cTn id="75" presetID="7" presetClass="emph" presetSubtype="2" fill="hold" grpId="1" nodeType="withEffect">
                                  <p:stCondLst>
                                    <p:cond delay="0"/>
                                  </p:stCondLst>
                                  <p:childTnLst>
                                    <p:animClr clrSpc="rgb" dir="cw">
                                      <p:cBhvr>
                                        <p:cTn id="76" dur="2000" fill="hold"/>
                                        <p:tgtEl>
                                          <p:spTgt spid="24"/>
                                        </p:tgtEl>
                                        <p:attrNameLst>
                                          <p:attrName>stroke.color</p:attrName>
                                        </p:attrNameLst>
                                      </p:cBhvr>
                                      <p:to>
                                        <a:schemeClr val="accent2"/>
                                      </p:to>
                                    </p:animClr>
                                    <p:set>
                                      <p:cBhvr>
                                        <p:cTn id="77" dur="2000" fill="hold"/>
                                        <p:tgtEl>
                                          <p:spTgt spid="24"/>
                                        </p:tgtEl>
                                        <p:attrNameLst>
                                          <p:attrName>stroke.on</p:attrName>
                                        </p:attrNameLst>
                                      </p:cBhvr>
                                      <p:to>
                                        <p:strVal val="true"/>
                                      </p:to>
                                    </p:set>
                                  </p:childTnLst>
                                </p:cTn>
                              </p:par>
                              <p:par>
                                <p:cTn id="78" presetID="7" presetClass="emph" presetSubtype="2" fill="hold" grpId="1" nodeType="withEffect">
                                  <p:stCondLst>
                                    <p:cond delay="0"/>
                                  </p:stCondLst>
                                  <p:childTnLst>
                                    <p:animClr clrSpc="rgb" dir="cw">
                                      <p:cBhvr>
                                        <p:cTn id="79" dur="2000" fill="hold"/>
                                        <p:tgtEl>
                                          <p:spTgt spid="27"/>
                                        </p:tgtEl>
                                        <p:attrNameLst>
                                          <p:attrName>stroke.color</p:attrName>
                                        </p:attrNameLst>
                                      </p:cBhvr>
                                      <p:to>
                                        <a:schemeClr val="accent2"/>
                                      </p:to>
                                    </p:animClr>
                                    <p:set>
                                      <p:cBhvr>
                                        <p:cTn id="80" dur="2000" fill="hold"/>
                                        <p:tgtEl>
                                          <p:spTgt spid="27"/>
                                        </p:tgtEl>
                                        <p:attrNameLst>
                                          <p:attrName>stroke.on</p:attrName>
                                        </p:attrNameLst>
                                      </p:cBhvr>
                                      <p:to>
                                        <p:strVal val="true"/>
                                      </p:to>
                                    </p:set>
                                  </p:childTnLst>
                                </p:cTn>
                              </p:par>
                            </p:childTnLst>
                          </p:cTn>
                        </p:par>
                        <p:par>
                          <p:cTn id="81" fill="hold">
                            <p:stCondLst>
                              <p:cond delay="2000"/>
                            </p:stCondLst>
                            <p:childTnLst>
                              <p:par>
                                <p:cTn id="82" presetID="9" presetClass="emph" presetSubtype="0" nodeType="afterEffect">
                                  <p:stCondLst>
                                    <p:cond delay="0"/>
                                  </p:stCondLst>
                                  <p:childTnLst>
                                    <p:set>
                                      <p:cBhvr rctx="PPT">
                                        <p:cTn id="83" dur="indefinite"/>
                                        <p:tgtEl>
                                          <p:spTgt spid="19"/>
                                        </p:tgtEl>
                                        <p:attrNameLst>
                                          <p:attrName>style.opacity</p:attrName>
                                        </p:attrNameLst>
                                      </p:cBhvr>
                                      <p:to>
                                        <p:strVal val="0.5"/>
                                      </p:to>
                                    </p:set>
                                    <p:animEffect filter="image" prLst="opacity: 0.5">
                                      <p:cBhvr rctx="IE">
                                        <p:cTn id="84" dur="indefinite"/>
                                        <p:tgtEl>
                                          <p:spTgt spid="19"/>
                                        </p:tgtEl>
                                      </p:cBhvr>
                                    </p:animEffect>
                                  </p:childTnLst>
                                </p:cTn>
                              </p:par>
                              <p:par>
                                <p:cTn id="85" presetID="9" presetClass="emph" presetSubtype="0" nodeType="withEffect">
                                  <p:stCondLst>
                                    <p:cond delay="0"/>
                                  </p:stCondLst>
                                  <p:childTnLst>
                                    <p:set>
                                      <p:cBhvr rctx="PPT">
                                        <p:cTn id="86" dur="indefinite"/>
                                        <p:tgtEl>
                                          <p:spTgt spid="29"/>
                                        </p:tgtEl>
                                        <p:attrNameLst>
                                          <p:attrName>style.opacity</p:attrName>
                                        </p:attrNameLst>
                                      </p:cBhvr>
                                      <p:to>
                                        <p:strVal val="0.5"/>
                                      </p:to>
                                    </p:set>
                                    <p:animEffect filter="image" prLst="opacity: 0.5">
                                      <p:cBhvr rctx="IE">
                                        <p:cTn id="87" dur="indefinite"/>
                                        <p:tgtEl>
                                          <p:spTgt spid="29"/>
                                        </p:tgtEl>
                                      </p:cBhvr>
                                    </p:animEffect>
                                  </p:childTnLst>
                                </p:cTn>
                              </p:par>
                              <p:par>
                                <p:cTn id="88" presetID="9" presetClass="emph" presetSubtype="0" grpId="2" nodeType="withEffect">
                                  <p:stCondLst>
                                    <p:cond delay="0"/>
                                  </p:stCondLst>
                                  <p:childTnLst>
                                    <p:set>
                                      <p:cBhvr rctx="PPT">
                                        <p:cTn id="89" dur="indefinite"/>
                                        <p:tgtEl>
                                          <p:spTgt spid="23"/>
                                        </p:tgtEl>
                                        <p:attrNameLst>
                                          <p:attrName>style.opacity</p:attrName>
                                        </p:attrNameLst>
                                      </p:cBhvr>
                                      <p:to>
                                        <p:strVal val="0.5"/>
                                      </p:to>
                                    </p:set>
                                    <p:animEffect filter="image" prLst="opacity: 0.5">
                                      <p:cBhvr rctx="IE">
                                        <p:cTn id="90" dur="indefinite"/>
                                        <p:tgtEl>
                                          <p:spTgt spid="23"/>
                                        </p:tgtEl>
                                      </p:cBhvr>
                                    </p:animEffect>
                                  </p:childTnLst>
                                </p:cTn>
                              </p:par>
                              <p:par>
                                <p:cTn id="91" presetID="9" presetClass="emph" presetSubtype="0" grpId="3" nodeType="withEffect">
                                  <p:stCondLst>
                                    <p:cond delay="0"/>
                                  </p:stCondLst>
                                  <p:childTnLst>
                                    <p:set>
                                      <p:cBhvr rctx="PPT">
                                        <p:cTn id="92" dur="indefinite"/>
                                        <p:tgtEl>
                                          <p:spTgt spid="41"/>
                                        </p:tgtEl>
                                        <p:attrNameLst>
                                          <p:attrName>style.opacity</p:attrName>
                                        </p:attrNameLst>
                                      </p:cBhvr>
                                      <p:to>
                                        <p:strVal val="0.5"/>
                                      </p:to>
                                    </p:set>
                                    <p:animEffect filter="image" prLst="opacity: 0.5">
                                      <p:cBhvr rctx="IE">
                                        <p:cTn id="93" dur="indefinite"/>
                                        <p:tgtEl>
                                          <p:spTgt spid="41"/>
                                        </p:tgtEl>
                                      </p:cBhvr>
                                    </p:animEffect>
                                  </p:childTnLst>
                                </p:cTn>
                              </p:par>
                              <p:par>
                                <p:cTn id="94" presetID="9" presetClass="emph" presetSubtype="0" grpId="2" nodeType="withEffect">
                                  <p:stCondLst>
                                    <p:cond delay="0"/>
                                  </p:stCondLst>
                                  <p:childTnLst>
                                    <p:set>
                                      <p:cBhvr rctx="PPT">
                                        <p:cTn id="95" dur="indefinite"/>
                                        <p:tgtEl>
                                          <p:spTgt spid="26"/>
                                        </p:tgtEl>
                                        <p:attrNameLst>
                                          <p:attrName>style.opacity</p:attrName>
                                        </p:attrNameLst>
                                      </p:cBhvr>
                                      <p:to>
                                        <p:strVal val="0.5"/>
                                      </p:to>
                                    </p:set>
                                    <p:animEffect filter="image" prLst="opacity: 0.5">
                                      <p:cBhvr rctx="IE">
                                        <p:cTn id="96" dur="indefinite"/>
                                        <p:tgtEl>
                                          <p:spTgt spid="26"/>
                                        </p:tgtEl>
                                      </p:cBhvr>
                                    </p:animEffect>
                                  </p:childTnLst>
                                </p:cTn>
                              </p:par>
                              <p:par>
                                <p:cTn id="97" presetID="9" presetClass="emph" presetSubtype="0" grpId="2" nodeType="withEffect">
                                  <p:stCondLst>
                                    <p:cond delay="0"/>
                                  </p:stCondLst>
                                  <p:childTnLst>
                                    <p:set>
                                      <p:cBhvr rctx="PPT">
                                        <p:cTn id="98" dur="indefinite"/>
                                        <p:tgtEl>
                                          <p:spTgt spid="28"/>
                                        </p:tgtEl>
                                        <p:attrNameLst>
                                          <p:attrName>style.opacity</p:attrName>
                                        </p:attrNameLst>
                                      </p:cBhvr>
                                      <p:to>
                                        <p:strVal val="0.5"/>
                                      </p:to>
                                    </p:set>
                                    <p:animEffect filter="image" prLst="opacity: 0.5">
                                      <p:cBhvr rctx="IE">
                                        <p:cTn id="99" dur="indefinite"/>
                                        <p:tgtEl>
                                          <p:spTgt spid="28"/>
                                        </p:tgtEl>
                                      </p:cBhvr>
                                    </p:animEffect>
                                  </p:childTnLst>
                                </p:cTn>
                              </p:par>
                              <p:par>
                                <p:cTn id="100" presetID="9" presetClass="emph" presetSubtype="0" grpId="2" nodeType="withEffect">
                                  <p:stCondLst>
                                    <p:cond delay="0"/>
                                  </p:stCondLst>
                                  <p:childTnLst>
                                    <p:set>
                                      <p:cBhvr rctx="PPT">
                                        <p:cTn id="101" dur="indefinite"/>
                                        <p:tgtEl>
                                          <p:spTgt spid="24"/>
                                        </p:tgtEl>
                                        <p:attrNameLst>
                                          <p:attrName>style.opacity</p:attrName>
                                        </p:attrNameLst>
                                      </p:cBhvr>
                                      <p:to>
                                        <p:strVal val="0.5"/>
                                      </p:to>
                                    </p:set>
                                    <p:animEffect filter="image" prLst="opacity: 0.5">
                                      <p:cBhvr rctx="IE">
                                        <p:cTn id="102" dur="indefinite"/>
                                        <p:tgtEl>
                                          <p:spTgt spid="24"/>
                                        </p:tgtEl>
                                      </p:cBhvr>
                                    </p:animEffect>
                                  </p:childTnLst>
                                </p:cTn>
                              </p:par>
                              <p:par>
                                <p:cTn id="103" presetID="9" presetClass="emph" presetSubtype="0" grpId="2" nodeType="withEffect">
                                  <p:stCondLst>
                                    <p:cond delay="0"/>
                                  </p:stCondLst>
                                  <p:childTnLst>
                                    <p:set>
                                      <p:cBhvr rctx="PPT">
                                        <p:cTn id="104" dur="indefinite"/>
                                        <p:tgtEl>
                                          <p:spTgt spid="27"/>
                                        </p:tgtEl>
                                        <p:attrNameLst>
                                          <p:attrName>style.opacity</p:attrName>
                                        </p:attrNameLst>
                                      </p:cBhvr>
                                      <p:to>
                                        <p:strVal val="0.5"/>
                                      </p:to>
                                    </p:set>
                                    <p:animEffect filter="image" prLst="opacity: 0.5">
                                      <p:cBhvr rctx="IE">
                                        <p:cTn id="105" dur="indefinite"/>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23" grpId="2"/>
      <p:bldP spid="24" grpId="0" animBg="1"/>
      <p:bldP spid="24" grpId="1" animBg="1"/>
      <p:bldP spid="24" grpId="2" animBg="1"/>
      <p:bldP spid="26" grpId="0"/>
      <p:bldP spid="26" grpId="1"/>
      <p:bldP spid="26" grpId="2"/>
      <p:bldP spid="27" grpId="0" animBg="1"/>
      <p:bldP spid="27" grpId="1" animBg="1"/>
      <p:bldP spid="27" grpId="2" animBg="1"/>
      <p:bldP spid="28" grpId="0"/>
      <p:bldP spid="28" grpId="1"/>
      <p:bldP spid="28" grpId="2"/>
      <p:bldP spid="2" grpId="0"/>
      <p:bldP spid="41" grpId="0"/>
      <p:bldP spid="41" grpId="1"/>
      <p:bldP spid="41" grpId="2"/>
      <p:bldP spid="41"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5704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t>1 Cor. 8:13 ~ </a:t>
            </a:r>
            <a:r>
              <a:rPr lang="en-US" sz="3200" dirty="0">
                <a:solidFill>
                  <a:srgbClr val="FFFF00"/>
                </a:solidFill>
              </a:rPr>
              <a:t>Therefore, </a:t>
            </a:r>
            <a:r>
              <a:rPr lang="en-US" sz="3200" dirty="0" smtClean="0">
                <a:solidFill>
                  <a:srgbClr val="FFFF00"/>
                </a:solidFill>
              </a:rPr>
              <a:t>if        makes </a:t>
            </a:r>
            <a:r>
              <a:rPr lang="en-US" sz="3200" dirty="0">
                <a:solidFill>
                  <a:srgbClr val="FFFF00"/>
                </a:solidFill>
              </a:rPr>
              <a:t>my brother stumble, I </a:t>
            </a:r>
            <a:r>
              <a:rPr lang="en-US" sz="3200" dirty="0" smtClean="0">
                <a:solidFill>
                  <a:srgbClr val="FFFF00"/>
                </a:solidFill>
              </a:rPr>
              <a:t> will </a:t>
            </a:r>
            <a:r>
              <a:rPr lang="en-US" sz="3200" dirty="0">
                <a:solidFill>
                  <a:srgbClr val="FFFF00"/>
                </a:solidFill>
              </a:rPr>
              <a:t>never </a:t>
            </a:r>
            <a:r>
              <a:rPr lang="en-US" sz="3200" dirty="0" smtClean="0">
                <a:solidFill>
                  <a:srgbClr val="FFFF00"/>
                </a:solidFill>
              </a:rPr>
              <a:t> again              , </a:t>
            </a:r>
            <a:r>
              <a:rPr lang="en-US" sz="3200" dirty="0">
                <a:solidFill>
                  <a:srgbClr val="FFFF00"/>
                </a:solidFill>
              </a:rPr>
              <a:t>lest I make my brother stumble.</a:t>
            </a:r>
          </a:p>
        </p:txBody>
      </p:sp>
      <p:sp>
        <p:nvSpPr>
          <p:cNvPr id="8" name="TextBox 7"/>
          <p:cNvSpPr txBox="1"/>
          <p:nvPr/>
        </p:nvSpPr>
        <p:spPr>
          <a:xfrm>
            <a:off x="6570898" y="1192660"/>
            <a:ext cx="702665" cy="584775"/>
          </a:xfrm>
          <a:prstGeom prst="rect">
            <a:avLst/>
          </a:prstGeom>
          <a:noFill/>
        </p:spPr>
        <p:txBody>
          <a:bodyPr wrap="square" rtlCol="0">
            <a:spAutoFit/>
          </a:bodyPr>
          <a:lstStyle/>
          <a:p>
            <a:pPr algn="ctr"/>
            <a:r>
              <a:rPr lang="en-US" sz="3200" dirty="0" smtClean="0">
                <a:solidFill>
                  <a:schemeClr val="bg1"/>
                </a:solidFill>
              </a:rPr>
              <a:t>eat</a:t>
            </a:r>
            <a:endParaRPr lang="en-US" sz="3200" dirty="0">
              <a:solidFill>
                <a:schemeClr val="bg1"/>
              </a:solidFill>
            </a:endParaRPr>
          </a:p>
        </p:txBody>
      </p:sp>
      <p:sp>
        <p:nvSpPr>
          <p:cNvPr id="5" name="TextBox 4"/>
          <p:cNvSpPr txBox="1"/>
          <p:nvPr/>
        </p:nvSpPr>
        <p:spPr>
          <a:xfrm>
            <a:off x="7426707" y="1183464"/>
            <a:ext cx="1028772" cy="584775"/>
          </a:xfrm>
          <a:prstGeom prst="rect">
            <a:avLst/>
          </a:prstGeom>
          <a:noFill/>
        </p:spPr>
        <p:txBody>
          <a:bodyPr wrap="square" rtlCol="0">
            <a:spAutoFit/>
          </a:bodyPr>
          <a:lstStyle/>
          <a:p>
            <a:pPr algn="ctr"/>
            <a:r>
              <a:rPr lang="en-US" sz="3200" dirty="0" smtClean="0">
                <a:solidFill>
                  <a:schemeClr val="bg1"/>
                </a:solidFill>
              </a:rPr>
              <a:t>meat</a:t>
            </a:r>
            <a:endParaRPr lang="en-US" sz="3200" dirty="0">
              <a:solidFill>
                <a:schemeClr val="bg1"/>
              </a:solidFill>
            </a:endParaRPr>
          </a:p>
        </p:txBody>
      </p:sp>
      <p:sp>
        <p:nvSpPr>
          <p:cNvPr id="9" name="TextBox 8"/>
          <p:cNvSpPr txBox="1"/>
          <p:nvPr/>
        </p:nvSpPr>
        <p:spPr>
          <a:xfrm>
            <a:off x="6392352" y="1182829"/>
            <a:ext cx="1097855" cy="584775"/>
          </a:xfrm>
          <a:prstGeom prst="rect">
            <a:avLst/>
          </a:prstGeom>
          <a:noFill/>
        </p:spPr>
        <p:txBody>
          <a:bodyPr wrap="square" rtlCol="0">
            <a:spAutoFit/>
          </a:bodyPr>
          <a:lstStyle/>
          <a:p>
            <a:pPr algn="ctr"/>
            <a:r>
              <a:rPr lang="en-US" sz="3200" dirty="0" smtClean="0">
                <a:solidFill>
                  <a:schemeClr val="bg1"/>
                </a:solidFill>
              </a:rPr>
              <a:t>drink</a:t>
            </a:r>
            <a:endParaRPr lang="en-US" sz="3200" dirty="0">
              <a:solidFill>
                <a:schemeClr val="bg1"/>
              </a:solidFill>
            </a:endParaRPr>
          </a:p>
        </p:txBody>
      </p:sp>
      <p:sp>
        <p:nvSpPr>
          <p:cNvPr id="7" name="TextBox 6"/>
          <p:cNvSpPr txBox="1"/>
          <p:nvPr/>
        </p:nvSpPr>
        <p:spPr>
          <a:xfrm>
            <a:off x="4973014" y="706250"/>
            <a:ext cx="1028772" cy="584775"/>
          </a:xfrm>
          <a:prstGeom prst="rect">
            <a:avLst/>
          </a:prstGeom>
          <a:noFill/>
        </p:spPr>
        <p:txBody>
          <a:bodyPr wrap="square" rtlCol="0">
            <a:spAutoFit/>
          </a:bodyPr>
          <a:lstStyle/>
          <a:p>
            <a:pPr algn="ctr"/>
            <a:r>
              <a:rPr lang="en-US" sz="3200" dirty="0" smtClean="0">
                <a:solidFill>
                  <a:schemeClr val="bg1"/>
                </a:solidFill>
              </a:rPr>
              <a:t>beer</a:t>
            </a:r>
            <a:endParaRPr lang="en-US" sz="3200" dirty="0">
              <a:solidFill>
                <a:schemeClr val="bg1"/>
              </a:solidFill>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972399" y="703094"/>
            <a:ext cx="1028772" cy="584775"/>
          </a:xfrm>
          <a:prstGeom prst="rect">
            <a:avLst/>
          </a:prstGeom>
          <a:noFill/>
        </p:spPr>
        <p:txBody>
          <a:bodyPr wrap="square" rtlCol="0">
            <a:spAutoFit/>
          </a:bodyPr>
          <a:lstStyle/>
          <a:p>
            <a:pPr algn="ctr"/>
            <a:r>
              <a:rPr lang="en-US" sz="3200" dirty="0" smtClean="0">
                <a:solidFill>
                  <a:schemeClr val="bg1"/>
                </a:solidFill>
              </a:rPr>
              <a:t>food</a:t>
            </a:r>
            <a:endParaRPr lang="en-US" sz="3200" dirty="0">
              <a:solidFill>
                <a:schemeClr val="bg1"/>
              </a:solidFill>
            </a:endParaRPr>
          </a:p>
        </p:txBody>
      </p:sp>
      <p:sp>
        <p:nvSpPr>
          <p:cNvPr id="6" name="TextBox 5"/>
          <p:cNvSpPr txBox="1"/>
          <p:nvPr/>
        </p:nvSpPr>
        <p:spPr>
          <a:xfrm>
            <a:off x="7411145" y="1191132"/>
            <a:ext cx="1028772" cy="584775"/>
          </a:xfrm>
          <a:prstGeom prst="rect">
            <a:avLst/>
          </a:prstGeom>
          <a:noFill/>
        </p:spPr>
        <p:txBody>
          <a:bodyPr wrap="square" rtlCol="0">
            <a:spAutoFit/>
          </a:bodyPr>
          <a:lstStyle/>
          <a:p>
            <a:pPr algn="ctr"/>
            <a:r>
              <a:rPr lang="en-US" sz="3200" dirty="0" smtClean="0">
                <a:solidFill>
                  <a:schemeClr val="bg1"/>
                </a:solidFill>
              </a:rPr>
              <a:t>wine</a:t>
            </a:r>
            <a:endParaRPr lang="en-US" sz="3200" dirty="0">
              <a:solidFill>
                <a:schemeClr val="bg1"/>
              </a:solidFill>
            </a:endParaRPr>
          </a:p>
        </p:txBody>
      </p:sp>
    </p:spTree>
    <p:extLst>
      <p:ext uri="{BB962C8B-B14F-4D97-AF65-F5344CB8AC3E}">
        <p14:creationId xmlns:p14="http://schemas.microsoft.com/office/powerpoint/2010/main" val="30320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grpId="0" nodeType="click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strVal val="ppt_h"/>
                                          </p:val>
                                        </p:tav>
                                      </p:tavLst>
                                    </p:anim>
                                    <p:set>
                                      <p:cBhvr>
                                        <p:cTn id="22" dur="1" fill="hold">
                                          <p:stCondLst>
                                            <p:cond delay="499"/>
                                          </p:stCondLst>
                                        </p:cTn>
                                        <p:tgtEl>
                                          <p:spTgt spid="4"/>
                                        </p:tgtEl>
                                        <p:attrNameLst>
                                          <p:attrName>style.visibility</p:attrName>
                                        </p:attrNameLst>
                                      </p:cBhvr>
                                      <p:to>
                                        <p:strVal val="hidden"/>
                                      </p:to>
                                    </p:set>
                                  </p:childTnLst>
                                </p:cTn>
                              </p:par>
                            </p:childTnLst>
                          </p:cTn>
                        </p:par>
                        <p:par>
                          <p:cTn id="23" fill="hold">
                            <p:stCondLst>
                              <p:cond delay="500"/>
                            </p:stCondLst>
                            <p:childTnLst>
                              <p:par>
                                <p:cTn id="24" presetID="17" presetClass="entr" presetSubtype="1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xit" presetSubtype="10" fill="hold" grpId="0" nodeType="clickEffect">
                                  <p:stCondLst>
                                    <p:cond delay="0"/>
                                  </p:stCondLst>
                                  <p:childTnLst>
                                    <p:anim calcmode="lin" valueType="num">
                                      <p:cBhvr>
                                        <p:cTn id="31" dur="500"/>
                                        <p:tgtEl>
                                          <p:spTgt spid="8"/>
                                        </p:tgtEl>
                                        <p:attrNameLst>
                                          <p:attrName>ppt_w</p:attrName>
                                        </p:attrNameLst>
                                      </p:cBhvr>
                                      <p:tavLst>
                                        <p:tav tm="0">
                                          <p:val>
                                            <p:strVal val="ppt_w"/>
                                          </p:val>
                                        </p:tav>
                                        <p:tav tm="100000">
                                          <p:val>
                                            <p:fltVal val="0"/>
                                          </p:val>
                                        </p:tav>
                                      </p:tavLst>
                                    </p:anim>
                                    <p:anim calcmode="lin" valueType="num">
                                      <p:cBhvr>
                                        <p:cTn id="32" dur="500"/>
                                        <p:tgtEl>
                                          <p:spTgt spid="8"/>
                                        </p:tgtEl>
                                        <p:attrNameLst>
                                          <p:attrName>ppt_h</p:attrName>
                                        </p:attrNameLst>
                                      </p:cBhvr>
                                      <p:tavLst>
                                        <p:tav tm="0">
                                          <p:val>
                                            <p:strVal val="ppt_h"/>
                                          </p:val>
                                        </p:tav>
                                        <p:tav tm="100000">
                                          <p:val>
                                            <p:strVal val="ppt_h"/>
                                          </p:val>
                                        </p:tav>
                                      </p:tavLst>
                                    </p:anim>
                                    <p:set>
                                      <p:cBhvr>
                                        <p:cTn id="33" dur="1" fill="hold">
                                          <p:stCondLst>
                                            <p:cond delay="499"/>
                                          </p:stCondLst>
                                        </p:cTn>
                                        <p:tgtEl>
                                          <p:spTgt spid="8"/>
                                        </p:tgtEl>
                                        <p:attrNameLst>
                                          <p:attrName>style.visibility</p:attrName>
                                        </p:attrNameLst>
                                      </p:cBhvr>
                                      <p:to>
                                        <p:strVal val="hidden"/>
                                      </p:to>
                                    </p:se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childTnLst>
                                </p:cTn>
                              </p:par>
                            </p:childTnLst>
                          </p:cTn>
                        </p:par>
                        <p:par>
                          <p:cTn id="39" fill="hold">
                            <p:stCondLst>
                              <p:cond delay="1000"/>
                            </p:stCondLst>
                            <p:childTnLst>
                              <p:par>
                                <p:cTn id="40" presetID="17" presetClass="exit" presetSubtype="10" fill="hold" grpId="1" nodeType="afterEffect">
                                  <p:stCondLst>
                                    <p:cond delay="0"/>
                                  </p:stCondLst>
                                  <p:childTnLst>
                                    <p:anim calcmode="lin" valueType="num">
                                      <p:cBhvr>
                                        <p:cTn id="41" dur="500"/>
                                        <p:tgtEl>
                                          <p:spTgt spid="5"/>
                                        </p:tgtEl>
                                        <p:attrNameLst>
                                          <p:attrName>ppt_w</p:attrName>
                                        </p:attrNameLst>
                                      </p:cBhvr>
                                      <p:tavLst>
                                        <p:tav tm="0">
                                          <p:val>
                                            <p:strVal val="ppt_w"/>
                                          </p:val>
                                        </p:tav>
                                        <p:tav tm="100000">
                                          <p:val>
                                            <p:fltVal val="0"/>
                                          </p:val>
                                        </p:tav>
                                      </p:tavLst>
                                    </p:anim>
                                    <p:anim calcmode="lin" valueType="num">
                                      <p:cBhvr>
                                        <p:cTn id="42" dur="500"/>
                                        <p:tgtEl>
                                          <p:spTgt spid="5"/>
                                        </p:tgtEl>
                                        <p:attrNameLst>
                                          <p:attrName>ppt_h</p:attrName>
                                        </p:attrNameLst>
                                      </p:cBhvr>
                                      <p:tavLst>
                                        <p:tav tm="0">
                                          <p:val>
                                            <p:strVal val="ppt_h"/>
                                          </p:val>
                                        </p:tav>
                                        <p:tav tm="100000">
                                          <p:val>
                                            <p:strVal val="ppt_h"/>
                                          </p:val>
                                        </p:tav>
                                      </p:tavLst>
                                    </p:anim>
                                    <p:set>
                                      <p:cBhvr>
                                        <p:cTn id="43" dur="1" fill="hold">
                                          <p:stCondLst>
                                            <p:cond delay="499"/>
                                          </p:stCondLst>
                                        </p:cTn>
                                        <p:tgtEl>
                                          <p:spTgt spid="5"/>
                                        </p:tgtEl>
                                        <p:attrNameLst>
                                          <p:attrName>style.visibility</p:attrName>
                                        </p:attrNameLst>
                                      </p:cBhvr>
                                      <p:to>
                                        <p:strVal val="hidden"/>
                                      </p:to>
                                    </p:set>
                                  </p:childTnLst>
                                </p:cTn>
                              </p:par>
                            </p:childTnLst>
                          </p:cTn>
                        </p:par>
                        <p:par>
                          <p:cTn id="44" fill="hold">
                            <p:stCondLst>
                              <p:cond delay="1500"/>
                            </p:stCondLst>
                            <p:childTnLst>
                              <p:par>
                                <p:cTn id="45" presetID="17" presetClass="entr" presetSubtype="1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8" grpId="1"/>
      <p:bldP spid="5" grpId="0"/>
      <p:bldP spid="5" grpId="1"/>
      <p:bldP spid="9" grpId="0"/>
      <p:bldP spid="7" grpId="0"/>
      <p:bldP spid="4" grpId="0"/>
      <p:bldP spid="4"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60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t>Literally, </a:t>
            </a:r>
            <a:r>
              <a:rPr lang="en-US" sz="3200" i="1" dirty="0"/>
              <a:t>“You yourselves”</a:t>
            </a:r>
            <a:r>
              <a:rPr lang="en-US" sz="3200" dirty="0"/>
              <a:t> (emphatic)</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65841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15:1-20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79351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363</TotalTime>
  <Words>449</Words>
  <Application>Microsoft Office PowerPoint</Application>
  <PresentationFormat>On-screen Show (4:3)</PresentationFormat>
  <Paragraphs>59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Britannic Bold</vt:lpstr>
      <vt:lpstr>Mitzvah</vt:lpstr>
      <vt:lpstr>LilyUPC</vt:lpstr>
      <vt:lpstr>Penoir</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24</cp:revision>
  <dcterms:created xsi:type="dcterms:W3CDTF">2016-01-29T16:16:00Z</dcterms:created>
  <dcterms:modified xsi:type="dcterms:W3CDTF">2016-01-30T20:43:08Z</dcterms:modified>
</cp:coreProperties>
</file>