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sldIdLst>
    <p:sldId id="256" r:id="rId2"/>
    <p:sldId id="283" r:id="rId3"/>
    <p:sldId id="258" r:id="rId4"/>
    <p:sldId id="257" r:id="rId5"/>
    <p:sldId id="260" r:id="rId6"/>
    <p:sldId id="261" r:id="rId7"/>
    <p:sldId id="262" r:id="rId8"/>
    <p:sldId id="265" r:id="rId9"/>
    <p:sldId id="264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5" r:id="rId18"/>
    <p:sldId id="274" r:id="rId19"/>
    <p:sldId id="276" r:id="rId20"/>
    <p:sldId id="277" r:id="rId21"/>
    <p:sldId id="278" r:id="rId22"/>
    <p:sldId id="280" r:id="rId23"/>
    <p:sldId id="279" r:id="rId24"/>
    <p:sldId id="281" r:id="rId25"/>
    <p:sldId id="282" r:id="rId26"/>
  </p:sldIdLst>
  <p:sldSz cx="9144000" cy="6858000" type="screen4x3"/>
  <p:notesSz cx="6858000" cy="9144000"/>
  <p:embeddedFontLst>
    <p:embeddedFont>
      <p:font typeface="Britannic Bold" panose="020B0903060703020204" pitchFamily="34" charset="0"/>
      <p:regular r:id="rId27"/>
    </p:embeddedFont>
    <p:embeddedFont>
      <p:font typeface="LilyUPC" panose="020B0604020202020204" charset="-34"/>
      <p:regular r:id="rId28"/>
      <p:bold r:id="rId29"/>
      <p:italic r:id="rId30"/>
      <p:boldItalic r:id="rId31"/>
    </p:embeddedFont>
    <p:embeddedFont>
      <p:font typeface="Penoir" panose="020B0500000000000000" pitchFamily="34" charset="0"/>
      <p:regular r:id="rId32"/>
      <p:bold r:id="rId33"/>
      <p:italic r:id="rId34"/>
      <p:boldItalic r:id="rId3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B3838"/>
    <a:srgbClr val="767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 showGuides="1">
      <p:cViewPr>
        <p:scale>
          <a:sx n="99" d="100"/>
          <a:sy n="99" d="100"/>
        </p:scale>
        <p:origin x="-456" y="-6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7.fntdata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font" Target="fonts/font6.fntdata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2.fntdata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1.fntdata"/><Relationship Id="rId30" Type="http://schemas.openxmlformats.org/officeDocument/2006/relationships/font" Target="fonts/font4.fntdata"/><Relationship Id="rId35" Type="http://schemas.openxmlformats.org/officeDocument/2006/relationships/font" Target="fonts/font9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223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753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301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220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971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867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23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84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10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89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22DB1-149A-4FB5-BF46-D0E91AD1C571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61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22DB1-149A-4FB5-BF46-D0E91AD1C571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9D851-C48A-4727-9434-7F72C37547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312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9935" y="399672"/>
            <a:ext cx="77871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14:22-36</a:t>
            </a:r>
            <a:endParaRPr lang="en-US" sz="54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8880" y="3230880"/>
            <a:ext cx="32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A free CD of this message will be available following the service</a:t>
            </a:r>
          </a:p>
        </p:txBody>
      </p:sp>
      <p:pic>
        <p:nvPicPr>
          <p:cNvPr id="30" name="Picture 2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79598">
            <a:off x="5477248" y="5008546"/>
            <a:ext cx="1027893" cy="107407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90500" h="190500"/>
          </a:sp3d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18662">
            <a:off x="7801268" y="3457782"/>
            <a:ext cx="1019397" cy="10193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90500" h="190500"/>
          </a:sp3d>
        </p:spPr>
      </p:pic>
      <p:sp>
        <p:nvSpPr>
          <p:cNvPr id="35" name="TextBox 34"/>
          <p:cNvSpPr txBox="1"/>
          <p:nvPr/>
        </p:nvSpPr>
        <p:spPr>
          <a:xfrm>
            <a:off x="5537200" y="4695221"/>
            <a:ext cx="34232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IT WILL ALSO be available LATER THIS WEEK</a:t>
            </a:r>
          </a:p>
          <a:p>
            <a:pPr algn="r"/>
            <a:r>
              <a:rPr lang="en-US" cap="al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anose="020B0903060703020204" pitchFamily="34" charset="0"/>
              </a:rPr>
              <a:t>VIA cALVARYOKC.COM</a:t>
            </a:r>
          </a:p>
        </p:txBody>
      </p:sp>
    </p:spTree>
    <p:extLst>
      <p:ext uri="{BB962C8B-B14F-4D97-AF65-F5344CB8AC3E}">
        <p14:creationId xmlns:p14="http://schemas.microsoft.com/office/powerpoint/2010/main" val="1235054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14:22-36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2116" y="702023"/>
            <a:ext cx="82001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16:33 ~ </a:t>
            </a:r>
            <a:r>
              <a:rPr lang="en-US" sz="3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world you will have tribulation 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0836" y="1661243"/>
            <a:ext cx="82001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/>
              <a:t>2 Tim. 3:12 ~ </a:t>
            </a:r>
            <a:r>
              <a:rPr lang="en-US" sz="3100" dirty="0">
                <a:solidFill>
                  <a:srgbClr val="FFFF00"/>
                </a:solidFill>
              </a:rPr>
              <a:t>Yes, and all who desire to live godly in Christ Jesus will suffer persecution.</a:t>
            </a:r>
            <a:endParaRPr lang="en-US" sz="31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9556" y="2658883"/>
            <a:ext cx="82001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/>
              <a:t>Rom. 8:34 ~ </a:t>
            </a:r>
            <a:r>
              <a:rPr lang="en-US" sz="3100" dirty="0">
                <a:solidFill>
                  <a:srgbClr val="FFFF00"/>
                </a:solidFill>
              </a:rPr>
              <a:t>It is Christ who … is even at the right hand of God, who also makes intercession for us.</a:t>
            </a:r>
            <a:endParaRPr lang="en-US" sz="31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8276" y="4125247"/>
            <a:ext cx="820010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100" dirty="0"/>
              <a:t>Heb. 7:25 ~ </a:t>
            </a:r>
            <a:r>
              <a:rPr lang="en-US" sz="3100" dirty="0">
                <a:solidFill>
                  <a:srgbClr val="FFFF00"/>
                </a:solidFill>
              </a:rPr>
              <a:t>Therefore He is also able to save to the uttermost those who come to God through Him, since He always lives to make intercession for them.</a:t>
            </a:r>
            <a:endParaRPr lang="en-US" sz="31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72955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/>
      <p:bldP spid="8" grpId="1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14:22-36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41776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14:22-36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2116" y="702023"/>
            <a:ext cx="82001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Mark 6:48 ~ </a:t>
            </a: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Now about the fourth watch of the night He came to them, walking on the sea, and would have passed them by.</a:t>
            </a:r>
            <a:endParaRPr lang="en-US" altLang="en-US" sz="4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870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14:22-36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442225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14:22-36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2116" y="702023"/>
            <a:ext cx="82001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dirty="0">
                <a:solidFill>
                  <a:srgbClr val="FFFF00"/>
                </a:solidFill>
              </a:rPr>
              <a:t>Cried out </a:t>
            </a:r>
            <a:r>
              <a:rPr lang="en-US" sz="3200" dirty="0"/>
              <a:t>~ </a:t>
            </a:r>
            <a:r>
              <a:rPr lang="en-US" sz="32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krazō</a:t>
            </a:r>
            <a:r>
              <a:rPr lang="en-US" sz="3200" dirty="0"/>
              <a:t> – </a:t>
            </a:r>
            <a:r>
              <a:rPr lang="en-US" sz="3200" i="1" dirty="0"/>
              <a:t>to cry out harshly, often of inarticulate and brutish sound</a:t>
            </a:r>
            <a:endParaRPr lang="en-US" altLang="en-US" sz="66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645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14:22-36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68274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14:22-36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2116" y="702023"/>
            <a:ext cx="8200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</a:rPr>
              <a:t>It is I </a:t>
            </a:r>
            <a:r>
              <a:rPr lang="en-US" sz="3200" dirty="0"/>
              <a:t>~ </a:t>
            </a:r>
            <a:r>
              <a:rPr lang="en-US" sz="32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egō</a:t>
            </a:r>
            <a:r>
              <a:rPr lang="en-US" sz="32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eimi</a:t>
            </a:r>
            <a:endParaRPr lang="en-US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0527" y="1246307"/>
            <a:ext cx="79604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163" indent="-284163">
              <a:buFont typeface="Arial" panose="020B0604020202020204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egō</a:t>
            </a:r>
            <a:r>
              <a:rPr lang="en-US" sz="3200" dirty="0"/>
              <a:t> ~ 1</a:t>
            </a:r>
            <a:r>
              <a:rPr lang="en-US" sz="3200" baseline="30000" dirty="0"/>
              <a:t>st</a:t>
            </a:r>
            <a:r>
              <a:rPr lang="en-US" sz="3200" dirty="0"/>
              <a:t> person, singular pronoun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9247" y="1775223"/>
            <a:ext cx="796041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163" indent="-284163">
              <a:buFont typeface="Arial" panose="020B0604020202020204" pitchFamily="34" charset="0"/>
              <a:buChar char="•"/>
            </a:pPr>
            <a:r>
              <a:rPr lang="en-US" sz="3100" dirty="0" smtClean="0"/>
              <a:t> </a:t>
            </a:r>
            <a:r>
              <a:rPr lang="en-US" sz="3100" i="1" dirty="0" smtClean="0"/>
              <a:t>I</a:t>
            </a:r>
            <a:endParaRPr lang="en-US" sz="3100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7967" y="2296455"/>
            <a:ext cx="79604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163" indent="-284163">
              <a:buFont typeface="Arial" panose="020B0604020202020204" pitchFamily="34" charset="0"/>
              <a:buChar char="•"/>
            </a:pPr>
            <a:r>
              <a:rPr lang="en-US" sz="3200" dirty="0" smtClean="0"/>
              <a:t> </a:t>
            </a:r>
            <a:r>
              <a:rPr lang="en-US" sz="32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eimi</a:t>
            </a:r>
            <a:r>
              <a:rPr lang="en-US" sz="3200" i="1" dirty="0"/>
              <a:t> </a:t>
            </a:r>
            <a:r>
              <a:rPr lang="en-US" sz="3200" dirty="0"/>
              <a:t>~ 1</a:t>
            </a:r>
            <a:r>
              <a:rPr lang="en-US" sz="3200" baseline="30000" dirty="0"/>
              <a:t>st</a:t>
            </a:r>
            <a:r>
              <a:rPr lang="en-US" sz="3200" dirty="0"/>
              <a:t> person singular, present, state of being verb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6687" y="3317147"/>
            <a:ext cx="79604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163" indent="-284163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i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I am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3091" y="3846063"/>
            <a:ext cx="79604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163" indent="-284163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200" i="1" dirty="0" smtClean="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rPr>
              <a:t>I AM THAT I AM ~ </a:t>
            </a:r>
            <a:r>
              <a:rPr lang="en-US" sz="32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YHWH</a:t>
            </a:r>
            <a:endParaRPr lang="en-US" sz="3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5374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14:22-36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2116" y="702023"/>
            <a:ext cx="82001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John 8:58 ~ </a:t>
            </a:r>
            <a:r>
              <a:rPr lang="en-US" sz="3200" dirty="0">
                <a:solidFill>
                  <a:srgbClr val="FFFF00"/>
                </a:solidFill>
              </a:rPr>
              <a:t>Jesus said to them, “Most assuredly, I say to you, before Abraham was, I AM.” </a:t>
            </a:r>
            <a:r>
              <a:rPr lang="en-US" sz="3200" i="1" dirty="0">
                <a:solidFill>
                  <a:srgbClr val="FFFF00"/>
                </a:solidFill>
              </a:rPr>
              <a:t> </a:t>
            </a:r>
            <a:r>
              <a:rPr lang="en-US" sz="3200" dirty="0"/>
              <a:t>(</a:t>
            </a:r>
            <a:r>
              <a:rPr lang="en-US" sz="32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egō</a:t>
            </a:r>
            <a:r>
              <a:rPr lang="en-US" sz="3200" b="1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eimi</a:t>
            </a:r>
            <a:r>
              <a:rPr lang="en-US" sz="3200" dirty="0"/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2116" y="2222175"/>
            <a:ext cx="81988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John 8:59 ~ </a:t>
            </a:r>
            <a:r>
              <a:rPr lang="en-US" sz="3200" dirty="0">
                <a:solidFill>
                  <a:srgbClr val="FFFF00"/>
                </a:solidFill>
              </a:rPr>
              <a:t>Then they took up stones to throw at Him </a:t>
            </a:r>
            <a:r>
              <a:rPr lang="en-US" sz="3200" dirty="0" smtClean="0">
                <a:solidFill>
                  <a:srgbClr val="FFFF00"/>
                </a:solidFill>
              </a:rPr>
              <a:t>…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615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14:22-36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07241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14:22-36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2116" y="702023"/>
            <a:ext cx="82001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John 6: 21 ~ </a:t>
            </a:r>
            <a:r>
              <a:rPr lang="en-US" alt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anose="02020603050405020304" pitchFamily="18" charset="0"/>
                <a:cs typeface="Arial" panose="020B0604020202020204" pitchFamily="34" charset="0"/>
              </a:rPr>
              <a:t>Then they willingly received Him into the boat, and immediately the boat was at the land where they were going.</a:t>
            </a:r>
            <a:endParaRPr lang="en-US" altLang="en-US" sz="44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52977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09575" y="884256"/>
            <a:ext cx="4162425" cy="4724400"/>
            <a:chOff x="409575" y="884256"/>
            <a:chExt cx="4162425" cy="4724400"/>
          </a:xfrm>
        </p:grpSpPr>
        <p:sp>
          <p:nvSpPr>
            <p:cNvPr id="8" name="Rectangle 7"/>
            <p:cNvSpPr/>
            <p:nvPr/>
          </p:nvSpPr>
          <p:spPr>
            <a:xfrm>
              <a:off x="409575" y="884256"/>
              <a:ext cx="4162425" cy="472440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  <a:effectLst>
              <a:outerShdw blurRad="127000" dist="254000" dir="5400000" algn="t" rotWithShape="0">
                <a:schemeClr val="bg1"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8" name="Group 37"/>
            <p:cNvGrpSpPr/>
            <p:nvPr/>
          </p:nvGrpSpPr>
          <p:grpSpPr>
            <a:xfrm>
              <a:off x="555614" y="1016873"/>
              <a:ext cx="4010025" cy="4400550"/>
              <a:chOff x="4572000" y="1033745"/>
              <a:chExt cx="4010025" cy="4400550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4572000" y="1033745"/>
                <a:ext cx="4010025" cy="440055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bg2">
                      <a:lumMod val="10000"/>
                    </a:schemeClr>
                  </a:solidFill>
                </a:endParaRPr>
              </a:p>
            </p:txBody>
          </p:sp>
          <p:sp>
            <p:nvSpPr>
              <p:cNvPr id="40" name="TextBox 39"/>
              <p:cNvSpPr txBox="1"/>
              <p:nvPr/>
            </p:nvSpPr>
            <p:spPr>
              <a:xfrm>
                <a:off x="4737370" y="1229350"/>
                <a:ext cx="3677056" cy="39703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et </a:t>
                </a:r>
                <a:r>
                  <a:rPr lang="en-US" dirty="0" err="1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aperti</a:t>
                </a:r>
                <a:r>
                  <a:rPr lang="en-US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sunt</a:t>
                </a:r>
                <a:r>
                  <a:rPr lang="en-US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oculi </a:t>
                </a:r>
                <a:r>
                  <a:rPr lang="en-US" dirty="0" err="1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amborum</a:t>
                </a:r>
                <a:r>
                  <a:rPr lang="en-US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cumque</a:t>
                </a:r>
                <a:r>
                  <a:rPr lang="en-US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cognovissent</a:t>
                </a:r>
                <a:r>
                  <a:rPr lang="en-US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esse</a:t>
                </a:r>
                <a:r>
                  <a:rPr lang="en-US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se </a:t>
                </a:r>
                <a:r>
                  <a:rPr lang="en-US" dirty="0" err="1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nudos</a:t>
                </a:r>
                <a:r>
                  <a:rPr lang="en-US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consuerunt</a:t>
                </a:r>
                <a:r>
                  <a:rPr lang="en-US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folia </a:t>
                </a:r>
                <a:r>
                  <a:rPr lang="en-US" dirty="0" err="1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ficus</a:t>
                </a:r>
                <a:r>
                  <a:rPr lang="en-US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et </a:t>
                </a:r>
                <a:r>
                  <a:rPr lang="en-US" dirty="0" err="1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fecerunt</a:t>
                </a:r>
                <a:r>
                  <a:rPr lang="en-US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sibi</a:t>
                </a:r>
                <a:r>
                  <a:rPr lang="en-US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perizomata</a:t>
                </a:r>
                <a:r>
                  <a:rPr lang="en-US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b="1" baseline="30000" dirty="0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dirty="0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et </a:t>
                </a:r>
                <a:r>
                  <a:rPr lang="en-US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cum </a:t>
                </a:r>
                <a:r>
                  <a:rPr lang="en-US" dirty="0" err="1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audissent</a:t>
                </a:r>
                <a:r>
                  <a:rPr lang="en-US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vocem</a:t>
                </a:r>
                <a:r>
                  <a:rPr lang="en-US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Domini Dei </a:t>
                </a:r>
                <a:r>
                  <a:rPr lang="en-US" dirty="0" err="1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deambulantis</a:t>
                </a:r>
                <a:r>
                  <a:rPr lang="en-US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 </a:t>
                </a:r>
                <a:r>
                  <a:rPr lang="en-US" dirty="0" err="1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paradiso</a:t>
                </a:r>
                <a:r>
                  <a:rPr lang="en-US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ad </a:t>
                </a:r>
                <a:r>
                  <a:rPr lang="en-US" dirty="0" err="1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auram</a:t>
                </a:r>
                <a:r>
                  <a:rPr lang="en-US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post meridiem </a:t>
                </a:r>
                <a:r>
                  <a:rPr lang="en-US" dirty="0" err="1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abscondit</a:t>
                </a:r>
                <a:r>
                  <a:rPr lang="en-US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se Adam et uxor </a:t>
                </a:r>
                <a:r>
                  <a:rPr lang="en-US" dirty="0" err="1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eius</a:t>
                </a:r>
                <a:r>
                  <a:rPr lang="en-US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facie Domini Dei in </a:t>
                </a:r>
                <a:r>
                  <a:rPr lang="en-US" dirty="0" err="1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medio</a:t>
                </a:r>
                <a:r>
                  <a:rPr lang="en-US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ligni</a:t>
                </a:r>
                <a:r>
                  <a:rPr lang="en-US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paradisi</a:t>
                </a:r>
                <a:r>
                  <a:rPr lang="en-US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b="1" baseline="30000" dirty="0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 </a:t>
                </a:r>
                <a:r>
                  <a:rPr lang="fr-FR" dirty="0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vocavitque</a:t>
                </a:r>
                <a:r>
                  <a:rPr lang="fr-FR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Dominus Deus Adam et dixit </a:t>
                </a:r>
                <a:r>
                  <a:rPr lang="fr-FR" dirty="0" err="1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ei</a:t>
                </a:r>
                <a:r>
                  <a:rPr lang="fr-FR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fr-FR" dirty="0" err="1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ubi</a:t>
                </a:r>
                <a:r>
                  <a:rPr lang="fr-FR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es </a:t>
                </a:r>
              </a:p>
              <a:p>
                <a:r>
                  <a:rPr lang="en-US" b="1" baseline="30000" dirty="0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r>
                  <a:rPr lang="en-US" dirty="0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qui </a:t>
                </a:r>
                <a:r>
                  <a:rPr lang="en-US" dirty="0" err="1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ait</a:t>
                </a:r>
                <a:r>
                  <a:rPr lang="en-US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vocem</a:t>
                </a:r>
                <a:r>
                  <a:rPr lang="en-US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tuam</a:t>
                </a:r>
                <a:r>
                  <a:rPr lang="en-US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audivi</a:t>
                </a:r>
                <a:r>
                  <a:rPr lang="en-US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 </a:t>
                </a:r>
                <a:r>
                  <a:rPr lang="en-US" dirty="0" err="1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paradiso</a:t>
                </a:r>
                <a:r>
                  <a:rPr lang="en-US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et </a:t>
                </a:r>
                <a:r>
                  <a:rPr lang="en-US" dirty="0" err="1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timui</a:t>
                </a:r>
                <a:r>
                  <a:rPr lang="en-US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eo</a:t>
                </a:r>
                <a:r>
                  <a:rPr lang="en-US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quod </a:t>
                </a:r>
                <a:r>
                  <a:rPr lang="en-US" dirty="0" err="1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nudus</a:t>
                </a:r>
                <a:r>
                  <a:rPr lang="en-US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essem</a:t>
                </a:r>
                <a:r>
                  <a:rPr lang="en-US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et </a:t>
                </a:r>
                <a:r>
                  <a:rPr lang="en-US" dirty="0" err="1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abscondi</a:t>
                </a:r>
                <a:r>
                  <a:rPr lang="en-US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me </a:t>
                </a:r>
              </a:p>
              <a:p>
                <a:r>
                  <a:rPr lang="en-US" b="1" baseline="30000" dirty="0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</a:t>
                </a:r>
                <a:r>
                  <a:rPr lang="en-US" dirty="0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cui </a:t>
                </a:r>
                <a:r>
                  <a:rPr lang="en-US" dirty="0" err="1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dixit</a:t>
                </a:r>
                <a:r>
                  <a:rPr lang="en-US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quis</a:t>
                </a:r>
                <a:r>
                  <a:rPr lang="en-US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enim</a:t>
                </a:r>
                <a:r>
                  <a:rPr lang="en-US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indicavit</a:t>
                </a:r>
                <a:r>
                  <a:rPr lang="en-US" dirty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 smtClean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tibi</a:t>
                </a:r>
                <a:endPara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</p:grpSp>
      <p:sp>
        <p:nvSpPr>
          <p:cNvPr id="12" name="Rectangle 11"/>
          <p:cNvSpPr/>
          <p:nvPr/>
        </p:nvSpPr>
        <p:spPr>
          <a:xfrm>
            <a:off x="4581525" y="880710"/>
            <a:ext cx="4162425" cy="472440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solidFill>
              <a:schemeClr val="bg2">
                <a:lumMod val="10000"/>
              </a:schemeClr>
            </a:solidFill>
          </a:ln>
          <a:effectLst>
            <a:outerShdw blurRad="127000" dist="254000" dir="5400000" algn="t" rotWithShape="0">
              <a:schemeClr val="bg1">
                <a:alpha val="35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grpSp>
        <p:nvGrpSpPr>
          <p:cNvPr id="31" name="Group 30"/>
          <p:cNvGrpSpPr/>
          <p:nvPr/>
        </p:nvGrpSpPr>
        <p:grpSpPr>
          <a:xfrm>
            <a:off x="4576365" y="1005881"/>
            <a:ext cx="4010025" cy="4400550"/>
            <a:chOff x="4572000" y="1166302"/>
            <a:chExt cx="4010025" cy="4400550"/>
          </a:xfrm>
        </p:grpSpPr>
        <p:sp>
          <p:nvSpPr>
            <p:cNvPr id="32" name="Rectangle 31"/>
            <p:cNvSpPr/>
            <p:nvPr/>
          </p:nvSpPr>
          <p:spPr>
            <a:xfrm>
              <a:off x="4572000" y="1166302"/>
              <a:ext cx="4010025" cy="44005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737370" y="1267770"/>
              <a:ext cx="3677056" cy="42473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tunc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congregavit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omnes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maiores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natu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Israhel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cum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principibus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tribuum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et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duces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familiarum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filiorum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Israhel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ad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regem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Salomonem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in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Hierusalem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ut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deferrent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arcam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foederis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Domini de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civitate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David id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est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de Sion </a:t>
              </a:r>
              <a:r>
                <a:rPr lang="en-US" baseline="30000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convenitque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ad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regem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Salomonem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universus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Israhel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in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mense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hethanim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in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sollemni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die ipse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est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mensis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septimus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aseline="30000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veneruntque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cuncti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senes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ex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Israhel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et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tulerunt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sacerdotes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arcam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aseline="30000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et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portaverunt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arcam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Domini et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tabernaculum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foederis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et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omnia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vasa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sanctuarii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quae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erant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in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tabernaculo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et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ferebant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ea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sacerdotes</a:t>
              </a:r>
              <a:endParaRPr lang="en-US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575478" y="1014465"/>
            <a:ext cx="4010025" cy="4400550"/>
            <a:chOff x="4572000" y="1033745"/>
            <a:chExt cx="4010025" cy="4400550"/>
          </a:xfrm>
        </p:grpSpPr>
        <p:sp>
          <p:nvSpPr>
            <p:cNvPr id="36" name="Rectangle 35"/>
            <p:cNvSpPr/>
            <p:nvPr/>
          </p:nvSpPr>
          <p:spPr>
            <a:xfrm>
              <a:off x="4572000" y="1033745"/>
              <a:ext cx="4010025" cy="44005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737370" y="1229350"/>
              <a:ext cx="3677056" cy="39703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et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aperti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sunt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oculi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amborum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cumque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cognovissent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esse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se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nudos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consuerunt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folia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ficus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et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fecerunt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sibi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perizomata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r>
                <a:rPr lang="en-US" b="1" baseline="30000" dirty="0" smtClean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en-US" dirty="0" smtClean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et 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cum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audissent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vocem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Domini Dei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deambulantis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in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paradiso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ad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auram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post meridiem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abscondit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se Adam et uxor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eius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a facie Domini Dei in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medio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ligni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paradisi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baseline="30000" dirty="0" smtClean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 </a:t>
              </a:r>
              <a:r>
                <a:rPr lang="fr-FR" dirty="0" smtClean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vocavitque</a:t>
              </a:r>
              <a:r>
                <a:rPr lang="fr-FR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Dominus Deus Adam et dixit </a:t>
              </a:r>
              <a:r>
                <a:rPr lang="fr-FR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ei</a:t>
              </a:r>
              <a:r>
                <a:rPr lang="fr-FR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ubi</a:t>
              </a:r>
              <a:r>
                <a:rPr lang="fr-FR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es </a:t>
              </a:r>
            </a:p>
            <a:p>
              <a:r>
                <a:rPr lang="en-US" b="1" baseline="30000" dirty="0" smtClean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r>
                <a:rPr lang="en-US" dirty="0" smtClean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qui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ait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vocem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tuam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audivi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in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paradiso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et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timui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eo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quod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nudus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essem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et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abscondi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me </a:t>
              </a:r>
            </a:p>
            <a:p>
              <a:r>
                <a:rPr lang="en-US" b="1" baseline="30000" dirty="0" smtClean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r>
                <a:rPr lang="en-US" dirty="0" smtClean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cui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dixit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quis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enim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indicavit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tibi</a:t>
              </a:r>
              <a:endParaRPr lang="en-US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578298" y="1018883"/>
            <a:ext cx="4010025" cy="4400550"/>
            <a:chOff x="4572000" y="1032869"/>
            <a:chExt cx="4010025" cy="4400550"/>
          </a:xfrm>
        </p:grpSpPr>
        <p:sp>
          <p:nvSpPr>
            <p:cNvPr id="17" name="Rectangle 16"/>
            <p:cNvSpPr/>
            <p:nvPr/>
          </p:nvSpPr>
          <p:spPr>
            <a:xfrm>
              <a:off x="4572000" y="1032869"/>
              <a:ext cx="4010025" cy="44005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737370" y="1229350"/>
              <a:ext cx="3677056" cy="39703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et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aperti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sunt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oculi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amborum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cumque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cognovissent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esse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se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nudos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consuerunt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folia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ficus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et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fecerunt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sibi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perizomata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r>
                <a:rPr lang="en-US" b="1" baseline="30000" dirty="0" smtClean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en-US" dirty="0" smtClean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et 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cum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audissent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vocem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Domini Dei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deambulantis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in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paradiso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ad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auram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post meridiem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abscondit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se Adam et uxor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eius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a facie Domini Dei in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medio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ligni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paradisi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baseline="30000" dirty="0" smtClean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 </a:t>
              </a:r>
              <a:r>
                <a:rPr lang="fr-FR" dirty="0" smtClean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vocavitque</a:t>
              </a:r>
              <a:r>
                <a:rPr lang="fr-FR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Dominus Deus Adam et dixit </a:t>
              </a:r>
              <a:r>
                <a:rPr lang="fr-FR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ei</a:t>
              </a:r>
              <a:r>
                <a:rPr lang="fr-FR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fr-FR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ubi</a:t>
              </a:r>
              <a:r>
                <a:rPr lang="fr-FR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es </a:t>
              </a:r>
            </a:p>
            <a:p>
              <a:r>
                <a:rPr lang="en-US" b="1" baseline="30000" dirty="0" smtClean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r>
                <a:rPr lang="en-US" dirty="0" smtClean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qui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ait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vocem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tuam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audivi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in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paradiso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et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timui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eo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quod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nudus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essem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et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abscondi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me </a:t>
              </a:r>
            </a:p>
            <a:p>
              <a:r>
                <a:rPr lang="en-US" b="1" baseline="30000" dirty="0" smtClean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r>
                <a:rPr lang="en-US" dirty="0" smtClean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cui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dixit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quis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enim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indicavit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tibi</a:t>
              </a:r>
              <a:endParaRPr lang="en-US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578667" y="1024482"/>
            <a:ext cx="4010025" cy="4400550"/>
            <a:chOff x="4572000" y="424708"/>
            <a:chExt cx="4010025" cy="4400550"/>
          </a:xfrm>
        </p:grpSpPr>
        <p:sp>
          <p:nvSpPr>
            <p:cNvPr id="23" name="Rectangle 22"/>
            <p:cNvSpPr/>
            <p:nvPr/>
          </p:nvSpPr>
          <p:spPr>
            <a:xfrm>
              <a:off x="4572000" y="424708"/>
              <a:ext cx="4010025" cy="44005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737370" y="484002"/>
              <a:ext cx="3677056" cy="42473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et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intulerunt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sacerdotes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arcam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foederis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Domini in locum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suum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in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oraculum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templi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in sanctum sanctorum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subter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alas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cherubin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r>
                <a:rPr lang="en-US" baseline="30000" dirty="0" smtClean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r>
                <a:rPr lang="en-US" dirty="0" smtClean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siquidem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cherubin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expandebant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alas super locum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arcae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et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protegebant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arcam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et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vectes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eius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desuper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aseline="30000" dirty="0" smtClean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r>
                <a:rPr lang="en-US" dirty="0" smtClean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cumque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eminerent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vectes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et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apparerent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summitates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eorum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foris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sanctuarium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ante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oraculum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non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apparebant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ultra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extrinsecus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qui et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fuerunt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ibi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usque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in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praesentem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diem </a:t>
              </a:r>
            </a:p>
            <a:p>
              <a:r>
                <a:rPr lang="en-US" baseline="30000" dirty="0" smtClean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r>
                <a:rPr lang="en-US" dirty="0" smtClean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arca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autem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non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est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aliud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nisi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duae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tabulae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lapideae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quas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posuerat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in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ea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Moses in Horeb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quando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pepigit</a:t>
              </a:r>
              <a:endParaRPr lang="en-US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14:22-36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545531" y="997710"/>
            <a:ext cx="4010025" cy="4400550"/>
            <a:chOff x="552450" y="1009650"/>
            <a:chExt cx="4010025" cy="4400550"/>
          </a:xfrm>
        </p:grpSpPr>
        <p:sp>
          <p:nvSpPr>
            <p:cNvPr id="20" name="Rectangle 19"/>
            <p:cNvSpPr/>
            <p:nvPr/>
          </p:nvSpPr>
          <p:spPr>
            <a:xfrm>
              <a:off x="552450" y="1009650"/>
              <a:ext cx="4010025" cy="44005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14375" y="1139741"/>
              <a:ext cx="3657600" cy="42473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tunc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congregavit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omnes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maiores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natu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Israhel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cum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principibus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tribuum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et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duces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familiarum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filiorum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Israhel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ad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regem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Salomonem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in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Hierusalem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ut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deferrent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arcam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foederis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Domini de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civitate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David id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est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de Sion </a:t>
              </a:r>
              <a:r>
                <a:rPr lang="en-US" baseline="30000" dirty="0" smtClean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dirty="0" smtClean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convenitque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ad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regem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Salomonem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universus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Israhel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in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mense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hethanim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in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sollemni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die ipse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est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mensis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septimus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aseline="30000" dirty="0" smtClean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r>
                <a:rPr lang="en-US" dirty="0" smtClean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veneruntque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cuncti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senes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ex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Israhel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et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tulerunt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sacerdotes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arcam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aseline="30000" dirty="0" smtClean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r>
                <a:rPr lang="en-US" dirty="0" smtClean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et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portaverunt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arcam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Domini et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tabernaculum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foederis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et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omnia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vasa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sanctuarii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quae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erant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in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tabernaculo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et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ferebant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ea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 smtClean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sacerdotes</a:t>
              </a:r>
              <a:endParaRPr lang="en-US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543854" y="1008923"/>
            <a:ext cx="4010025" cy="4400550"/>
            <a:chOff x="552450" y="1009650"/>
            <a:chExt cx="4010025" cy="4400550"/>
          </a:xfrm>
        </p:grpSpPr>
        <p:sp>
          <p:nvSpPr>
            <p:cNvPr id="29" name="Rectangle 28"/>
            <p:cNvSpPr/>
            <p:nvPr/>
          </p:nvSpPr>
          <p:spPr>
            <a:xfrm>
              <a:off x="552450" y="1009650"/>
              <a:ext cx="4010025" cy="44005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14375" y="1139741"/>
              <a:ext cx="3657600" cy="42473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et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intulerunt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sacerdotes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arcam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foederis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Domini in locum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suum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in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oraculum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templi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in sanctum sanctorum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subter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alas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cherubin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  <a:p>
              <a:r>
                <a:rPr lang="en-US" baseline="30000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siquidem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cherubin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expandebant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alas super locum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arcae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et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protegebant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arcam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et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vectes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eius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desuper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aseline="30000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cumque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eminerent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vectes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et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apparerent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summitates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eorum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foris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sanctuarium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ante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oraculum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non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apparebant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ultra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extrinsecus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qui et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fuerunt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ibi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usque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in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praesentem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diem </a:t>
              </a:r>
            </a:p>
            <a:p>
              <a:r>
                <a:rPr lang="en-US" baseline="30000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in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arca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autem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non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est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aliud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nisi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duae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tabulae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lapideae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quas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posuerat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in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ea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Moses in Horeb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quando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pepigit</a:t>
              </a:r>
              <a:endParaRPr lang="en-US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541637" y="1012360"/>
            <a:ext cx="4010025" cy="4400550"/>
            <a:chOff x="552450" y="1009650"/>
            <a:chExt cx="4010025" cy="4400550"/>
          </a:xfrm>
        </p:grpSpPr>
        <p:sp>
          <p:nvSpPr>
            <p:cNvPr id="14" name="Rectangle 13"/>
            <p:cNvSpPr/>
            <p:nvPr/>
          </p:nvSpPr>
          <p:spPr>
            <a:xfrm>
              <a:off x="552450" y="1009650"/>
              <a:ext cx="4010025" cy="44005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14375" y="1139741"/>
              <a:ext cx="3657600" cy="40626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Chapter 11 </a:t>
              </a:r>
              <a:r>
                <a:rPr lang="en-US" b="1" baseline="30000" dirty="0" smtClean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 </a:t>
              </a:r>
              <a:r>
                <a:rPr lang="en-US" dirty="0" err="1" smtClean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sed</a:t>
              </a:r>
              <a:r>
                <a:rPr lang="en-US" dirty="0" smtClean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et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serpens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erat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callidior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cunctis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animantibus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terrae quae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fecerat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Dominus Deus qui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dixit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ad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mulierem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cur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praecepit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vobis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aseline="30000" dirty="0" smtClean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r>
                <a:rPr lang="en-US" dirty="0" smtClean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Deus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ut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non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comederetis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de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omni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ligno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paradisi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smtClean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cui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respondit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mulier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de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fructu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lignorum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quae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sunt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in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paradiso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vescemur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smtClean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de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fructu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vero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ligni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quod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est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in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medio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paradisi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praecepit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nobis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b="1" baseline="30000" dirty="0" smtClean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 </a:t>
              </a:r>
              <a:r>
                <a:rPr lang="en-US" dirty="0" smtClean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Deus 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ne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comederemus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et ne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tangeremus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illud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ne forte </a:t>
              </a:r>
              <a:r>
                <a:rPr lang="en-US" dirty="0" err="1" smtClean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moriamur</a:t>
              </a:r>
              <a:r>
                <a:rPr lang="pt-BR" dirty="0" smtClean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pt-BR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dixit autem serpens ad mulierem nequaquam morte moriemini </a:t>
              </a:r>
              <a:r>
                <a:rPr lang="en-US" dirty="0" err="1" smtClean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scit</a:t>
              </a:r>
              <a:r>
                <a:rPr lang="en-US" dirty="0" smtClean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enim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Deus quod in </a:t>
              </a:r>
              <a:r>
                <a:rPr lang="en-US" dirty="0" err="1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quocumque</a:t>
              </a:r>
              <a:r>
                <a:rPr lang="en-US" dirty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dirty="0" smtClean="0">
                  <a:solidFill>
                    <a:schemeClr val="bg2">
                      <a:lumMod val="10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die</a:t>
              </a:r>
              <a:endParaRPr lang="en-US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5" name="Freeform 34"/>
          <p:cNvSpPr/>
          <p:nvPr/>
        </p:nvSpPr>
        <p:spPr>
          <a:xfrm>
            <a:off x="555285" y="1021297"/>
            <a:ext cx="8029575" cy="4400550"/>
          </a:xfrm>
          <a:custGeom>
            <a:avLst/>
            <a:gdLst>
              <a:gd name="connsiteX0" fmla="*/ 980704 w 8029575"/>
              <a:gd name="connsiteY0" fmla="*/ 92515 h 4400550"/>
              <a:gd name="connsiteX1" fmla="*/ 93426 w 8029575"/>
              <a:gd name="connsiteY1" fmla="*/ 372294 h 4400550"/>
              <a:gd name="connsiteX2" fmla="*/ 980704 w 8029575"/>
              <a:gd name="connsiteY2" fmla="*/ 652073 h 4400550"/>
              <a:gd name="connsiteX3" fmla="*/ 1867982 w 8029575"/>
              <a:gd name="connsiteY3" fmla="*/ 372294 h 4400550"/>
              <a:gd name="connsiteX4" fmla="*/ 980704 w 8029575"/>
              <a:gd name="connsiteY4" fmla="*/ 92515 h 4400550"/>
              <a:gd name="connsiteX5" fmla="*/ 0 w 8029575"/>
              <a:gd name="connsiteY5" fmla="*/ 0 h 4400550"/>
              <a:gd name="connsiteX6" fmla="*/ 8029575 w 8029575"/>
              <a:gd name="connsiteY6" fmla="*/ 0 h 4400550"/>
              <a:gd name="connsiteX7" fmla="*/ 8029575 w 8029575"/>
              <a:gd name="connsiteY7" fmla="*/ 4400550 h 4400550"/>
              <a:gd name="connsiteX8" fmla="*/ 0 w 8029575"/>
              <a:gd name="connsiteY8" fmla="*/ 4400550 h 4400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29575" h="4400550">
                <a:moveTo>
                  <a:pt x="980704" y="92515"/>
                </a:moveTo>
                <a:cubicBezTo>
                  <a:pt x="490674" y="92515"/>
                  <a:pt x="93426" y="217776"/>
                  <a:pt x="93426" y="372294"/>
                </a:cubicBezTo>
                <a:cubicBezTo>
                  <a:pt x="93426" y="526812"/>
                  <a:pt x="490674" y="652073"/>
                  <a:pt x="980704" y="652073"/>
                </a:cubicBezTo>
                <a:cubicBezTo>
                  <a:pt x="1470734" y="652073"/>
                  <a:pt x="1867982" y="526812"/>
                  <a:pt x="1867982" y="372294"/>
                </a:cubicBezTo>
                <a:cubicBezTo>
                  <a:pt x="1867982" y="217776"/>
                  <a:pt x="1470734" y="92515"/>
                  <a:pt x="980704" y="92515"/>
                </a:cubicBezTo>
                <a:close/>
                <a:moveTo>
                  <a:pt x="0" y="0"/>
                </a:moveTo>
                <a:lnTo>
                  <a:pt x="8029575" y="0"/>
                </a:lnTo>
                <a:lnTo>
                  <a:pt x="8029575" y="4400550"/>
                </a:lnTo>
                <a:lnTo>
                  <a:pt x="0" y="4400550"/>
                </a:lnTo>
                <a:close/>
              </a:path>
            </a:pathLst>
          </a:custGeom>
          <a:solidFill>
            <a:srgbClr val="3B3838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4572000" y="883557"/>
            <a:ext cx="4162425" cy="4729550"/>
            <a:chOff x="4568549" y="525502"/>
            <a:chExt cx="4162425" cy="4724400"/>
          </a:xfrm>
        </p:grpSpPr>
        <p:sp>
          <p:nvSpPr>
            <p:cNvPr id="25" name="Rectangle 24"/>
            <p:cNvSpPr/>
            <p:nvPr/>
          </p:nvSpPr>
          <p:spPr>
            <a:xfrm>
              <a:off x="4568549" y="525502"/>
              <a:ext cx="4162425" cy="4724400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chemeClr val="bg2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418306" y="1780162"/>
              <a:ext cx="257783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0" dirty="0" smtClean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Holy Bible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30647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7" presetClass="exit" presetSubtype="8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800"/>
                            </p:stCondLst>
                            <p:childTnLst>
                              <p:par>
                                <p:cTn id="44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300"/>
                            </p:stCondLst>
                            <p:childTnLst>
                              <p:par>
                                <p:cTn id="51" presetID="17" presetClass="exit" presetSubtype="8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100"/>
                            </p:stCondLst>
                            <p:childTnLst>
                              <p:par>
                                <p:cTn id="58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600"/>
                            </p:stCondLst>
                            <p:childTnLst>
                              <p:par>
                                <p:cTn id="65" presetID="17" presetClass="exit" presetSubtype="8" fill="hold" nodeType="afterEffect">
                                  <p:stCondLst>
                                    <p:cond delay="300"/>
                                  </p:stCondLst>
                                  <p:childTnLst>
                                    <p:anim calcmode="lin" valueType="num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4400"/>
                            </p:stCondLst>
                            <p:childTnLst>
                              <p:par>
                                <p:cTn id="72" presetID="17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14:22-36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37873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14:22-36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2116" y="702023"/>
            <a:ext cx="8200103" cy="50013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Num. 15:37-40 ~ </a:t>
            </a:r>
            <a:r>
              <a:rPr lang="en-US" sz="29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37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Again the Lord spoke to Moses, saying, </a:t>
            </a:r>
            <a:r>
              <a:rPr lang="en-US" sz="29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38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“Speak to the children of Israel: Tell them to make tassels on the corners of their garments throughout their generations, and to put a blue thread in the tassels of the corners. </a:t>
            </a:r>
            <a:r>
              <a:rPr lang="en-US" sz="29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39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you shall have the tassel, that you may look upon it and remember all the commandments of the Lord and do them, and that you </a:t>
            </a:r>
            <a:r>
              <a:rPr lang="en-US" sz="2900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</a:t>
            </a:r>
            <a:r>
              <a:rPr lang="en-US" sz="2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not follow the harlotry to which your own heart and your own eyes are inclined,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  <a:r>
              <a:rPr lang="en-US" sz="2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that you may remember and do all My commandments, and be holy for your God. </a:t>
            </a:r>
          </a:p>
        </p:txBody>
      </p:sp>
    </p:spTree>
    <p:extLst>
      <p:ext uri="{BB962C8B-B14F-4D97-AF65-F5344CB8AC3E}">
        <p14:creationId xmlns:p14="http://schemas.microsoft.com/office/powerpoint/2010/main" val="420851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14:22-36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pic>
        <p:nvPicPr>
          <p:cNvPr id="4102" name="Picture 6" descr="http://www.messianic-torah-truth-seeker.org/Torah/Talit/Tali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55030">
            <a:off x="3124519" y="691097"/>
            <a:ext cx="3499066" cy="5071110"/>
          </a:xfrm>
          <a:prstGeom prst="rect">
            <a:avLst/>
          </a:prstGeom>
          <a:noFill/>
          <a:effectLst>
            <a:outerShdw blurRad="127000" dist="254000" dir="8100000" algn="tr" rotWithShape="0">
              <a:schemeClr val="bg1">
                <a:alpha val="35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Freeform 9"/>
          <p:cNvSpPr/>
          <p:nvPr/>
        </p:nvSpPr>
        <p:spPr>
          <a:xfrm rot="21255030">
            <a:off x="3124519" y="689807"/>
            <a:ext cx="3499066" cy="5072400"/>
          </a:xfrm>
          <a:custGeom>
            <a:avLst/>
            <a:gdLst>
              <a:gd name="connsiteX0" fmla="*/ 2297811 w 3499066"/>
              <a:gd name="connsiteY0" fmla="*/ 3729793 h 5072400"/>
              <a:gd name="connsiteX1" fmla="*/ 2097626 w 3499066"/>
              <a:gd name="connsiteY1" fmla="*/ 4325106 h 5072400"/>
              <a:gd name="connsiteX2" fmla="*/ 2297811 w 3499066"/>
              <a:gd name="connsiteY2" fmla="*/ 4920419 h 5072400"/>
              <a:gd name="connsiteX3" fmla="*/ 2497996 w 3499066"/>
              <a:gd name="connsiteY3" fmla="*/ 4325106 h 5072400"/>
              <a:gd name="connsiteX4" fmla="*/ 2297811 w 3499066"/>
              <a:gd name="connsiteY4" fmla="*/ 3729793 h 5072400"/>
              <a:gd name="connsiteX5" fmla="*/ 1082151 w 3499066"/>
              <a:gd name="connsiteY5" fmla="*/ 3663118 h 5072400"/>
              <a:gd name="connsiteX6" fmla="*/ 875981 w 3499066"/>
              <a:gd name="connsiteY6" fmla="*/ 4325106 h 5072400"/>
              <a:gd name="connsiteX7" fmla="*/ 1082151 w 3499066"/>
              <a:gd name="connsiteY7" fmla="*/ 4987094 h 5072400"/>
              <a:gd name="connsiteX8" fmla="*/ 1288321 w 3499066"/>
              <a:gd name="connsiteY8" fmla="*/ 4325106 h 5072400"/>
              <a:gd name="connsiteX9" fmla="*/ 1082151 w 3499066"/>
              <a:gd name="connsiteY9" fmla="*/ 3663118 h 5072400"/>
              <a:gd name="connsiteX10" fmla="*/ 0 w 3499066"/>
              <a:gd name="connsiteY10" fmla="*/ 0 h 5072400"/>
              <a:gd name="connsiteX11" fmla="*/ 3499066 w 3499066"/>
              <a:gd name="connsiteY11" fmla="*/ 0 h 5072400"/>
              <a:gd name="connsiteX12" fmla="*/ 3499066 w 3499066"/>
              <a:gd name="connsiteY12" fmla="*/ 5072400 h 5072400"/>
              <a:gd name="connsiteX13" fmla="*/ 0 w 3499066"/>
              <a:gd name="connsiteY13" fmla="*/ 5072400 h 507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499066" h="5072400">
                <a:moveTo>
                  <a:pt x="2297811" y="3729793"/>
                </a:moveTo>
                <a:cubicBezTo>
                  <a:pt x="2187252" y="3729793"/>
                  <a:pt x="2097626" y="3996324"/>
                  <a:pt x="2097626" y="4325106"/>
                </a:cubicBezTo>
                <a:cubicBezTo>
                  <a:pt x="2097626" y="4653888"/>
                  <a:pt x="2187252" y="4920419"/>
                  <a:pt x="2297811" y="4920419"/>
                </a:cubicBezTo>
                <a:cubicBezTo>
                  <a:pt x="2408370" y="4920419"/>
                  <a:pt x="2497996" y="4653888"/>
                  <a:pt x="2497996" y="4325106"/>
                </a:cubicBezTo>
                <a:cubicBezTo>
                  <a:pt x="2497996" y="3996324"/>
                  <a:pt x="2408370" y="3729793"/>
                  <a:pt x="2297811" y="3729793"/>
                </a:cubicBezTo>
                <a:close/>
                <a:moveTo>
                  <a:pt x="1082151" y="3663118"/>
                </a:moveTo>
                <a:cubicBezTo>
                  <a:pt x="968286" y="3663118"/>
                  <a:pt x="875981" y="3959500"/>
                  <a:pt x="875981" y="4325106"/>
                </a:cubicBezTo>
                <a:cubicBezTo>
                  <a:pt x="875981" y="4690712"/>
                  <a:pt x="968286" y="4987094"/>
                  <a:pt x="1082151" y="4987094"/>
                </a:cubicBezTo>
                <a:cubicBezTo>
                  <a:pt x="1196016" y="4987094"/>
                  <a:pt x="1288321" y="4690712"/>
                  <a:pt x="1288321" y="4325106"/>
                </a:cubicBezTo>
                <a:cubicBezTo>
                  <a:pt x="1288321" y="3959500"/>
                  <a:pt x="1196016" y="3663118"/>
                  <a:pt x="1082151" y="3663118"/>
                </a:cubicBezTo>
                <a:close/>
                <a:moveTo>
                  <a:pt x="0" y="0"/>
                </a:moveTo>
                <a:lnTo>
                  <a:pt x="3499066" y="0"/>
                </a:lnTo>
                <a:lnTo>
                  <a:pt x="3499066" y="5072400"/>
                </a:lnTo>
                <a:lnTo>
                  <a:pt x="0" y="5072400"/>
                </a:lnTo>
                <a:close/>
              </a:path>
            </a:pathLst>
          </a:custGeom>
          <a:solidFill>
            <a:srgbClr val="3B3838">
              <a:alpha val="8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val 1"/>
          <p:cNvSpPr/>
          <p:nvPr/>
        </p:nvSpPr>
        <p:spPr>
          <a:xfrm rot="21381781">
            <a:off x="4154177" y="4405770"/>
            <a:ext cx="432546" cy="1316838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 rot="21381781">
            <a:off x="5389552" y="4356377"/>
            <a:ext cx="410719" cy="1205974"/>
          </a:xfrm>
          <a:prstGeom prst="ellipse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35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14:22-36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081834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14:22-36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2116" y="702023"/>
            <a:ext cx="8200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Perfectly well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 </a:t>
            </a:r>
            <a:r>
              <a:rPr lang="en-US" sz="32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diasōzō</a:t>
            </a:r>
            <a:endParaRPr lang="en-US" sz="4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0880" y="1245560"/>
            <a:ext cx="797133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</a:t>
            </a:r>
            <a:r>
              <a:rPr lang="en-US" sz="3200" i="1" dirty="0"/>
              <a:t> </a:t>
            </a:r>
            <a:r>
              <a:rPr lang="en-US" sz="3200" dirty="0"/>
              <a:t>~ </a:t>
            </a:r>
            <a:r>
              <a:rPr lang="en-US" sz="3200" i="1" dirty="0"/>
              <a:t>through</a:t>
            </a:r>
            <a:r>
              <a:rPr lang="en-US" sz="3200" dirty="0"/>
              <a:t>; </a:t>
            </a:r>
            <a:r>
              <a:rPr lang="en-US" sz="3200" b="1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sōzō</a:t>
            </a:r>
            <a:r>
              <a:rPr lang="en-US" sz="3200" i="1" dirty="0"/>
              <a:t> </a:t>
            </a:r>
            <a:r>
              <a:rPr lang="en-US" sz="3200" dirty="0"/>
              <a:t>~ </a:t>
            </a:r>
            <a:r>
              <a:rPr lang="en-US" sz="3200" i="1" dirty="0"/>
              <a:t>to save, to make whole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63264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14:22-36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60682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14:22-36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82343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702023"/>
            <a:ext cx="8200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Made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~ </a:t>
            </a:r>
            <a:r>
              <a:rPr lang="en-US" sz="3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compel, constrain</a:t>
            </a:r>
            <a:endParaRPr lang="en-US" sz="48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enoir" panose="020B0500000000000000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14:22-36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0880" y="1247808"/>
            <a:ext cx="797133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6:15 ~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Therefore when Jesus perceived that they were about to come and take Him by force to make Him king, He departed again to the mountain by Himself alone.</a:t>
            </a:r>
            <a:endParaRPr lang="en-US" sz="3200" i="1" cap="small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5587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14:22-36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874046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88250" y="687435"/>
            <a:ext cx="1297250" cy="593377"/>
          </a:xfrm>
          <a:prstGeom prst="rect">
            <a:avLst/>
          </a:prstGeom>
          <a:solidFill>
            <a:srgbClr val="7030A0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462116" y="702023"/>
            <a:ext cx="82001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Ps. 46:10 ~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still, and know that I am God;</a:t>
            </a:r>
          </a:p>
          <a:p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be exalted among the nations,</a:t>
            </a:r>
          </a:p>
          <a:p>
            <a:r>
              <a:rPr lang="en-US" sz="32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en-US" sz="32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be exalted in the earth!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14:22-36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0880" y="2231360"/>
            <a:ext cx="7971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rgbClr val="FFFF00"/>
                </a:solidFill>
              </a:rPr>
              <a:t>Be still </a:t>
            </a:r>
            <a:r>
              <a:rPr lang="en-US" sz="3200" dirty="0"/>
              <a:t>~ </a:t>
            </a:r>
            <a:r>
              <a:rPr lang="en-US" sz="3200" i="1" dirty="0"/>
              <a:t>cease</a:t>
            </a:r>
            <a:endParaRPr lang="en-US" sz="3200" b="1" i="1" cap="small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773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14:22-36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80849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14:22-36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2116" y="702023"/>
            <a:ext cx="8200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32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watch ~ 6pm – 9pm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0836" y="1223255"/>
            <a:ext cx="8200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32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watch ~ 9pm – 12am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9556" y="1744487"/>
            <a:ext cx="8200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en-US" sz="32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watch ~ 12am – 3am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8276" y="2265719"/>
            <a:ext cx="82001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en-US" sz="32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watch ~ 3am – 6am</a:t>
            </a:r>
            <a:endParaRPr lang="en-US" sz="32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0880" y="2807660"/>
            <a:ext cx="79713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 The darkest period of the night</a:t>
            </a:r>
            <a:endParaRPr lang="en-US" sz="3200" b="1" i="1" cap="small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739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  <p:bldP spid="8" grpId="0"/>
      <p:bldP spid="8" grpId="1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2116" y="105032"/>
            <a:ext cx="77871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Britannic Bold" panose="020B0903060703020204" pitchFamily="34" charset="0"/>
                <a:cs typeface="LilyUPC" panose="020B0604020202020204" pitchFamily="34" charset="-34"/>
              </a:rPr>
              <a:t>MATTHEW 14:22-36</a:t>
            </a:r>
            <a:endParaRPr lang="en-US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Britannic Bold" panose="020B0903060703020204" pitchFamily="34" charset="0"/>
              <a:cs typeface="LilyUPC" panose="020B06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15692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Matthew">
      <a:dk1>
        <a:srgbClr val="FFFFFF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atthew">
      <a:majorFont>
        <a:latin typeface="Penoir"/>
        <a:ea typeface=""/>
        <a:cs typeface=""/>
      </a:majorFont>
      <a:minorFont>
        <a:latin typeface="Penoir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2544961E-0970-4675-8C1A-8ABB0B0FB329}" vid="{F3943BE5-2AEB-44A9-95BA-FC3792F7D8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Matthew</Template>
  <TotalTime>1690</TotalTime>
  <Words>1179</Words>
  <Application>Microsoft Office PowerPoint</Application>
  <PresentationFormat>On-screen Show (4:3)</PresentationFormat>
  <Paragraphs>79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Britannic Bold</vt:lpstr>
      <vt:lpstr>LilyUPC</vt:lpstr>
      <vt:lpstr>Times New Roman</vt:lpstr>
      <vt:lpstr>Arial</vt:lpstr>
      <vt:lpstr>Penoir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 Merrihew</dc:creator>
  <cp:lastModifiedBy>Ken Merrihew</cp:lastModifiedBy>
  <cp:revision>16</cp:revision>
  <dcterms:created xsi:type="dcterms:W3CDTF">2016-01-21T13:06:43Z</dcterms:created>
  <dcterms:modified xsi:type="dcterms:W3CDTF">2016-01-23T21:53:51Z</dcterms:modified>
</cp:coreProperties>
</file>