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9" r:id="rId5"/>
    <p:sldId id="281" r:id="rId6"/>
    <p:sldId id="282" r:id="rId7"/>
    <p:sldId id="283" r:id="rId8"/>
    <p:sldId id="280" r:id="rId9"/>
    <p:sldId id="277" r:id="rId10"/>
    <p:sldId id="278" r:id="rId11"/>
    <p:sldId id="269" r:id="rId12"/>
    <p:sldId id="270" r:id="rId13"/>
    <p:sldId id="259" r:id="rId14"/>
    <p:sldId id="260" r:id="rId15"/>
    <p:sldId id="261" r:id="rId16"/>
    <p:sldId id="262" r:id="rId17"/>
    <p:sldId id="263" r:id="rId18"/>
    <p:sldId id="271" r:id="rId19"/>
    <p:sldId id="264" r:id="rId20"/>
    <p:sldId id="265" r:id="rId21"/>
    <p:sldId id="272" r:id="rId22"/>
    <p:sldId id="273" r:id="rId23"/>
    <p:sldId id="274" r:id="rId24"/>
    <p:sldId id="275" r:id="rId25"/>
    <p:sldId id="276" r:id="rId26"/>
    <p:sldId id="266" r:id="rId27"/>
    <p:sldId id="268" r:id="rId28"/>
    <p:sldId id="267" r:id="rId29"/>
  </p:sldIdLst>
  <p:sldSz cx="9144000" cy="6858000" type="screen4x3"/>
  <p:notesSz cx="6858000" cy="9144000"/>
  <p:embeddedFontLst>
    <p:embeddedFont>
      <p:font typeface="Crayon" panose="00000400000000000000" pitchFamily="2" charset="0"/>
      <p:regular r:id="rId30"/>
    </p:embeddedFont>
    <p:embeddedFont>
      <p:font typeface="LilyUPC" panose="020B0604020202020204" charset="-34"/>
      <p:regular r:id="rId31"/>
      <p:bold r:id="rId32"/>
      <p:italic r:id="rId33"/>
      <p:boldItalic r:id="rId34"/>
    </p:embeddedFont>
    <p:embeddedFont>
      <p:font typeface="Penoir" panose="020B0500000000000000" pitchFamily="34" charset="0"/>
      <p:regular r:id="rId35"/>
      <p:bold r:id="rId36"/>
      <p:italic r:id="rId37"/>
      <p:boldItalic r:id="rId38"/>
    </p:embeddedFont>
    <p:embeddedFont>
      <p:font typeface="Britannic Bold" panose="020B0903060703020204" pitchFamily="3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32" autoAdjust="0"/>
    <p:restoredTop sz="94660"/>
  </p:normalViewPr>
  <p:slideViewPr>
    <p:cSldViewPr showGuides="1">
      <p:cViewPr>
        <p:scale>
          <a:sx n="72" d="100"/>
          <a:sy n="72" d="100"/>
        </p:scale>
        <p:origin x="231" y="2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10/9/2015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2732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Bag</a:t>
            </a:r>
            <a:r>
              <a:rPr lang="en-US" sz="3200" dirty="0">
                <a:effectLst>
                  <a:outerShdw blurRad="38100" dist="38100" dir="2700000" algn="tl">
                    <a:srgbClr val="000000">
                      <a:alpha val="43137"/>
                    </a:srgbClr>
                  </a:outerShdw>
                </a:effectLst>
              </a:rPr>
              <a:t> ~ </a:t>
            </a:r>
            <a:r>
              <a:rPr lang="en-US" sz="3200" dirty="0" smtClean="0">
                <a:effectLst>
                  <a:outerShdw blurRad="38100" dist="38100" dir="2700000" algn="tl">
                    <a:srgbClr val="000000">
                      <a:alpha val="43137"/>
                    </a:srgbClr>
                  </a:outerShdw>
                </a:effectLst>
              </a:rPr>
              <a:t>KJV</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scrip</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a traveler's bag for carrying provisions</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560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598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Message ~ </a:t>
            </a:r>
            <a:r>
              <a:rPr lang="en-US" sz="3200" dirty="0">
                <a:solidFill>
                  <a:srgbClr val="FFFF00"/>
                </a:solidFill>
                <a:effectLst>
                  <a:outerShdw blurRad="38100" dist="38100" dir="2700000" algn="tl">
                    <a:srgbClr val="000000">
                      <a:alpha val="43137"/>
                    </a:srgbClr>
                  </a:outerShdw>
                </a:effectLst>
              </a:rPr>
              <a:t>When you enter a town or village, don’t insist on staying in a luxury inn. Get a modest place with some modest people, and be content there until you leave.</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922" y="5474517"/>
            <a:ext cx="926725" cy="924685"/>
          </a:xfrm>
          <a:prstGeom prst="rect">
            <a:avLst/>
          </a:prstGeom>
        </p:spPr>
      </p:pic>
    </p:spTree>
    <p:extLst>
      <p:ext uri="{BB962C8B-B14F-4D97-AF65-F5344CB8AC3E}">
        <p14:creationId xmlns:p14="http://schemas.microsoft.com/office/powerpoint/2010/main" val="390886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210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687524" y="2778573"/>
            <a:ext cx="1529619"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77303" y="1770388"/>
            <a:ext cx="1264148"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Harmless</a:t>
            </a:r>
            <a:r>
              <a:rPr lang="en-US" sz="32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unmixed </a:t>
            </a:r>
            <a:r>
              <a:rPr lang="en-US" sz="3200" dirty="0">
                <a:effectLst>
                  <a:outerShdw blurRad="38100" dist="38100" dir="2700000" algn="tl">
                    <a:srgbClr val="000000">
                      <a:alpha val="43137"/>
                    </a:srgbClr>
                  </a:outerShdw>
                </a:effectLst>
              </a:rPr>
              <a:t>(NIV, NASB; </a:t>
            </a:r>
            <a:r>
              <a:rPr lang="en-US" sz="3200" dirty="0">
                <a:solidFill>
                  <a:srgbClr val="FFFF00"/>
                </a:solidFill>
                <a:effectLst>
                  <a:outerShdw blurRad="38100" dist="38100" dir="2700000" algn="tl">
                    <a:srgbClr val="000000">
                      <a:alpha val="43137"/>
                    </a:srgbClr>
                  </a:outerShdw>
                </a:effectLst>
              </a:rPr>
              <a:t>innocent</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702609" y="2258650"/>
            <a:ext cx="7971339" cy="255454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Phil. 2:15 ~ </a:t>
            </a:r>
            <a:r>
              <a:rPr lang="en-US" sz="3200" dirty="0">
                <a:solidFill>
                  <a:srgbClr val="FFFF00"/>
                </a:solidFill>
                <a:effectLst>
                  <a:outerShdw blurRad="38100" dist="38100" dir="2700000" algn="tl">
                    <a:srgbClr val="000000">
                      <a:alpha val="43137"/>
                    </a:srgbClr>
                  </a:outerShdw>
                </a:effectLst>
              </a:rPr>
              <a:t>that you may become blameless and harmless, children of God without fault in the midst of a crooked and perverse generation, among whom you shine as lights in the world.</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90880" y="1254375"/>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t>Rom. 16:19 ~ </a:t>
            </a:r>
            <a:r>
              <a:rPr lang="en-US" sz="3200" dirty="0">
                <a:solidFill>
                  <a:srgbClr val="FFFF00"/>
                </a:solidFill>
              </a:rPr>
              <a:t>but I want you to be wise in what is good, and simple concerning evil. </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6432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3" presetClass="emph" presetSubtype="2" fill="hold" grpId="1" nodeType="withEffect">
                                  <p:stCondLst>
                                    <p:cond delay="0"/>
                                  </p:stCondLst>
                                  <p:childTnLst>
                                    <p:animClr clrSpc="rgb" dir="cw">
                                      <p:cBhvr override="childStyle">
                                        <p:cTn id="24" dur="2000" fill="hold"/>
                                        <p:tgtEl>
                                          <p:spTgt spid="4"/>
                                        </p:tgtEl>
                                        <p:attrNameLst>
                                          <p:attrName>style.color</p:attrName>
                                        </p:attrNameLst>
                                      </p:cBhvr>
                                      <p:to>
                                        <a:schemeClr val="accent2"/>
                                      </p:to>
                                    </p:animClr>
                                  </p:childTnLst>
                                </p:cTn>
                              </p:par>
                              <p:par>
                                <p:cTn id="25" presetID="19" presetClass="emph" presetSubtype="0" fill="hold" grpId="1" nodeType="withEffect">
                                  <p:stCondLst>
                                    <p:cond delay="0"/>
                                  </p:stCondLst>
                                  <p:childTnLst>
                                    <p:animClr clrSpc="rgb" dir="cw">
                                      <p:cBhvr override="childStyle">
                                        <p:cTn id="26" dur="500" fill="hold"/>
                                        <p:tgtEl>
                                          <p:spTgt spid="6"/>
                                        </p:tgtEl>
                                        <p:attrNameLst>
                                          <p:attrName>style.color</p:attrName>
                                        </p:attrNameLst>
                                      </p:cBhvr>
                                      <p:to>
                                        <a:schemeClr val="accent2"/>
                                      </p:to>
                                    </p:animClr>
                                    <p:animClr clrSpc="rgb" dir="cw">
                                      <p:cBhvr>
                                        <p:cTn id="27" dur="500" fill="hold"/>
                                        <p:tgtEl>
                                          <p:spTgt spid="6"/>
                                        </p:tgtEl>
                                        <p:attrNameLst>
                                          <p:attrName>fillcolor</p:attrName>
                                        </p:attrNameLst>
                                      </p:cBhvr>
                                      <p:to>
                                        <a:schemeClr val="accent2"/>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2" grpId="0"/>
      <p:bldP spid="5" grpId="0"/>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6018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236107"/>
            <a:ext cx="8200103" cy="4555093"/>
          </a:xfrm>
          <a:prstGeom prst="rect">
            <a:avLst/>
          </a:prstGeom>
          <a:noFill/>
        </p:spPr>
        <p:txBody>
          <a:bodyPr wrap="square" rtlCol="0">
            <a:spAutoFit/>
          </a:bodyPr>
          <a:lstStyle/>
          <a:p>
            <a:r>
              <a:rPr lang="en-US" sz="2900" dirty="0"/>
              <a:t>Isaiah </a:t>
            </a:r>
            <a:r>
              <a:rPr lang="en-US" sz="2900" dirty="0" smtClean="0"/>
              <a:t>11:1–3 ~ </a:t>
            </a:r>
            <a:r>
              <a:rPr lang="en-US" sz="2900" baseline="30000" dirty="0" smtClean="0"/>
              <a:t>1</a:t>
            </a:r>
            <a:r>
              <a:rPr lang="en-US" sz="2900" dirty="0"/>
              <a:t> </a:t>
            </a:r>
            <a:r>
              <a:rPr lang="en-US" sz="2900" dirty="0" smtClean="0">
                <a:solidFill>
                  <a:srgbClr val="FFFF00"/>
                </a:solidFill>
              </a:rPr>
              <a:t>There </a:t>
            </a:r>
            <a:r>
              <a:rPr lang="en-US" sz="2900" dirty="0">
                <a:solidFill>
                  <a:srgbClr val="FFFF00"/>
                </a:solidFill>
              </a:rPr>
              <a:t>shall come forth a Rod from the stem of Jesse, </a:t>
            </a:r>
          </a:p>
          <a:p>
            <a:r>
              <a:rPr lang="en-US" sz="2900" dirty="0">
                <a:solidFill>
                  <a:srgbClr val="FFFF00"/>
                </a:solidFill>
              </a:rPr>
              <a:t>And a Branch shall grow out of his roots.</a:t>
            </a:r>
            <a:r>
              <a:rPr lang="en-US" sz="2900" dirty="0"/>
              <a:t> </a:t>
            </a:r>
          </a:p>
          <a:p>
            <a:r>
              <a:rPr lang="en-US" sz="2900" baseline="30000" dirty="0" smtClean="0"/>
              <a:t>2</a:t>
            </a:r>
            <a:r>
              <a:rPr lang="en-US" sz="2900" dirty="0"/>
              <a:t> </a:t>
            </a:r>
            <a:r>
              <a:rPr lang="en-US" sz="2900" dirty="0" smtClean="0">
                <a:solidFill>
                  <a:srgbClr val="FFFF00"/>
                </a:solidFill>
              </a:rPr>
              <a:t>The </a:t>
            </a:r>
            <a:r>
              <a:rPr lang="en-US" sz="2900" dirty="0">
                <a:solidFill>
                  <a:srgbClr val="FFFF00"/>
                </a:solidFill>
              </a:rPr>
              <a:t>Spirit of the </a:t>
            </a:r>
            <a:r>
              <a:rPr lang="en-US" sz="2900" cap="small" dirty="0">
                <a:solidFill>
                  <a:srgbClr val="FFFF00"/>
                </a:solidFill>
              </a:rPr>
              <a:t>Lord</a:t>
            </a:r>
            <a:r>
              <a:rPr lang="en-US" sz="2900" dirty="0">
                <a:solidFill>
                  <a:srgbClr val="FFFF00"/>
                </a:solidFill>
              </a:rPr>
              <a:t> shall rest upon Him, </a:t>
            </a:r>
          </a:p>
          <a:p>
            <a:r>
              <a:rPr lang="en-US" sz="2900" dirty="0">
                <a:solidFill>
                  <a:srgbClr val="FFFF00"/>
                </a:solidFill>
              </a:rPr>
              <a:t>The Spirit of wisdom and understanding, </a:t>
            </a:r>
          </a:p>
          <a:p>
            <a:r>
              <a:rPr lang="en-US" sz="2900" dirty="0">
                <a:solidFill>
                  <a:srgbClr val="FFFF00"/>
                </a:solidFill>
              </a:rPr>
              <a:t>The Spirit of counsel and might, </a:t>
            </a:r>
          </a:p>
          <a:p>
            <a:r>
              <a:rPr lang="en-US" sz="2900" dirty="0">
                <a:solidFill>
                  <a:srgbClr val="FFFF00"/>
                </a:solidFill>
              </a:rPr>
              <a:t>The Spirit of knowledge and of the fear of the </a:t>
            </a:r>
            <a:r>
              <a:rPr lang="en-US" sz="2900" cap="small" dirty="0">
                <a:solidFill>
                  <a:srgbClr val="FFFF00"/>
                </a:solidFill>
              </a:rPr>
              <a:t>Lord</a:t>
            </a:r>
            <a:r>
              <a:rPr lang="en-US" sz="2900" dirty="0">
                <a:solidFill>
                  <a:srgbClr val="FFFF00"/>
                </a:solidFill>
              </a:rPr>
              <a:t>. </a:t>
            </a:r>
          </a:p>
          <a:p>
            <a:r>
              <a:rPr lang="en-US" sz="2900" baseline="30000" dirty="0" smtClean="0"/>
              <a:t>3</a:t>
            </a:r>
            <a:r>
              <a:rPr lang="en-US" sz="2900" dirty="0"/>
              <a:t> </a:t>
            </a:r>
            <a:r>
              <a:rPr lang="en-US" sz="2900" dirty="0" smtClean="0">
                <a:solidFill>
                  <a:srgbClr val="FFFF00"/>
                </a:solidFill>
              </a:rPr>
              <a:t>His </a:t>
            </a:r>
            <a:r>
              <a:rPr lang="en-US" sz="2900" dirty="0">
                <a:solidFill>
                  <a:srgbClr val="FFFF00"/>
                </a:solidFill>
              </a:rPr>
              <a:t>delight </a:t>
            </a:r>
            <a:r>
              <a:rPr lang="en-US" sz="2900" i="1" dirty="0">
                <a:solidFill>
                  <a:srgbClr val="FFFF00"/>
                </a:solidFill>
              </a:rPr>
              <a:t>is</a:t>
            </a:r>
            <a:r>
              <a:rPr lang="en-US" sz="2900" dirty="0">
                <a:solidFill>
                  <a:srgbClr val="FFFF00"/>
                </a:solidFill>
              </a:rPr>
              <a:t> in the fear of the </a:t>
            </a:r>
            <a:r>
              <a:rPr lang="en-US" sz="2900" cap="small" dirty="0">
                <a:solidFill>
                  <a:srgbClr val="FFFF00"/>
                </a:solidFill>
              </a:rPr>
              <a:t>Lord</a:t>
            </a:r>
            <a:r>
              <a:rPr lang="en-US" sz="2900" dirty="0">
                <a:solidFill>
                  <a:srgbClr val="FFFF00"/>
                </a:solidFill>
              </a:rPr>
              <a:t>, </a:t>
            </a:r>
          </a:p>
          <a:p>
            <a:r>
              <a:rPr lang="en-US" sz="2900" dirty="0">
                <a:solidFill>
                  <a:srgbClr val="FFFF00"/>
                </a:solidFill>
              </a:rPr>
              <a:t>And He shall not judge by the sight of His eyes, </a:t>
            </a:r>
          </a:p>
          <a:p>
            <a:r>
              <a:rPr lang="en-US" sz="2900" dirty="0">
                <a:solidFill>
                  <a:srgbClr val="FFFF00"/>
                </a:solidFill>
              </a:rPr>
              <a:t>Nor decide by the hearing of His ears; </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2116" y="702023"/>
            <a:ext cx="8200103"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Law (Principle) of Double Reference</a:t>
            </a:r>
            <a:endParaRPr lang="en-US" sz="3200" dirty="0">
              <a:solidFill>
                <a:schemeClr val="bg1"/>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290693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192411"/>
            <a:ext cx="8200103" cy="2769989"/>
          </a:xfrm>
          <a:prstGeom prst="rect">
            <a:avLst/>
          </a:prstGeom>
          <a:noFill/>
        </p:spPr>
        <p:txBody>
          <a:bodyPr wrap="square" rtlCol="0">
            <a:spAutoFit/>
          </a:bodyPr>
          <a:lstStyle/>
          <a:p>
            <a:r>
              <a:rPr lang="en-US" sz="2900" dirty="0">
                <a:effectLst>
                  <a:outerShdw blurRad="38100" dist="38100" dir="2700000" algn="tl">
                    <a:srgbClr val="000000">
                      <a:alpha val="43137"/>
                    </a:srgbClr>
                  </a:outerShdw>
                </a:effectLst>
              </a:rPr>
              <a:t>Isaiah </a:t>
            </a:r>
            <a:r>
              <a:rPr lang="en-US" sz="2900" dirty="0" smtClean="0">
                <a:effectLst>
                  <a:outerShdw blurRad="38100" dist="38100" dir="2700000" algn="tl">
                    <a:srgbClr val="000000">
                      <a:alpha val="43137"/>
                    </a:srgbClr>
                  </a:outerShdw>
                </a:effectLst>
              </a:rPr>
              <a:t>11:4</a:t>
            </a:r>
            <a:r>
              <a:rPr lang="en-US" sz="2900" dirty="0">
                <a:effectLst>
                  <a:outerShdw blurRad="38100" dist="38100" dir="2700000" algn="tl">
                    <a:srgbClr val="000000">
                      <a:alpha val="43137"/>
                    </a:srgbClr>
                  </a:outerShdw>
                </a:effectLst>
              </a:rPr>
              <a:t> </a:t>
            </a:r>
            <a:r>
              <a:rPr lang="en-US" sz="2900" dirty="0" smtClean="0">
                <a:effectLst>
                  <a:outerShdw blurRad="38100" dist="38100" dir="2700000" algn="tl">
                    <a:srgbClr val="000000">
                      <a:alpha val="43137"/>
                    </a:srgbClr>
                  </a:outerShdw>
                </a:effectLst>
              </a:rPr>
              <a:t>~ </a:t>
            </a:r>
            <a:r>
              <a:rPr lang="en-US" sz="2900" dirty="0" smtClean="0">
                <a:solidFill>
                  <a:srgbClr val="FFFF00"/>
                </a:solidFill>
                <a:effectLst>
                  <a:outerShdw blurRad="38100" dist="38100" dir="2700000" algn="tl">
                    <a:srgbClr val="000000">
                      <a:alpha val="43137"/>
                    </a:srgbClr>
                  </a:outerShdw>
                </a:effectLst>
              </a:rPr>
              <a:t>But </a:t>
            </a:r>
            <a:r>
              <a:rPr lang="en-US" sz="2900" dirty="0">
                <a:solidFill>
                  <a:srgbClr val="FFFF00"/>
                </a:solidFill>
                <a:effectLst>
                  <a:outerShdw blurRad="38100" dist="38100" dir="2700000" algn="tl">
                    <a:srgbClr val="000000">
                      <a:alpha val="43137"/>
                    </a:srgbClr>
                  </a:outerShdw>
                </a:effectLst>
              </a:rPr>
              <a:t>with righteousness He shall judge the poor, </a:t>
            </a:r>
          </a:p>
          <a:p>
            <a:r>
              <a:rPr lang="en-US" sz="2900" dirty="0">
                <a:solidFill>
                  <a:srgbClr val="FFFF00"/>
                </a:solidFill>
                <a:effectLst>
                  <a:outerShdw blurRad="38100" dist="38100" dir="2700000" algn="tl">
                    <a:srgbClr val="000000">
                      <a:alpha val="43137"/>
                    </a:srgbClr>
                  </a:outerShdw>
                </a:effectLst>
              </a:rPr>
              <a:t>And decide with equity for the meek of the earth; </a:t>
            </a:r>
          </a:p>
          <a:p>
            <a:r>
              <a:rPr lang="en-US" sz="2900" dirty="0">
                <a:solidFill>
                  <a:srgbClr val="FFFF00"/>
                </a:solidFill>
                <a:effectLst>
                  <a:outerShdw blurRad="38100" dist="38100" dir="2700000" algn="tl">
                    <a:srgbClr val="000000">
                      <a:alpha val="43137"/>
                    </a:srgbClr>
                  </a:outerShdw>
                </a:effectLst>
              </a:rPr>
              <a:t>He shall strike the earth with the rod of His mouth, </a:t>
            </a:r>
          </a:p>
          <a:p>
            <a:r>
              <a:rPr lang="en-US" sz="2900" dirty="0">
                <a:solidFill>
                  <a:srgbClr val="FFFF00"/>
                </a:solidFill>
                <a:effectLst>
                  <a:outerShdw blurRad="38100" dist="38100" dir="2700000" algn="tl">
                    <a:srgbClr val="000000">
                      <a:alpha val="43137"/>
                    </a:srgbClr>
                  </a:outerShdw>
                </a:effectLst>
              </a:rPr>
              <a:t>And with the breath of His lips He shall slay the wicked. </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2116" y="702023"/>
            <a:ext cx="8200103"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Law (Principle) of Double Reference</a:t>
            </a:r>
            <a:endParaRPr lang="en-US" sz="3200" dirty="0">
              <a:solidFill>
                <a:schemeClr val="bg1"/>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98764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30117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702023"/>
            <a:ext cx="8200103" cy="553998"/>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Disciples</a:t>
            </a:r>
            <a:r>
              <a:rPr lang="en-US" sz="3000" dirty="0">
                <a:effectLst>
                  <a:outerShdw blurRad="38100" dist="38100" dir="2700000" algn="tl">
                    <a:srgbClr val="000000">
                      <a:alpha val="43137"/>
                    </a:srgbClr>
                  </a:outerShdw>
                </a:effectLst>
              </a:rPr>
              <a:t> ~ </a:t>
            </a:r>
            <a:r>
              <a:rPr lang="en-US" sz="30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mathētēs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a learner</a:t>
            </a:r>
            <a:endParaRPr lang="en-US" sz="3000" dirty="0">
              <a:effectLst>
                <a:outerShdw blurRad="38100" dist="38100" dir="2700000" algn="tl">
                  <a:srgbClr val="000000">
                    <a:alpha val="43137"/>
                  </a:srgbClr>
                </a:outerShdw>
              </a:effectLst>
            </a:endParaRPr>
          </a:p>
        </p:txBody>
      </p:sp>
      <p:sp>
        <p:nvSpPr>
          <p:cNvPr id="5" name="TextBox 4"/>
          <p:cNvSpPr txBox="1"/>
          <p:nvPr/>
        </p:nvSpPr>
        <p:spPr>
          <a:xfrm>
            <a:off x="711200" y="1212745"/>
            <a:ext cx="7951019"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effectLst>
                  <a:outerShdw blurRad="38100" dist="38100" dir="2700000" algn="tl">
                    <a:srgbClr val="000000">
                      <a:alpha val="43137"/>
                    </a:srgbClr>
                  </a:outerShdw>
                </a:effectLst>
              </a:rPr>
              <a:t> </a:t>
            </a:r>
            <a:r>
              <a:rPr lang="en-US" sz="3000" dirty="0" smtClean="0">
                <a:solidFill>
                  <a:srgbClr val="FFFF00"/>
                </a:solidFill>
                <a:effectLst>
                  <a:outerShdw blurRad="38100" dist="38100" dir="2700000" algn="tl">
                    <a:srgbClr val="000000">
                      <a:alpha val="43137"/>
                    </a:srgbClr>
                  </a:outerShdw>
                </a:effectLst>
              </a:rPr>
              <a:t>Apostles</a:t>
            </a:r>
            <a:r>
              <a:rPr lang="en-US" sz="3000" dirty="0" smtClean="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a:t>
            </a:r>
            <a:r>
              <a:rPr lang="en-US" sz="30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apostolos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one who is sent out</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5871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Saved</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sōzō</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same as 9:22 (</a:t>
            </a:r>
            <a:r>
              <a:rPr lang="en-US" sz="3200" dirty="0">
                <a:solidFill>
                  <a:srgbClr val="FFFF00"/>
                </a:solidFill>
                <a:effectLst>
                  <a:outerShdw blurRad="38100" dist="38100" dir="2700000" algn="tl">
                    <a:srgbClr val="000000">
                      <a:alpha val="43137"/>
                    </a:srgbClr>
                  </a:outerShdw>
                </a:effectLst>
              </a:rPr>
              <a:t>your faith has made you </a:t>
            </a:r>
            <a:r>
              <a:rPr lang="en-US" sz="3200" u="sng" dirty="0">
                <a:solidFill>
                  <a:srgbClr val="FFFF00"/>
                </a:solidFill>
                <a:effectLst>
                  <a:outerShdw blurRad="38100" dist="38100" dir="2700000" algn="tl">
                    <a:srgbClr val="000000">
                      <a:alpha val="43137"/>
                    </a:srgbClr>
                  </a:outerShdw>
                </a:effectLst>
              </a:rPr>
              <a:t>well</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711200" y="1728553"/>
            <a:ext cx="7951019" cy="584775"/>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t> </a:t>
            </a:r>
            <a:r>
              <a:rPr lang="en-US" sz="3200" dirty="0"/>
              <a:t>Save, whole, well, preserved</a:t>
            </a:r>
            <a:endParaRPr lang="en-US" sz="3000" dirty="0"/>
          </a:p>
        </p:txBody>
      </p:sp>
    </p:spTree>
    <p:extLst>
      <p:ext uri="{BB962C8B-B14F-4D97-AF65-F5344CB8AC3E}">
        <p14:creationId xmlns:p14="http://schemas.microsoft.com/office/powerpoint/2010/main" val="36129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8852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24:43 ~ </a:t>
            </a:r>
            <a:r>
              <a:rPr lang="en-US" sz="3200" dirty="0">
                <a:solidFill>
                  <a:srgbClr val="FFFF00"/>
                </a:solidFill>
                <a:effectLst>
                  <a:outerShdw blurRad="38100" dist="38100" dir="2700000" algn="tl">
                    <a:srgbClr val="000000">
                      <a:alpha val="43137"/>
                    </a:srgbClr>
                  </a:outerShdw>
                </a:effectLst>
              </a:rPr>
              <a:t>But know this, that if the master of the house had known what hour the thief would come, he would have watched and not allowed his house to be broken into.</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70742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3781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Three God-ordained </a:t>
            </a:r>
            <a:r>
              <a:rPr lang="en-US" sz="3200" dirty="0" smtClean="0">
                <a:effectLst>
                  <a:outerShdw blurRad="38100" dist="38100" dir="2700000" algn="tl">
                    <a:srgbClr val="000000">
                      <a:alpha val="43137"/>
                    </a:srgbClr>
                  </a:outerShdw>
                </a:effectLst>
              </a:rPr>
              <a:t>institutions:</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711201" y="1244008"/>
            <a:ext cx="3962400" cy="584775"/>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t> </a:t>
            </a:r>
            <a:r>
              <a:rPr lang="en-US" sz="3200" dirty="0" smtClean="0"/>
              <a:t>Organized religion</a:t>
            </a:r>
            <a:endParaRPr lang="en-US" sz="3000" dirty="0"/>
          </a:p>
        </p:txBody>
      </p:sp>
      <p:sp>
        <p:nvSpPr>
          <p:cNvPr id="6" name="TextBox 5"/>
          <p:cNvSpPr txBox="1"/>
          <p:nvPr/>
        </p:nvSpPr>
        <p:spPr>
          <a:xfrm>
            <a:off x="715114" y="1794991"/>
            <a:ext cx="2770548" cy="584775"/>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t> </a:t>
            </a:r>
            <a:r>
              <a:rPr lang="en-US" sz="3200" dirty="0" smtClean="0"/>
              <a:t>Government</a:t>
            </a:r>
            <a:endParaRPr lang="en-US" sz="3000" dirty="0"/>
          </a:p>
        </p:txBody>
      </p:sp>
      <p:sp>
        <p:nvSpPr>
          <p:cNvPr id="7" name="TextBox 6"/>
          <p:cNvSpPr txBox="1"/>
          <p:nvPr/>
        </p:nvSpPr>
        <p:spPr>
          <a:xfrm>
            <a:off x="719027" y="2345974"/>
            <a:ext cx="2071065" cy="584775"/>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t> </a:t>
            </a:r>
            <a:r>
              <a:rPr lang="en-US" sz="3200" dirty="0" smtClean="0"/>
              <a:t>Family</a:t>
            </a:r>
            <a:endParaRPr lang="en-US" sz="3000" dirty="0"/>
          </a:p>
        </p:txBody>
      </p:sp>
      <p:sp>
        <p:nvSpPr>
          <p:cNvPr id="3" name="TextBox 2"/>
          <p:cNvSpPr txBox="1"/>
          <p:nvPr/>
        </p:nvSpPr>
        <p:spPr>
          <a:xfrm>
            <a:off x="4305987" y="1250455"/>
            <a:ext cx="154802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v. 17</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3176667" y="1801436"/>
            <a:ext cx="154802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v. 18</a:t>
            </a:r>
            <a:endParaRPr lang="en-US" sz="3200" dirty="0">
              <a:effectLst>
                <a:outerShdw blurRad="38100" dist="38100" dir="2700000" algn="tl">
                  <a:srgbClr val="000000">
                    <a:alpha val="43137"/>
                  </a:srgbClr>
                </a:outerShdw>
              </a:effectLst>
            </a:endParaRPr>
          </a:p>
        </p:txBody>
      </p:sp>
      <p:sp>
        <p:nvSpPr>
          <p:cNvPr id="9" name="TextBox 8"/>
          <p:cNvSpPr txBox="1"/>
          <p:nvPr/>
        </p:nvSpPr>
        <p:spPr>
          <a:xfrm>
            <a:off x="2203655" y="2344607"/>
            <a:ext cx="154802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v. 21</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86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3" presetClass="emph" presetSubtype="2" fill="hold" grpId="1" nodeType="withEffect">
                                  <p:stCondLst>
                                    <p:cond delay="0"/>
                                  </p:stCondLst>
                                  <p:childTnLst>
                                    <p:animClr clrSpc="rgb" dir="cw">
                                      <p:cBhvr override="childStyle">
                                        <p:cTn id="34" dur="2000" fill="hold"/>
                                        <p:tgtEl>
                                          <p:spTgt spid="5"/>
                                        </p:tgtEl>
                                        <p:attrNameLst>
                                          <p:attrName>style.color</p:attrName>
                                        </p:attrNameLst>
                                      </p:cBhvr>
                                      <p:to>
                                        <a:schemeClr val="accent2"/>
                                      </p:to>
                                    </p:animClr>
                                  </p:childTnLst>
                                </p:cTn>
                              </p:par>
                              <p:par>
                                <p:cTn id="35" presetID="3" presetClass="emph" presetSubtype="2" fill="hold" grpId="1" nodeType="withEffect">
                                  <p:stCondLst>
                                    <p:cond delay="0"/>
                                  </p:stCondLst>
                                  <p:childTnLst>
                                    <p:animClr clrSpc="rgb" dir="cw">
                                      <p:cBhvr override="childStyle">
                                        <p:cTn id="36" dur="2000" fill="hold"/>
                                        <p:tgtEl>
                                          <p:spTgt spid="3"/>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3" presetClass="emph" presetSubtype="2" fill="hold" grpId="1" nodeType="withEffect">
                                  <p:stCondLst>
                                    <p:cond delay="0"/>
                                  </p:stCondLst>
                                  <p:childTnLst>
                                    <p:animClr clrSpc="rgb" dir="cw">
                                      <p:cBhvr override="childStyle">
                                        <p:cTn id="43" dur="2000" fill="hold"/>
                                        <p:tgtEl>
                                          <p:spTgt spid="6"/>
                                        </p:tgtEl>
                                        <p:attrNameLst>
                                          <p:attrName>style.color</p:attrName>
                                        </p:attrNameLst>
                                      </p:cBhvr>
                                      <p:to>
                                        <a:schemeClr val="accent2"/>
                                      </p:to>
                                    </p:animClr>
                                  </p:childTnLst>
                                </p:cTn>
                              </p:par>
                              <p:par>
                                <p:cTn id="44" presetID="3" presetClass="emph" presetSubtype="2" fill="hold" grpId="1" nodeType="withEffect">
                                  <p:stCondLst>
                                    <p:cond delay="0"/>
                                  </p:stCondLst>
                                  <p:childTnLst>
                                    <p:animClr clrSpc="rgb" dir="cw">
                                      <p:cBhvr override="childStyle">
                                        <p:cTn id="45"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3" grpId="0"/>
      <p:bldP spid="3" grpId="1"/>
      <p:bldP spid="8" grpId="0"/>
      <p:bldP spid="8" grpId="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0794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Calvin Miller (“Taste of Joy”) ~ </a:t>
            </a:r>
            <a:r>
              <a:rPr lang="en-US" sz="3200" dirty="0">
                <a:effectLst>
                  <a:outerShdw blurRad="38100" dist="38100" dir="2700000" algn="tl">
                    <a:srgbClr val="000000">
                      <a:alpha val="43137"/>
                    </a:srgbClr>
                  </a:outerShdw>
                </a:effectLst>
              </a:rPr>
              <a:t>“Many Christians are only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and not disciples at all. Disciples are cross-bearers; they seek Christ.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seek happiness. Disciples dare to discipline themselves, and the demands they place on themselves leave them enjoying the happiness of their growth.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are escapists looking for a shortcut to nirvana. Like drug addicts, they are trying to "bomb out" of their depressing world. </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7258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Calvin Miller (“Taste of Joy”) ~ </a:t>
            </a:r>
            <a:r>
              <a:rPr lang="en-US" sz="3200" dirty="0" smtClean="0">
                <a:effectLst>
                  <a:outerShdw blurRad="38100" dist="38100" dir="2700000" algn="tl">
                    <a:srgbClr val="000000">
                      <a:alpha val="43137"/>
                    </a:srgbClr>
                  </a:outerShdw>
                </a:effectLst>
              </a:rPr>
              <a:t>“</a:t>
            </a:r>
            <a:r>
              <a:rPr lang="en-US" sz="3200" dirty="0" smtClean="0"/>
              <a:t>There </a:t>
            </a:r>
            <a:r>
              <a:rPr lang="en-US" sz="3200" dirty="0"/>
              <a:t>is no automatic joy. Christ is not a happiness capsule; he is the way to the Father. But the way to the Father is not a carnival ride in which we sit and do nothing while we are whisked through various spiritual sensations.”</a:t>
            </a: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7887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073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447800" y="689807"/>
            <a:ext cx="5867400" cy="5482393"/>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TextBox 5"/>
          <p:cNvSpPr txBox="1"/>
          <p:nvPr/>
        </p:nvSpPr>
        <p:spPr>
          <a:xfrm>
            <a:off x="1600200" y="838200"/>
            <a:ext cx="5638800" cy="1938992"/>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Dear Ma and Pa: </a:t>
            </a:r>
          </a:p>
          <a:p>
            <a:r>
              <a:rPr lang="en-US" sz="2000" b="1" dirty="0">
                <a:solidFill>
                  <a:schemeClr val="bg2">
                    <a:lumMod val="10000"/>
                  </a:schemeClr>
                </a:solidFill>
                <a:latin typeface="Crayon" panose="00000400000000000000" pitchFamily="2" charset="0"/>
              </a:rPr>
              <a:t>I am well. Hope you are. Tell Brother Walt and Brother Elmer the Marine Corps beats </a:t>
            </a:r>
            <a:r>
              <a:rPr lang="en-US" sz="2000" b="1" dirty="0" err="1" smtClean="0">
                <a:solidFill>
                  <a:schemeClr val="bg2">
                    <a:lumMod val="10000"/>
                  </a:schemeClr>
                </a:solidFill>
                <a:latin typeface="Crayon" panose="00000400000000000000" pitchFamily="2" charset="0"/>
              </a:rPr>
              <a:t>workin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for old man Minch by a mile. Tell them to join up quick </a:t>
            </a:r>
            <a:r>
              <a:rPr lang="en-US" sz="2000" b="1" dirty="0">
                <a:solidFill>
                  <a:schemeClr val="bg2">
                    <a:lumMod val="10000"/>
                  </a:schemeClr>
                </a:solidFill>
                <a:latin typeface="Crayon" panose="00000400000000000000" pitchFamily="2" charset="0"/>
              </a:rPr>
              <a:t>a</a:t>
            </a:r>
            <a:r>
              <a:rPr lang="en-US" sz="2000" b="1" dirty="0" smtClean="0">
                <a:solidFill>
                  <a:schemeClr val="bg2">
                    <a:lumMod val="10000"/>
                  </a:schemeClr>
                </a:solidFill>
                <a:latin typeface="Crayon" panose="00000400000000000000" pitchFamily="2" charset="0"/>
              </a:rPr>
              <a:t>fore </a:t>
            </a:r>
            <a:r>
              <a:rPr lang="en-US" sz="2000" b="1" dirty="0">
                <a:solidFill>
                  <a:schemeClr val="bg2">
                    <a:lumMod val="10000"/>
                  </a:schemeClr>
                </a:solidFill>
                <a:latin typeface="Crayon" panose="00000400000000000000" pitchFamily="2" charset="0"/>
              </a:rPr>
              <a:t>maybe all of the places </a:t>
            </a:r>
            <a:r>
              <a:rPr lang="en-US" sz="2000" b="1" dirty="0" smtClean="0">
                <a:solidFill>
                  <a:schemeClr val="bg2">
                    <a:lumMod val="10000"/>
                  </a:schemeClr>
                </a:solidFill>
                <a:latin typeface="Crayon" panose="00000400000000000000" pitchFamily="2" charset="0"/>
              </a:rPr>
              <a:t>gets filled</a:t>
            </a:r>
            <a:r>
              <a:rPr lang="en-US" sz="2000" b="1" dirty="0">
                <a:solidFill>
                  <a:schemeClr val="bg2">
                    <a:lumMod val="10000"/>
                  </a:schemeClr>
                </a:solidFill>
                <a:latin typeface="Crayon" panose="00000400000000000000" pitchFamily="2" charset="0"/>
              </a:rPr>
              <a:t>. </a:t>
            </a:r>
          </a:p>
        </p:txBody>
      </p:sp>
      <p:sp>
        <p:nvSpPr>
          <p:cNvPr id="7" name="TextBox 6"/>
          <p:cNvSpPr txBox="1"/>
          <p:nvPr/>
        </p:nvSpPr>
        <p:spPr>
          <a:xfrm>
            <a:off x="1600200" y="2721934"/>
            <a:ext cx="5638800" cy="2554545"/>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I was restless at first because you </a:t>
            </a:r>
            <a:r>
              <a:rPr lang="en-US" sz="2000" b="1" dirty="0" err="1" smtClean="0">
                <a:solidFill>
                  <a:schemeClr val="bg2">
                    <a:lumMod val="10000"/>
                  </a:schemeClr>
                </a:solidFill>
                <a:latin typeface="Crayon" panose="00000400000000000000" pitchFamily="2" charset="0"/>
              </a:rPr>
              <a:t>gots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to stay in bed till nearly 6 am, but </a:t>
            </a:r>
            <a:r>
              <a:rPr lang="en-US" sz="2000" b="1" dirty="0" smtClean="0">
                <a:solidFill>
                  <a:schemeClr val="bg2">
                    <a:lumMod val="10000"/>
                  </a:schemeClr>
                </a:solidFill>
                <a:latin typeface="Crayon" panose="00000400000000000000" pitchFamily="2" charset="0"/>
              </a:rPr>
              <a:t>I</a:t>
            </a:r>
            <a:r>
              <a:rPr lang="en-US" sz="2000" b="1" dirty="0">
                <a:solidFill>
                  <a:schemeClr val="bg2">
                    <a:lumMod val="10000"/>
                  </a:schemeClr>
                </a:solidFill>
                <a:latin typeface="Crayon" panose="00000400000000000000" pitchFamily="2" charset="0"/>
              </a:rPr>
              <a:t>'</a:t>
            </a:r>
            <a:r>
              <a:rPr lang="en-US" sz="2000" b="1" dirty="0" smtClean="0">
                <a:solidFill>
                  <a:schemeClr val="bg2">
                    <a:lumMod val="10000"/>
                  </a:schemeClr>
                </a:solidFill>
                <a:latin typeface="Crayon" panose="00000400000000000000" pitchFamily="2" charset="0"/>
              </a:rPr>
              <a:t>m </a:t>
            </a:r>
            <a:r>
              <a:rPr lang="en-US" sz="2000" b="1" dirty="0" err="1" smtClean="0">
                <a:solidFill>
                  <a:schemeClr val="bg2">
                    <a:lumMod val="10000"/>
                  </a:schemeClr>
                </a:solidFill>
                <a:latin typeface="Crayon" panose="00000400000000000000" pitchFamily="2" charset="0"/>
              </a:rPr>
              <a:t>gettin</a:t>
            </a:r>
            <a:r>
              <a:rPr lang="en-US" sz="2000" b="1" dirty="0" smtClean="0">
                <a:solidFill>
                  <a:schemeClr val="bg2">
                    <a:lumMod val="10000"/>
                  </a:schemeClr>
                </a:solidFill>
                <a:latin typeface="Crayon" panose="00000400000000000000" pitchFamily="2" charset="0"/>
              </a:rPr>
              <a:t> </a:t>
            </a:r>
            <a:r>
              <a:rPr lang="en-US" sz="2000" b="1" dirty="0" err="1" smtClean="0">
                <a:solidFill>
                  <a:schemeClr val="bg2">
                    <a:lumMod val="10000"/>
                  </a:schemeClr>
                </a:solidFill>
                <a:latin typeface="Crayon" panose="00000400000000000000" pitchFamily="2" charset="0"/>
              </a:rPr>
              <a:t>so</a:t>
            </a:r>
            <a:r>
              <a:rPr lang="en-US" sz="2000" b="1" dirty="0" err="1">
                <a:solidFill>
                  <a:schemeClr val="bg2">
                    <a:lumMod val="10000"/>
                  </a:schemeClr>
                </a:solidFill>
                <a:latin typeface="Crayon" panose="00000400000000000000" pitchFamily="2" charset="0"/>
              </a:rPr>
              <a:t>'</a:t>
            </a:r>
            <a:r>
              <a:rPr lang="en-US" sz="2000" b="1" dirty="0" err="1" smtClean="0">
                <a:solidFill>
                  <a:schemeClr val="bg2">
                    <a:lumMod val="10000"/>
                  </a:schemeClr>
                </a:solidFill>
                <a:latin typeface="Crayon" panose="00000400000000000000" pitchFamily="2" charset="0"/>
              </a:rPr>
              <a:t>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I like to sleep late.  Tell Walt and Elmer all you do </a:t>
            </a:r>
            <a:r>
              <a:rPr lang="en-US" sz="2000" b="1" dirty="0">
                <a:solidFill>
                  <a:schemeClr val="bg2">
                    <a:lumMod val="10000"/>
                  </a:schemeClr>
                </a:solidFill>
                <a:latin typeface="Crayon" panose="00000400000000000000" pitchFamily="2" charset="0"/>
              </a:rPr>
              <a:t>a</a:t>
            </a:r>
            <a:r>
              <a:rPr lang="en-US" sz="2000" b="1" dirty="0" smtClean="0">
                <a:solidFill>
                  <a:schemeClr val="bg2">
                    <a:lumMod val="10000"/>
                  </a:schemeClr>
                </a:solidFill>
                <a:latin typeface="Crayon" panose="00000400000000000000" pitchFamily="2" charset="0"/>
              </a:rPr>
              <a:t>fore </a:t>
            </a:r>
            <a:r>
              <a:rPr lang="en-US" sz="2000" b="1" dirty="0">
                <a:solidFill>
                  <a:schemeClr val="bg2">
                    <a:lumMod val="10000"/>
                  </a:schemeClr>
                </a:solidFill>
                <a:latin typeface="Crayon" panose="00000400000000000000" pitchFamily="2" charset="0"/>
              </a:rPr>
              <a:t>breakfast is smooth your cot and shine some things. No hogs to slop, feed to pitch, mash to mix, wood to split, fire to lay. Practically </a:t>
            </a:r>
            <a:r>
              <a:rPr lang="en-US" sz="2000" b="1" dirty="0" err="1" smtClean="0">
                <a:solidFill>
                  <a:schemeClr val="bg2">
                    <a:lumMod val="10000"/>
                  </a:schemeClr>
                </a:solidFill>
                <a:latin typeface="Crayon" panose="00000400000000000000" pitchFamily="2" charset="0"/>
              </a:rPr>
              <a:t>nothin</a:t>
            </a:r>
            <a:r>
              <a:rPr lang="en-US" sz="2000" b="1" dirty="0" smtClean="0">
                <a:solidFill>
                  <a:schemeClr val="bg2">
                    <a:lumMod val="10000"/>
                  </a:schemeClr>
                </a:solidFill>
                <a:latin typeface="Crayon" panose="00000400000000000000" pitchFamily="2" charset="0"/>
              </a:rPr>
              <a:t>. </a:t>
            </a:r>
            <a:endParaRPr lang="en-US" sz="2000" b="1" dirty="0">
              <a:solidFill>
                <a:schemeClr val="bg2">
                  <a:lumMod val="10000"/>
                </a:schemeClr>
              </a:solidFill>
              <a:latin typeface="Crayon" panose="00000400000000000000" pitchFamily="2" charset="0"/>
            </a:endParaRPr>
          </a:p>
        </p:txBody>
      </p:sp>
      <p:sp>
        <p:nvSpPr>
          <p:cNvPr id="8" name="TextBox 7"/>
          <p:cNvSpPr txBox="1"/>
          <p:nvPr/>
        </p:nvSpPr>
        <p:spPr>
          <a:xfrm>
            <a:off x="1600200" y="5181600"/>
            <a:ext cx="5562600" cy="707886"/>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Men </a:t>
            </a:r>
            <a:r>
              <a:rPr lang="en-US" sz="2000" b="1" dirty="0" err="1" smtClean="0">
                <a:solidFill>
                  <a:schemeClr val="bg2">
                    <a:lumMod val="10000"/>
                  </a:schemeClr>
                </a:solidFill>
                <a:latin typeface="Crayon" panose="00000400000000000000" pitchFamily="2" charset="0"/>
              </a:rPr>
              <a:t>gots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to shave but </a:t>
            </a:r>
            <a:r>
              <a:rPr lang="en-US" sz="2000" b="1" dirty="0">
                <a:solidFill>
                  <a:schemeClr val="bg2">
                    <a:lumMod val="10000"/>
                  </a:schemeClr>
                </a:solidFill>
                <a:latin typeface="Crayon" panose="00000400000000000000" pitchFamily="2" charset="0"/>
              </a:rPr>
              <a:t>it </a:t>
            </a:r>
            <a:r>
              <a:rPr lang="en-US" sz="2000" b="1" dirty="0" smtClean="0">
                <a:solidFill>
                  <a:schemeClr val="bg2">
                    <a:lumMod val="10000"/>
                  </a:schemeClr>
                </a:solidFill>
                <a:latin typeface="Crayon" panose="00000400000000000000" pitchFamily="2" charset="0"/>
              </a:rPr>
              <a:t>ain‘t so </a:t>
            </a:r>
            <a:r>
              <a:rPr lang="en-US" sz="2000" b="1" dirty="0">
                <a:solidFill>
                  <a:schemeClr val="bg2">
                    <a:lumMod val="10000"/>
                  </a:schemeClr>
                </a:solidFill>
                <a:latin typeface="Crayon" panose="00000400000000000000" pitchFamily="2" charset="0"/>
              </a:rPr>
              <a:t>bad, </a:t>
            </a:r>
            <a:r>
              <a:rPr lang="en-US" sz="2000" b="1" dirty="0" err="1" smtClean="0">
                <a:solidFill>
                  <a:schemeClr val="bg2">
                    <a:lumMod val="10000"/>
                  </a:schemeClr>
                </a:solidFill>
                <a:latin typeface="Crayon" panose="00000400000000000000" pitchFamily="2" charset="0"/>
              </a:rPr>
              <a:t>they's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warm water. </a:t>
            </a:r>
          </a:p>
        </p:txBody>
      </p:sp>
    </p:spTree>
    <p:extLst>
      <p:ext uri="{BB962C8B-B14F-4D97-AF65-F5344CB8AC3E}">
        <p14:creationId xmlns:p14="http://schemas.microsoft.com/office/powerpoint/2010/main" val="42722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447800" y="689807"/>
            <a:ext cx="5867400" cy="5482393"/>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TextBox 5"/>
          <p:cNvSpPr txBox="1"/>
          <p:nvPr/>
        </p:nvSpPr>
        <p:spPr>
          <a:xfrm>
            <a:off x="1600200" y="838200"/>
            <a:ext cx="5562600" cy="2862322"/>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Breakfast is strong on </a:t>
            </a:r>
            <a:r>
              <a:rPr lang="en-US" sz="2000" b="1" dirty="0" err="1" smtClean="0">
                <a:solidFill>
                  <a:schemeClr val="bg2">
                    <a:lumMod val="10000"/>
                  </a:schemeClr>
                </a:solidFill>
                <a:latin typeface="Crayon" panose="00000400000000000000" pitchFamily="2" charset="0"/>
              </a:rPr>
              <a:t>trimmins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like fruit juice, cereal, eggs, bacon, etc., but kind of weak on chops, potatoes, ham, steak, fried eggplant, pie and other regular food, but tell Walt and Elmer you can always sit by the two city boys that live on coffee. Their food plus yours holds you till noon when you </a:t>
            </a:r>
            <a:r>
              <a:rPr lang="en-US" sz="2000" b="1" dirty="0" smtClean="0">
                <a:solidFill>
                  <a:schemeClr val="bg2">
                    <a:lumMod val="10000"/>
                  </a:schemeClr>
                </a:solidFill>
                <a:latin typeface="Crayon" panose="00000400000000000000" pitchFamily="2" charset="0"/>
              </a:rPr>
              <a:t>gets </a:t>
            </a:r>
            <a:r>
              <a:rPr lang="en-US" sz="2000" b="1" dirty="0">
                <a:solidFill>
                  <a:schemeClr val="bg2">
                    <a:lumMod val="10000"/>
                  </a:schemeClr>
                </a:solidFill>
                <a:latin typeface="Crayon" panose="00000400000000000000" pitchFamily="2" charset="0"/>
              </a:rPr>
              <a:t>fed again. </a:t>
            </a:r>
          </a:p>
        </p:txBody>
      </p:sp>
      <p:sp>
        <p:nvSpPr>
          <p:cNvPr id="7" name="TextBox 6"/>
          <p:cNvSpPr txBox="1"/>
          <p:nvPr/>
        </p:nvSpPr>
        <p:spPr>
          <a:xfrm>
            <a:off x="1600200" y="3928732"/>
            <a:ext cx="5562600" cy="1938992"/>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We go on “route marches,” which the platoon sergeant says are long walks to harden us. If he thinks so, </a:t>
            </a:r>
            <a:r>
              <a:rPr lang="en-US" sz="2000" b="1" dirty="0">
                <a:solidFill>
                  <a:schemeClr val="bg2">
                    <a:lumMod val="10000"/>
                  </a:schemeClr>
                </a:solidFill>
                <a:latin typeface="Crayon" panose="00000400000000000000" pitchFamily="2" charset="0"/>
              </a:rPr>
              <a:t>it </a:t>
            </a:r>
            <a:r>
              <a:rPr lang="en-US" sz="2000" b="1" dirty="0" smtClean="0">
                <a:solidFill>
                  <a:schemeClr val="bg2">
                    <a:lumMod val="10000"/>
                  </a:schemeClr>
                </a:solidFill>
                <a:latin typeface="Crayon" panose="00000400000000000000" pitchFamily="2" charset="0"/>
              </a:rPr>
              <a:t>ain</a:t>
            </a:r>
            <a:r>
              <a:rPr lang="en-US" sz="2000" b="1" dirty="0">
                <a:solidFill>
                  <a:schemeClr val="bg2">
                    <a:lumMod val="10000"/>
                  </a:schemeClr>
                </a:solidFill>
                <a:latin typeface="Crayon" panose="00000400000000000000" pitchFamily="2" charset="0"/>
              </a:rPr>
              <a:t>'</a:t>
            </a:r>
            <a:r>
              <a:rPr lang="en-US" sz="2000" b="1" dirty="0" smtClean="0">
                <a:solidFill>
                  <a:schemeClr val="bg2">
                    <a:lumMod val="10000"/>
                  </a:schemeClr>
                </a:solidFill>
                <a:latin typeface="Crayon" panose="00000400000000000000" pitchFamily="2" charset="0"/>
              </a:rPr>
              <a:t>t my </a:t>
            </a:r>
            <a:r>
              <a:rPr lang="en-US" sz="2000" b="1" dirty="0">
                <a:solidFill>
                  <a:schemeClr val="bg2">
                    <a:lumMod val="10000"/>
                  </a:schemeClr>
                </a:solidFill>
                <a:latin typeface="Crayon" panose="00000400000000000000" pitchFamily="2" charset="0"/>
              </a:rPr>
              <a:t>place to </a:t>
            </a:r>
            <a:r>
              <a:rPr lang="en-US" sz="2000" b="1" dirty="0" smtClean="0">
                <a:solidFill>
                  <a:schemeClr val="bg2">
                    <a:lumMod val="10000"/>
                  </a:schemeClr>
                </a:solidFill>
                <a:latin typeface="Crayon" panose="00000400000000000000" pitchFamily="2" charset="0"/>
              </a:rPr>
              <a:t>tells </a:t>
            </a:r>
            <a:r>
              <a:rPr lang="en-US" sz="2000" b="1" dirty="0">
                <a:solidFill>
                  <a:schemeClr val="bg2">
                    <a:lumMod val="10000"/>
                  </a:schemeClr>
                </a:solidFill>
                <a:latin typeface="Crayon" panose="00000400000000000000" pitchFamily="2" charset="0"/>
              </a:rPr>
              <a:t>him </a:t>
            </a:r>
            <a:r>
              <a:rPr lang="en-US" sz="2000" b="1" dirty="0" smtClean="0">
                <a:solidFill>
                  <a:schemeClr val="bg2">
                    <a:lumMod val="10000"/>
                  </a:schemeClr>
                </a:solidFill>
                <a:latin typeface="Crayon" panose="00000400000000000000" pitchFamily="2" charset="0"/>
              </a:rPr>
              <a:t>no difference. </a:t>
            </a:r>
            <a:r>
              <a:rPr lang="en-US" sz="2000" b="1" dirty="0">
                <a:solidFill>
                  <a:schemeClr val="bg2">
                    <a:lumMod val="10000"/>
                  </a:schemeClr>
                </a:solidFill>
                <a:latin typeface="Crayon" panose="00000400000000000000" pitchFamily="2" charset="0"/>
              </a:rPr>
              <a:t>A “route march” is about as far as to our mailbox at home. Then the city guys </a:t>
            </a:r>
            <a:r>
              <a:rPr lang="en-US" sz="2000" b="1" dirty="0" smtClean="0">
                <a:solidFill>
                  <a:schemeClr val="bg2">
                    <a:lumMod val="10000"/>
                  </a:schemeClr>
                </a:solidFill>
                <a:latin typeface="Crayon" panose="00000400000000000000" pitchFamily="2" charset="0"/>
              </a:rPr>
              <a:t>get</a:t>
            </a:r>
            <a:endParaRPr lang="en-US" sz="2000" b="1" dirty="0">
              <a:solidFill>
                <a:schemeClr val="bg2">
                  <a:lumMod val="10000"/>
                </a:schemeClr>
              </a:solidFill>
              <a:latin typeface="Crayon" panose="00000400000000000000" pitchFamily="2" charset="0"/>
            </a:endParaRPr>
          </a:p>
        </p:txBody>
      </p:sp>
      <p:sp>
        <p:nvSpPr>
          <p:cNvPr id="10" name="TextBox 9"/>
          <p:cNvSpPr txBox="1"/>
          <p:nvPr/>
        </p:nvSpPr>
        <p:spPr>
          <a:xfrm>
            <a:off x="1600200" y="3297866"/>
            <a:ext cx="5562600" cy="707886"/>
          </a:xfrm>
          <a:prstGeom prst="rect">
            <a:avLst/>
          </a:prstGeom>
          <a:noFill/>
        </p:spPr>
        <p:txBody>
          <a:bodyPr wrap="square" rtlCol="0">
            <a:spAutoFit/>
          </a:bodyPr>
          <a:lstStyle/>
          <a:p>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Ain'</a:t>
            </a:r>
            <a:r>
              <a:rPr lang="en-US" sz="2000" b="1" dirty="0" smtClean="0">
                <a:solidFill>
                  <a:schemeClr val="bg2">
                    <a:lumMod val="10000"/>
                  </a:schemeClr>
                </a:solidFill>
                <a:latin typeface="Crayon" panose="00000400000000000000" pitchFamily="2" charset="0"/>
              </a:rPr>
              <a:t>t no </a:t>
            </a:r>
            <a:r>
              <a:rPr lang="en-US" sz="2000" b="1" dirty="0">
                <a:solidFill>
                  <a:schemeClr val="bg2">
                    <a:lumMod val="10000"/>
                  </a:schemeClr>
                </a:solidFill>
                <a:latin typeface="Crayon" panose="00000400000000000000" pitchFamily="2" charset="0"/>
              </a:rPr>
              <a:t>wonder these city boys can't walk much. </a:t>
            </a:r>
          </a:p>
        </p:txBody>
      </p:sp>
    </p:spTree>
    <p:extLst>
      <p:ext uri="{BB962C8B-B14F-4D97-AF65-F5344CB8AC3E}">
        <p14:creationId xmlns:p14="http://schemas.microsoft.com/office/powerpoint/2010/main" val="41895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447800" y="689807"/>
            <a:ext cx="5867400" cy="5482393"/>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TextBox 5"/>
          <p:cNvSpPr txBox="1"/>
          <p:nvPr/>
        </p:nvSpPr>
        <p:spPr>
          <a:xfrm>
            <a:off x="1600200" y="838200"/>
            <a:ext cx="5562600" cy="400110"/>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sore feet and we all ride back in trucks. </a:t>
            </a:r>
          </a:p>
        </p:txBody>
      </p:sp>
      <p:sp>
        <p:nvSpPr>
          <p:cNvPr id="7" name="TextBox 6"/>
          <p:cNvSpPr txBox="1"/>
          <p:nvPr/>
        </p:nvSpPr>
        <p:spPr>
          <a:xfrm>
            <a:off x="1600200" y="1164266"/>
            <a:ext cx="5562600" cy="1938992"/>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The country is nice but awful flat. The sergeant is like a school teacher. He nags a lot. The Captain is like the school board. Majors and Colonels just ride around and frown. They don't bother you none. </a:t>
            </a:r>
          </a:p>
        </p:txBody>
      </p:sp>
      <p:sp>
        <p:nvSpPr>
          <p:cNvPr id="8" name="TextBox 7"/>
          <p:cNvSpPr txBox="1"/>
          <p:nvPr/>
        </p:nvSpPr>
        <p:spPr>
          <a:xfrm>
            <a:off x="1600200" y="3036547"/>
            <a:ext cx="5562600" cy="2862322"/>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This next will </a:t>
            </a:r>
            <a:r>
              <a:rPr lang="en-US" sz="2000" b="1" dirty="0" smtClean="0">
                <a:solidFill>
                  <a:schemeClr val="bg2">
                    <a:lumMod val="10000"/>
                  </a:schemeClr>
                </a:solidFill>
                <a:latin typeface="Crayon" panose="00000400000000000000" pitchFamily="2" charset="0"/>
              </a:rPr>
              <a:t>just kill </a:t>
            </a:r>
            <a:r>
              <a:rPr lang="en-US" sz="2000" b="1" dirty="0">
                <a:solidFill>
                  <a:schemeClr val="bg2">
                    <a:lumMod val="10000"/>
                  </a:schemeClr>
                </a:solidFill>
                <a:latin typeface="Crayon" panose="00000400000000000000" pitchFamily="2" charset="0"/>
              </a:rPr>
              <a:t>Walt and Elmer with </a:t>
            </a:r>
            <a:r>
              <a:rPr lang="en-US" sz="2000" b="1" dirty="0" err="1" smtClean="0">
                <a:solidFill>
                  <a:schemeClr val="bg2">
                    <a:lumMod val="10000"/>
                  </a:schemeClr>
                </a:solidFill>
                <a:latin typeface="Crayon" panose="00000400000000000000" pitchFamily="2" charset="0"/>
              </a:rPr>
              <a:t>laughin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I keep </a:t>
            </a:r>
            <a:r>
              <a:rPr lang="en-US" sz="2000" b="1" dirty="0" err="1" smtClean="0">
                <a:solidFill>
                  <a:schemeClr val="bg2">
                    <a:lumMod val="10000"/>
                  </a:schemeClr>
                </a:solidFill>
                <a:latin typeface="Crayon" panose="00000400000000000000" pitchFamily="2" charset="0"/>
              </a:rPr>
              <a:t>gettin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medals for </a:t>
            </a:r>
            <a:r>
              <a:rPr lang="en-US" sz="2000" b="1" dirty="0" err="1" smtClean="0">
                <a:solidFill>
                  <a:schemeClr val="bg2">
                    <a:lumMod val="10000"/>
                  </a:schemeClr>
                </a:solidFill>
                <a:latin typeface="Crayon" panose="00000400000000000000" pitchFamily="2" charset="0"/>
              </a:rPr>
              <a:t>shootin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I don't know why. The bulls-eye is </a:t>
            </a:r>
            <a:r>
              <a:rPr lang="en-US" sz="2000" b="1" dirty="0" smtClean="0">
                <a:solidFill>
                  <a:schemeClr val="bg2">
                    <a:lumMod val="10000"/>
                  </a:schemeClr>
                </a:solidFill>
                <a:latin typeface="Crayon" panose="00000400000000000000" pitchFamily="2" charset="0"/>
              </a:rPr>
              <a:t>nigh as </a:t>
            </a:r>
            <a:r>
              <a:rPr lang="en-US" sz="2000" b="1" dirty="0">
                <a:solidFill>
                  <a:schemeClr val="bg2">
                    <a:lumMod val="10000"/>
                  </a:schemeClr>
                </a:solidFill>
                <a:latin typeface="Crayon" panose="00000400000000000000" pitchFamily="2" charset="0"/>
              </a:rPr>
              <a:t>big as a chipmunk head and </a:t>
            </a:r>
            <a:r>
              <a:rPr lang="en-US" sz="2000" b="1" dirty="0" smtClean="0">
                <a:solidFill>
                  <a:schemeClr val="bg2">
                    <a:lumMod val="10000"/>
                  </a:schemeClr>
                </a:solidFill>
                <a:latin typeface="Crayon" panose="00000400000000000000" pitchFamily="2" charset="0"/>
              </a:rPr>
              <a:t>it don't </a:t>
            </a:r>
            <a:r>
              <a:rPr lang="en-US" sz="2000" b="1" dirty="0">
                <a:solidFill>
                  <a:schemeClr val="bg2">
                    <a:lumMod val="10000"/>
                  </a:schemeClr>
                </a:solidFill>
                <a:latin typeface="Crayon" panose="00000400000000000000" pitchFamily="2" charset="0"/>
              </a:rPr>
              <a:t>move, and it ain't </a:t>
            </a:r>
            <a:r>
              <a:rPr lang="en-US" sz="2000" b="1" dirty="0" err="1" smtClean="0">
                <a:solidFill>
                  <a:schemeClr val="bg2">
                    <a:lumMod val="10000"/>
                  </a:schemeClr>
                </a:solidFill>
                <a:latin typeface="Crayon" panose="00000400000000000000" pitchFamily="2" charset="0"/>
              </a:rPr>
              <a:t>shootin</a:t>
            </a:r>
            <a:r>
              <a:rPr lang="en-US" sz="2000" b="1" dirty="0" smtClean="0">
                <a:solidFill>
                  <a:schemeClr val="bg2">
                    <a:lumMod val="10000"/>
                  </a:schemeClr>
                </a:solidFill>
                <a:latin typeface="Crayon" panose="00000400000000000000" pitchFamily="2" charset="0"/>
              </a:rPr>
              <a:t> back at </a:t>
            </a:r>
            <a:r>
              <a:rPr lang="en-US" sz="2000" b="1" dirty="0">
                <a:solidFill>
                  <a:schemeClr val="bg2">
                    <a:lumMod val="10000"/>
                  </a:schemeClr>
                </a:solidFill>
                <a:latin typeface="Crayon" panose="00000400000000000000" pitchFamily="2" charset="0"/>
              </a:rPr>
              <a:t>you like the </a:t>
            </a:r>
            <a:r>
              <a:rPr lang="en-US" sz="2000" b="1" dirty="0" err="1">
                <a:solidFill>
                  <a:schemeClr val="bg2">
                    <a:lumMod val="10000"/>
                  </a:schemeClr>
                </a:solidFill>
                <a:latin typeface="Crayon" panose="00000400000000000000" pitchFamily="2" charset="0"/>
              </a:rPr>
              <a:t>Higgett</a:t>
            </a:r>
            <a:r>
              <a:rPr lang="en-US" sz="2000" b="1" dirty="0">
                <a:solidFill>
                  <a:schemeClr val="bg2">
                    <a:lumMod val="10000"/>
                  </a:schemeClr>
                </a:solidFill>
                <a:latin typeface="Crayon" panose="00000400000000000000" pitchFamily="2" charset="0"/>
              </a:rPr>
              <a:t> boys at home. All you </a:t>
            </a:r>
            <a:r>
              <a:rPr lang="en-US" sz="2000" b="1" dirty="0" err="1" smtClean="0">
                <a:solidFill>
                  <a:schemeClr val="bg2">
                    <a:lumMod val="10000"/>
                  </a:schemeClr>
                </a:solidFill>
                <a:latin typeface="Crayon" panose="00000400000000000000" pitchFamily="2" charset="0"/>
              </a:rPr>
              <a:t>gots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to do is lie there all comfortable and hit it. You don't even load your own cartridges. </a:t>
            </a:r>
          </a:p>
        </p:txBody>
      </p:sp>
    </p:spTree>
    <p:extLst>
      <p:ext uri="{BB962C8B-B14F-4D97-AF65-F5344CB8AC3E}">
        <p14:creationId xmlns:p14="http://schemas.microsoft.com/office/powerpoint/2010/main" val="43281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2" name="Rectangle 1"/>
          <p:cNvSpPr/>
          <p:nvPr/>
        </p:nvSpPr>
        <p:spPr>
          <a:xfrm>
            <a:off x="1447800" y="689807"/>
            <a:ext cx="5867400" cy="5482393"/>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838200"/>
            <a:ext cx="5562600" cy="400110"/>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They </a:t>
            </a:r>
            <a:r>
              <a:rPr lang="en-US" sz="2000" b="1" dirty="0" smtClean="0">
                <a:solidFill>
                  <a:schemeClr val="bg2">
                    <a:lumMod val="10000"/>
                  </a:schemeClr>
                </a:solidFill>
                <a:latin typeface="Crayon" panose="00000400000000000000" pitchFamily="2" charset="0"/>
              </a:rPr>
              <a:t>comes </a:t>
            </a:r>
            <a:r>
              <a:rPr lang="en-US" sz="2000" b="1" dirty="0">
                <a:solidFill>
                  <a:schemeClr val="bg2">
                    <a:lumMod val="10000"/>
                  </a:schemeClr>
                </a:solidFill>
                <a:latin typeface="Crayon" panose="00000400000000000000" pitchFamily="2" charset="0"/>
              </a:rPr>
              <a:t>in boxes. </a:t>
            </a:r>
          </a:p>
        </p:txBody>
      </p:sp>
      <p:sp>
        <p:nvSpPr>
          <p:cNvPr id="7" name="TextBox 6"/>
          <p:cNvSpPr txBox="1"/>
          <p:nvPr/>
        </p:nvSpPr>
        <p:spPr>
          <a:xfrm>
            <a:off x="1600200" y="1164266"/>
            <a:ext cx="5562600" cy="1631216"/>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Then we have what they call hand-to-hand combat </a:t>
            </a:r>
            <a:r>
              <a:rPr lang="en-US" sz="2000" b="1" dirty="0" err="1" smtClean="0">
                <a:solidFill>
                  <a:schemeClr val="bg2">
                    <a:lumMod val="10000"/>
                  </a:schemeClr>
                </a:solidFill>
                <a:latin typeface="Crayon" panose="00000400000000000000" pitchFamily="2" charset="0"/>
              </a:rPr>
              <a:t>trainin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You </a:t>
            </a:r>
            <a:r>
              <a:rPr lang="en-US" sz="2000" b="1" dirty="0" smtClean="0">
                <a:solidFill>
                  <a:schemeClr val="bg2">
                    <a:lumMod val="10000"/>
                  </a:schemeClr>
                </a:solidFill>
                <a:latin typeface="Crayon" panose="00000400000000000000" pitchFamily="2" charset="0"/>
              </a:rPr>
              <a:t>gets </a:t>
            </a:r>
            <a:r>
              <a:rPr lang="en-US" sz="2000" b="1" dirty="0">
                <a:solidFill>
                  <a:schemeClr val="bg2">
                    <a:lumMod val="10000"/>
                  </a:schemeClr>
                </a:solidFill>
                <a:latin typeface="Crayon" panose="00000400000000000000" pitchFamily="2" charset="0"/>
              </a:rPr>
              <a:t>to wrestle with them city boys. I have to be real careful </a:t>
            </a:r>
            <a:r>
              <a:rPr lang="en-US" sz="2000" b="1" dirty="0" smtClean="0">
                <a:solidFill>
                  <a:schemeClr val="bg2">
                    <a:lumMod val="10000"/>
                  </a:schemeClr>
                </a:solidFill>
                <a:latin typeface="Crayon" panose="00000400000000000000" pitchFamily="2" charset="0"/>
              </a:rPr>
              <a:t>though </a:t>
            </a:r>
            <a:r>
              <a:rPr lang="en-US" sz="2000" b="1" dirty="0" err="1" smtClean="0">
                <a:solidFill>
                  <a:schemeClr val="bg2">
                    <a:lumMod val="10000"/>
                  </a:schemeClr>
                </a:solidFill>
                <a:latin typeface="Crayon" panose="00000400000000000000" pitchFamily="2" charset="0"/>
              </a:rPr>
              <a:t>cuz</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they </a:t>
            </a:r>
            <a:r>
              <a:rPr lang="en-US" sz="2000" b="1" dirty="0" smtClean="0">
                <a:solidFill>
                  <a:schemeClr val="bg2">
                    <a:lumMod val="10000"/>
                  </a:schemeClr>
                </a:solidFill>
                <a:latin typeface="Crayon" panose="00000400000000000000" pitchFamily="2" charset="0"/>
              </a:rPr>
              <a:t>breaks </a:t>
            </a:r>
            <a:r>
              <a:rPr lang="en-US" sz="2000" b="1" dirty="0">
                <a:solidFill>
                  <a:schemeClr val="bg2">
                    <a:lumMod val="10000"/>
                  </a:schemeClr>
                </a:solidFill>
                <a:latin typeface="Crayon" panose="00000400000000000000" pitchFamily="2" charset="0"/>
              </a:rPr>
              <a:t>real easy. </a:t>
            </a:r>
          </a:p>
        </p:txBody>
      </p:sp>
      <p:sp>
        <p:nvSpPr>
          <p:cNvPr id="8" name="TextBox 7"/>
          <p:cNvSpPr txBox="1"/>
          <p:nvPr/>
        </p:nvSpPr>
        <p:spPr>
          <a:xfrm>
            <a:off x="1600200" y="2406501"/>
            <a:ext cx="5562600" cy="400110"/>
          </a:xfrm>
          <a:prstGeom prst="rect">
            <a:avLst/>
          </a:prstGeom>
          <a:noFill/>
        </p:spPr>
        <p:txBody>
          <a:bodyPr wrap="square" rtlCol="0">
            <a:spAutoFit/>
          </a:bodyPr>
          <a:lstStyle/>
          <a:p>
            <a:r>
              <a:rPr lang="en-US" sz="2000" b="1" dirty="0" smtClean="0">
                <a:solidFill>
                  <a:schemeClr val="bg2">
                    <a:lumMod val="10000"/>
                  </a:schemeClr>
                </a:solidFill>
                <a:latin typeface="Crayon" panose="00000400000000000000" pitchFamily="2" charset="0"/>
              </a:rPr>
              <a:t>         </a:t>
            </a:r>
            <a:endParaRPr lang="en-US" sz="2000" b="1" dirty="0">
              <a:solidFill>
                <a:schemeClr val="bg2">
                  <a:lumMod val="10000"/>
                </a:schemeClr>
              </a:solidFill>
              <a:latin typeface="Crayon" panose="00000400000000000000" pitchFamily="2" charset="0"/>
            </a:endParaRPr>
          </a:p>
        </p:txBody>
      </p:sp>
      <p:sp>
        <p:nvSpPr>
          <p:cNvPr id="10" name="TextBox 9"/>
          <p:cNvSpPr txBox="1"/>
          <p:nvPr/>
        </p:nvSpPr>
        <p:spPr>
          <a:xfrm>
            <a:off x="1600200" y="5743335"/>
            <a:ext cx="5562600" cy="400110"/>
          </a:xfrm>
          <a:prstGeom prst="rect">
            <a:avLst/>
          </a:prstGeom>
          <a:noFill/>
        </p:spPr>
        <p:txBody>
          <a:bodyPr wrap="square" rtlCol="0">
            <a:spAutoFit/>
          </a:bodyPr>
          <a:lstStyle/>
          <a:p>
            <a:r>
              <a:rPr lang="en-US" sz="2000" b="1" dirty="0" err="1" smtClean="0">
                <a:solidFill>
                  <a:schemeClr val="bg2">
                    <a:lumMod val="10000"/>
                  </a:schemeClr>
                </a:solidFill>
                <a:latin typeface="Crayon" panose="00000400000000000000" pitchFamily="2" charset="0"/>
              </a:rPr>
              <a:t>Yer</a:t>
            </a:r>
            <a:r>
              <a:rPr lang="en-US" sz="2000" b="1" dirty="0" smtClean="0">
                <a:solidFill>
                  <a:schemeClr val="bg2">
                    <a:lumMod val="10000"/>
                  </a:schemeClr>
                </a:solidFill>
                <a:latin typeface="Crayon" panose="00000400000000000000" pitchFamily="2" charset="0"/>
              </a:rPr>
              <a:t> </a:t>
            </a:r>
            <a:r>
              <a:rPr lang="en-US" sz="2000" b="1" dirty="0" err="1" smtClean="0">
                <a:solidFill>
                  <a:schemeClr val="bg2">
                    <a:lumMod val="10000"/>
                  </a:schemeClr>
                </a:solidFill>
                <a:latin typeface="Crayon" panose="00000400000000000000" pitchFamily="2" charset="0"/>
              </a:rPr>
              <a:t>lovin</a:t>
            </a:r>
            <a:r>
              <a:rPr lang="en-US" sz="2000" b="1" dirty="0" smtClean="0">
                <a:solidFill>
                  <a:schemeClr val="bg2">
                    <a:lumMod val="10000"/>
                  </a:schemeClr>
                </a:solidFill>
                <a:latin typeface="Crayon" panose="00000400000000000000" pitchFamily="2" charset="0"/>
              </a:rPr>
              <a:t> daughter, Gail</a:t>
            </a:r>
            <a:endParaRPr lang="en-US" sz="2000" b="1" dirty="0">
              <a:solidFill>
                <a:schemeClr val="bg2">
                  <a:lumMod val="10000"/>
                </a:schemeClr>
              </a:solidFill>
              <a:latin typeface="Crayon" panose="00000400000000000000" pitchFamily="2" charset="0"/>
            </a:endParaRPr>
          </a:p>
        </p:txBody>
      </p:sp>
      <p:sp>
        <p:nvSpPr>
          <p:cNvPr id="4" name="TextBox 3"/>
          <p:cNvSpPr txBox="1"/>
          <p:nvPr/>
        </p:nvSpPr>
        <p:spPr>
          <a:xfrm>
            <a:off x="1524000" y="2680252"/>
            <a:ext cx="5638800" cy="2111195"/>
          </a:xfrm>
          <a:prstGeom prst="rect">
            <a:avLst/>
          </a:prstGeom>
          <a:noFill/>
        </p:spPr>
        <p:txBody>
          <a:bodyPr wrap="square" rtlCol="0">
            <a:spAutoFit/>
          </a:bodyPr>
          <a:lstStyle/>
          <a:p>
            <a:r>
              <a:rPr lang="en-US" sz="2000" b="1" dirty="0" smtClean="0">
                <a:solidFill>
                  <a:schemeClr val="bg2">
                    <a:lumMod val="10000"/>
                  </a:schemeClr>
                </a:solidFill>
                <a:latin typeface="Crayon" panose="00000400000000000000" pitchFamily="2" charset="0"/>
              </a:rPr>
              <a:t>                       I'm </a:t>
            </a:r>
            <a:r>
              <a:rPr lang="en-US" sz="2000" b="1" dirty="0">
                <a:solidFill>
                  <a:schemeClr val="bg2">
                    <a:lumMod val="10000"/>
                  </a:schemeClr>
                </a:solidFill>
                <a:latin typeface="Crayon" panose="00000400000000000000" pitchFamily="2" charset="0"/>
              </a:rPr>
              <a:t>about the best they </a:t>
            </a:r>
            <a:r>
              <a:rPr lang="en-US" sz="2000" b="1" dirty="0" err="1" smtClean="0">
                <a:solidFill>
                  <a:schemeClr val="bg2">
                    <a:lumMod val="10000"/>
                  </a:schemeClr>
                </a:solidFill>
                <a:latin typeface="Crayon" panose="00000400000000000000" pitchFamily="2" charset="0"/>
              </a:rPr>
              <a:t>gots</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in this except for that Tug Jordan from over </a:t>
            </a:r>
            <a:r>
              <a:rPr lang="en-US" sz="2000" b="1" dirty="0" smtClean="0">
                <a:solidFill>
                  <a:schemeClr val="bg2">
                    <a:lumMod val="10000"/>
                  </a:schemeClr>
                </a:solidFill>
                <a:latin typeface="Crayon" panose="00000400000000000000" pitchFamily="2" charset="0"/>
              </a:rPr>
              <a:t>at Silver </a:t>
            </a:r>
            <a:r>
              <a:rPr lang="en-US" sz="2000" b="1" dirty="0">
                <a:solidFill>
                  <a:schemeClr val="bg2">
                    <a:lumMod val="10000"/>
                  </a:schemeClr>
                </a:solidFill>
                <a:latin typeface="Crayon" panose="00000400000000000000" pitchFamily="2" charset="0"/>
              </a:rPr>
              <a:t>Lake. I only beat him once. He joined up the same time as me, but I'm only 5'6" and 130 pounds, and he's 6'8" and weighs near 300 pounds dry. </a:t>
            </a:r>
          </a:p>
          <a:p>
            <a:endParaRPr lang="en-US" sz="2000" dirty="0"/>
          </a:p>
        </p:txBody>
      </p:sp>
      <p:sp>
        <p:nvSpPr>
          <p:cNvPr id="5" name="TextBox 4"/>
          <p:cNvSpPr txBox="1"/>
          <p:nvPr/>
        </p:nvSpPr>
        <p:spPr>
          <a:xfrm>
            <a:off x="1600200" y="2379453"/>
            <a:ext cx="5562600" cy="707886"/>
          </a:xfrm>
          <a:prstGeom prst="rect">
            <a:avLst/>
          </a:prstGeom>
          <a:noFill/>
        </p:spPr>
        <p:txBody>
          <a:bodyPr wrap="square" rtlCol="0">
            <a:spAutoFit/>
          </a:bodyPr>
          <a:lstStyle/>
          <a:p>
            <a:r>
              <a:rPr lang="en-US" sz="2000" b="1" dirty="0" smtClean="0">
                <a:solidFill>
                  <a:schemeClr val="bg2">
                    <a:lumMod val="10000"/>
                  </a:schemeClr>
                </a:solidFill>
                <a:latin typeface="Crayon" panose="00000400000000000000" pitchFamily="2" charset="0"/>
              </a:rPr>
              <a:t>         It </a:t>
            </a:r>
            <a:r>
              <a:rPr lang="en-US" sz="2000" b="1" dirty="0">
                <a:solidFill>
                  <a:schemeClr val="bg2">
                    <a:lumMod val="10000"/>
                  </a:schemeClr>
                </a:solidFill>
                <a:latin typeface="Crayon" panose="00000400000000000000" pitchFamily="2" charset="0"/>
              </a:rPr>
              <a:t>ain't like </a:t>
            </a:r>
            <a:r>
              <a:rPr lang="en-US" sz="2000" b="1" dirty="0" err="1">
                <a:solidFill>
                  <a:schemeClr val="bg2">
                    <a:lumMod val="10000"/>
                  </a:schemeClr>
                </a:solidFill>
                <a:latin typeface="Crayon" panose="00000400000000000000" pitchFamily="2" charset="0"/>
              </a:rPr>
              <a:t>fightin</a:t>
            </a:r>
            <a:r>
              <a:rPr lang="en-US" sz="2000" b="1" dirty="0">
                <a:solidFill>
                  <a:schemeClr val="bg2">
                    <a:lumMod val="10000"/>
                  </a:schemeClr>
                </a:solidFill>
                <a:latin typeface="Crayon" panose="00000400000000000000" pitchFamily="2" charset="0"/>
              </a:rPr>
              <a:t> with that ole bull at home. </a:t>
            </a:r>
          </a:p>
        </p:txBody>
      </p:sp>
      <p:sp>
        <p:nvSpPr>
          <p:cNvPr id="9" name="TextBox 8"/>
          <p:cNvSpPr txBox="1"/>
          <p:nvPr/>
        </p:nvSpPr>
        <p:spPr>
          <a:xfrm>
            <a:off x="1524000" y="4779851"/>
            <a:ext cx="5638800" cy="1015663"/>
          </a:xfrm>
          <a:prstGeom prst="rect">
            <a:avLst/>
          </a:prstGeom>
          <a:noFill/>
        </p:spPr>
        <p:txBody>
          <a:bodyPr wrap="square" rtlCol="0">
            <a:spAutoFit/>
          </a:bodyPr>
          <a:lstStyle/>
          <a:p>
            <a:r>
              <a:rPr lang="en-US" sz="2000" b="1" dirty="0">
                <a:solidFill>
                  <a:schemeClr val="bg2">
                    <a:lumMod val="10000"/>
                  </a:schemeClr>
                </a:solidFill>
                <a:latin typeface="Crayon" panose="00000400000000000000" pitchFamily="2" charset="0"/>
              </a:rPr>
              <a:t>Be sure </a:t>
            </a:r>
            <a:r>
              <a:rPr lang="en-US" sz="2000" b="1" dirty="0" smtClean="0">
                <a:solidFill>
                  <a:schemeClr val="bg2">
                    <a:lumMod val="10000"/>
                  </a:schemeClr>
                </a:solidFill>
                <a:latin typeface="Crayon" panose="00000400000000000000" pitchFamily="2" charset="0"/>
              </a:rPr>
              <a:t>and tell </a:t>
            </a:r>
            <a:r>
              <a:rPr lang="en-US" sz="2000" b="1" dirty="0">
                <a:solidFill>
                  <a:schemeClr val="bg2">
                    <a:lumMod val="10000"/>
                  </a:schemeClr>
                </a:solidFill>
                <a:latin typeface="Crayon" panose="00000400000000000000" pitchFamily="2" charset="0"/>
              </a:rPr>
              <a:t>Walt and Elmer to hurry and join </a:t>
            </a:r>
            <a:r>
              <a:rPr lang="en-US" sz="2000" b="1" dirty="0">
                <a:solidFill>
                  <a:schemeClr val="bg2">
                    <a:lumMod val="10000"/>
                  </a:schemeClr>
                </a:solidFill>
                <a:latin typeface="Crayon" panose="00000400000000000000" pitchFamily="2" charset="0"/>
              </a:rPr>
              <a:t>a</a:t>
            </a:r>
            <a:r>
              <a:rPr lang="en-US" sz="2000" b="1" dirty="0" smtClean="0">
                <a:solidFill>
                  <a:schemeClr val="bg2">
                    <a:lumMod val="10000"/>
                  </a:schemeClr>
                </a:solidFill>
                <a:latin typeface="Crayon" panose="00000400000000000000" pitchFamily="2" charset="0"/>
              </a:rPr>
              <a:t>fore </a:t>
            </a:r>
            <a:r>
              <a:rPr lang="en-US" sz="2000" b="1" dirty="0">
                <a:solidFill>
                  <a:schemeClr val="bg2">
                    <a:lumMod val="10000"/>
                  </a:schemeClr>
                </a:solidFill>
                <a:latin typeface="Crayon" panose="00000400000000000000" pitchFamily="2" charset="0"/>
              </a:rPr>
              <a:t>other fellers </a:t>
            </a:r>
            <a:r>
              <a:rPr lang="en-US" sz="2000" b="1" dirty="0" smtClean="0">
                <a:solidFill>
                  <a:schemeClr val="bg2">
                    <a:lumMod val="10000"/>
                  </a:schemeClr>
                </a:solidFill>
                <a:latin typeface="Crayon" panose="00000400000000000000" pitchFamily="2" charset="0"/>
              </a:rPr>
              <a:t>gets </a:t>
            </a:r>
            <a:r>
              <a:rPr lang="en-US" sz="2000" b="1" dirty="0">
                <a:solidFill>
                  <a:schemeClr val="bg2">
                    <a:lumMod val="10000"/>
                  </a:schemeClr>
                </a:solidFill>
                <a:latin typeface="Crayon" panose="00000400000000000000" pitchFamily="2" charset="0"/>
              </a:rPr>
              <a:t>on to this setup and come </a:t>
            </a:r>
            <a:r>
              <a:rPr lang="en-US" sz="2000" b="1" dirty="0" err="1" smtClean="0">
                <a:solidFill>
                  <a:schemeClr val="bg2">
                    <a:lumMod val="10000"/>
                  </a:schemeClr>
                </a:solidFill>
                <a:latin typeface="Crayon" panose="00000400000000000000" pitchFamily="2" charset="0"/>
              </a:rPr>
              <a:t>stampedin</a:t>
            </a:r>
            <a:r>
              <a:rPr lang="en-US" sz="2000" b="1" dirty="0" smtClean="0">
                <a:solidFill>
                  <a:schemeClr val="bg2">
                    <a:lumMod val="10000"/>
                  </a:schemeClr>
                </a:solidFill>
                <a:latin typeface="Crayon" panose="00000400000000000000" pitchFamily="2" charset="0"/>
              </a:rPr>
              <a:t> </a:t>
            </a:r>
            <a:r>
              <a:rPr lang="en-US" sz="2000" b="1" dirty="0">
                <a:solidFill>
                  <a:schemeClr val="bg2">
                    <a:lumMod val="10000"/>
                  </a:schemeClr>
                </a:solidFill>
                <a:latin typeface="Crayon" panose="00000400000000000000" pitchFamily="2" charset="0"/>
              </a:rPr>
              <a:t>in. </a:t>
            </a:r>
          </a:p>
        </p:txBody>
      </p:sp>
    </p:spTree>
    <p:extLst>
      <p:ext uri="{BB962C8B-B14F-4D97-AF65-F5344CB8AC3E}">
        <p14:creationId xmlns:p14="http://schemas.microsoft.com/office/powerpoint/2010/main" val="18749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4" grpId="0"/>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06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10:5-23</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7" y="702023"/>
            <a:ext cx="3226746" cy="553998"/>
          </a:xfrm>
          <a:prstGeom prst="rect">
            <a:avLst/>
          </a:prstGeom>
          <a:noFill/>
        </p:spPr>
        <p:txBody>
          <a:bodyPr wrap="square" rtlCol="0">
            <a:spAutoFit/>
          </a:bodyPr>
          <a:lstStyle/>
          <a:p>
            <a:r>
              <a:rPr lang="en-US" sz="3000" dirty="0" smtClean="0">
                <a:solidFill>
                  <a:srgbClr val="FFFF00"/>
                </a:solidFill>
                <a:effectLst>
                  <a:outerShdw blurRad="38100" dist="38100" dir="2700000" algn="tl">
                    <a:srgbClr val="000000">
                      <a:alpha val="43137"/>
                    </a:srgbClr>
                  </a:outerShdw>
                </a:effectLst>
              </a:rPr>
              <a:t>Peter </a:t>
            </a:r>
            <a:r>
              <a:rPr lang="en-US" sz="3000" dirty="0" smtClean="0">
                <a:solidFill>
                  <a:schemeClr val="bg1"/>
                </a:solidFill>
                <a:effectLst>
                  <a:outerShdw blurRad="38100" dist="38100" dir="2700000" algn="tl">
                    <a:srgbClr val="000000">
                      <a:alpha val="43137"/>
                    </a:srgbClr>
                  </a:outerShdw>
                </a:effectLst>
              </a:rPr>
              <a:t>and</a:t>
            </a:r>
            <a:r>
              <a:rPr lang="en-US" sz="3000" dirty="0" smtClean="0">
                <a:solidFill>
                  <a:srgbClr val="FFFF00"/>
                </a:solidFill>
                <a:effectLst>
                  <a:outerShdw blurRad="38100" dist="38100" dir="2700000" algn="tl">
                    <a:srgbClr val="000000">
                      <a:alpha val="43137"/>
                    </a:srgbClr>
                  </a:outerShdw>
                </a:effectLst>
              </a:rPr>
              <a:t> Andrew</a:t>
            </a:r>
            <a:endParaRPr lang="en-US" sz="3000" dirty="0">
              <a:effectLst>
                <a:outerShdw blurRad="38100" dist="38100" dir="2700000" algn="tl">
                  <a:srgbClr val="000000">
                    <a:alpha val="43137"/>
                  </a:srgbClr>
                </a:outerShdw>
              </a:effectLst>
            </a:endParaRPr>
          </a:p>
        </p:txBody>
      </p:sp>
      <p:sp>
        <p:nvSpPr>
          <p:cNvPr id="6" name="TextBox 5"/>
          <p:cNvSpPr txBox="1"/>
          <p:nvPr/>
        </p:nvSpPr>
        <p:spPr>
          <a:xfrm>
            <a:off x="466031" y="1198297"/>
            <a:ext cx="3226746" cy="553998"/>
          </a:xfrm>
          <a:prstGeom prst="rect">
            <a:avLst/>
          </a:prstGeom>
          <a:noFill/>
        </p:spPr>
        <p:txBody>
          <a:bodyPr wrap="square" rtlCol="0">
            <a:spAutoFit/>
          </a:bodyPr>
          <a:lstStyle/>
          <a:p>
            <a:r>
              <a:rPr lang="en-US" sz="3000" dirty="0" smtClean="0">
                <a:solidFill>
                  <a:srgbClr val="FFFF00"/>
                </a:solidFill>
                <a:effectLst>
                  <a:outerShdw blurRad="38100" dist="38100" dir="2700000" algn="tl">
                    <a:srgbClr val="000000">
                      <a:alpha val="43137"/>
                    </a:srgbClr>
                  </a:outerShdw>
                </a:effectLst>
              </a:rPr>
              <a:t>James </a:t>
            </a:r>
            <a:r>
              <a:rPr lang="en-US" sz="3000" dirty="0" smtClean="0">
                <a:solidFill>
                  <a:schemeClr val="bg1"/>
                </a:solidFill>
                <a:effectLst>
                  <a:outerShdw blurRad="38100" dist="38100" dir="2700000" algn="tl">
                    <a:srgbClr val="000000">
                      <a:alpha val="43137"/>
                    </a:srgbClr>
                  </a:outerShdw>
                </a:effectLst>
              </a:rPr>
              <a:t>and</a:t>
            </a:r>
            <a:r>
              <a:rPr lang="en-US" sz="3000" dirty="0" smtClean="0">
                <a:solidFill>
                  <a:srgbClr val="FFFF00"/>
                </a:solidFill>
                <a:effectLst>
                  <a:outerShdw blurRad="38100" dist="38100" dir="2700000" algn="tl">
                    <a:srgbClr val="000000">
                      <a:alpha val="43137"/>
                    </a:srgbClr>
                  </a:outerShdw>
                </a:effectLst>
              </a:rPr>
              <a:t> John</a:t>
            </a:r>
            <a:endParaRPr lang="en-US" sz="3000" dirty="0">
              <a:effectLst>
                <a:outerShdw blurRad="38100" dist="38100" dir="2700000" algn="tl">
                  <a:srgbClr val="000000">
                    <a:alpha val="43137"/>
                  </a:srgbClr>
                </a:outerShdw>
              </a:effectLst>
            </a:endParaRPr>
          </a:p>
        </p:txBody>
      </p:sp>
      <p:sp>
        <p:nvSpPr>
          <p:cNvPr id="7" name="TextBox 6"/>
          <p:cNvSpPr txBox="1"/>
          <p:nvPr/>
        </p:nvSpPr>
        <p:spPr>
          <a:xfrm>
            <a:off x="477759" y="1678941"/>
            <a:ext cx="8184460" cy="553998"/>
          </a:xfrm>
          <a:prstGeom prst="rect">
            <a:avLst/>
          </a:prstGeom>
          <a:noFill/>
        </p:spPr>
        <p:txBody>
          <a:bodyPr wrap="square" rtlCol="0">
            <a:spAutoFit/>
          </a:bodyPr>
          <a:lstStyle/>
          <a:p>
            <a:r>
              <a:rPr lang="en-US" sz="3000" dirty="0" smtClean="0">
                <a:solidFill>
                  <a:srgbClr val="FFFF00"/>
                </a:solidFill>
                <a:effectLst>
                  <a:outerShdw blurRad="38100" dist="38100" dir="2700000" algn="tl">
                    <a:srgbClr val="000000">
                      <a:alpha val="43137"/>
                    </a:srgbClr>
                  </a:outerShdw>
                </a:effectLst>
              </a:rPr>
              <a:t>Simon the Zealot </a:t>
            </a:r>
            <a:r>
              <a:rPr lang="en-US" sz="3000" dirty="0" smtClean="0">
                <a:solidFill>
                  <a:schemeClr val="bg1"/>
                </a:solidFill>
                <a:effectLst>
                  <a:outerShdw blurRad="38100" dist="38100" dir="2700000" algn="tl">
                    <a:srgbClr val="000000">
                      <a:alpha val="43137"/>
                    </a:srgbClr>
                  </a:outerShdw>
                </a:effectLst>
              </a:rPr>
              <a:t>and</a:t>
            </a:r>
            <a:r>
              <a:rPr lang="en-US" sz="3000" dirty="0" smtClean="0">
                <a:solidFill>
                  <a:srgbClr val="FFFF00"/>
                </a:solidFill>
                <a:effectLst>
                  <a:outerShdw blurRad="38100" dist="38100" dir="2700000" algn="tl">
                    <a:srgbClr val="000000">
                      <a:alpha val="43137"/>
                    </a:srgbClr>
                  </a:outerShdw>
                </a:effectLst>
              </a:rPr>
              <a:t> Matthew the tax collector?</a:t>
            </a:r>
            <a:endParaRPr lang="en-US" sz="3000" dirty="0">
              <a:effectLst>
                <a:outerShdw blurRad="38100" dist="38100" dir="2700000" algn="tl">
                  <a:srgbClr val="000000">
                    <a:alpha val="43137"/>
                  </a:srgbClr>
                </a:outerShdw>
              </a:effectLst>
            </a:endParaRPr>
          </a:p>
        </p:txBody>
      </p:sp>
      <p:pic>
        <p:nvPicPr>
          <p:cNvPr id="1026" name="Picture 2" descr="http://a.abcnews.go.com/images/Politics/AP_CLINTON_141202_DG_16x9_9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28" r="26336"/>
          <a:stretch/>
        </p:blipFill>
        <p:spPr bwMode="auto">
          <a:xfrm rot="200994" flipH="1">
            <a:off x="489598" y="1947528"/>
            <a:ext cx="2341687" cy="2254059"/>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carly fiorina"/>
          <p:cNvPicPr>
            <a:picLocks noChangeAspect="1" noChangeArrowheads="1"/>
          </p:cNvPicPr>
          <p:nvPr/>
        </p:nvPicPr>
        <p:blipFill rotWithShape="1">
          <a:blip r:embed="rId4">
            <a:extLst>
              <a:ext uri="{28A0092B-C50C-407E-A947-70E740481C1C}">
                <a14:useLocalDpi xmlns:a14="http://schemas.microsoft.com/office/drawing/2010/main" val="0"/>
              </a:ext>
            </a:extLst>
          </a:blip>
          <a:srcRect r="23223"/>
          <a:stretch/>
        </p:blipFill>
        <p:spPr bwMode="auto">
          <a:xfrm rot="21357622" flipH="1">
            <a:off x="5300241" y="1098460"/>
            <a:ext cx="2327214" cy="2212848"/>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262" y="3954585"/>
            <a:ext cx="261643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Hillary Clinton</a:t>
            </a:r>
            <a:endParaRPr lang="en-US" sz="2400" dirty="0">
              <a:effectLst>
                <a:outerShdw blurRad="38100" dist="38100" dir="2700000" algn="tl">
                  <a:srgbClr val="000000">
                    <a:alpha val="43137"/>
                  </a:srgbClr>
                </a:outerShdw>
              </a:effectLst>
            </a:endParaRPr>
          </a:p>
        </p:txBody>
      </p:sp>
      <p:sp>
        <p:nvSpPr>
          <p:cNvPr id="13" name="TextBox 12"/>
          <p:cNvSpPr txBox="1"/>
          <p:nvPr/>
        </p:nvSpPr>
        <p:spPr>
          <a:xfrm>
            <a:off x="5130804" y="3036279"/>
            <a:ext cx="261643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Carly Fiorina</a:t>
            </a:r>
            <a:endParaRPr lang="en-US" sz="2400" dirty="0">
              <a:effectLst>
                <a:outerShdw blurRad="38100" dist="38100" dir="2700000" algn="tl">
                  <a:srgbClr val="000000">
                    <a:alpha val="43137"/>
                  </a:srgbClr>
                </a:outerShdw>
              </a:effectLst>
            </a:endParaRPr>
          </a:p>
        </p:txBody>
      </p:sp>
      <p:pic>
        <p:nvPicPr>
          <p:cNvPr id="1034" name="Picture 10" descr="http://ak-hdl.buzzfed.com/static/enhanced/webdr05/2013/7/18/10/enhanced-buzz-21549-1374157836-4.jpg"/>
          <p:cNvPicPr>
            <a:picLocks noChangeAspect="1" noChangeArrowheads="1"/>
          </p:cNvPicPr>
          <p:nvPr/>
        </p:nvPicPr>
        <p:blipFill rotWithShape="1">
          <a:blip r:embed="rId5">
            <a:extLst>
              <a:ext uri="{28A0092B-C50C-407E-A947-70E740481C1C}">
                <a14:useLocalDpi xmlns:a14="http://schemas.microsoft.com/office/drawing/2010/main" val="0"/>
              </a:ext>
            </a:extLst>
          </a:blip>
          <a:srcRect l="19075" t="10351" r="28158" b="15886"/>
          <a:stretch/>
        </p:blipFill>
        <p:spPr bwMode="auto">
          <a:xfrm rot="21359742">
            <a:off x="2027706" y="3298119"/>
            <a:ext cx="2571348" cy="239633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29690" y="5459045"/>
            <a:ext cx="261643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Bernie Sanders</a:t>
            </a:r>
            <a:endParaRPr lang="en-US" sz="2400" dirty="0">
              <a:effectLst>
                <a:outerShdw blurRad="38100" dist="38100" dir="2700000" algn="tl">
                  <a:srgbClr val="000000">
                    <a:alpha val="43137"/>
                  </a:srgbClr>
                </a:outerShdw>
              </a:effectLst>
            </a:endParaRPr>
          </a:p>
        </p:txBody>
      </p:sp>
      <p:pic>
        <p:nvPicPr>
          <p:cNvPr id="1032" name="Picture 8" descr="http://www.maggiesnotebook.com/wp-content/uploads/2014/01/Rand_Paul_5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867" t="4651" r="8564" b="38624"/>
          <a:stretch/>
        </p:blipFill>
        <p:spPr bwMode="auto">
          <a:xfrm rot="283153">
            <a:off x="5392059" y="3140988"/>
            <a:ext cx="2529249" cy="2199790"/>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16353" y="5165970"/>
            <a:ext cx="1965764"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rPr>
              <a:t>Rand Paul</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75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500"/>
                                        <p:tgtEl>
                                          <p:spTgt spid="1028"/>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fade">
                                      <p:cBhvr>
                                        <p:cTn id="39" dur="500"/>
                                        <p:tgtEl>
                                          <p:spTgt spid="103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fade">
                                      <p:cBhvr>
                                        <p:cTn id="47" dur="500"/>
                                        <p:tgtEl>
                                          <p:spTgt spid="1032"/>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P spid="13" grpId="0"/>
      <p:bldP spid="14" grpId="0"/>
      <p:bldP spid="15"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3086</TotalTime>
  <Words>1104</Words>
  <Application>Microsoft Office PowerPoint</Application>
  <PresentationFormat>On-screen Show (4:3)</PresentationFormat>
  <Paragraphs>89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Crayon</vt:lpstr>
      <vt:lpstr>LilyUPC</vt:lpstr>
      <vt:lpstr>Penoir</vt:lpstr>
      <vt:lpstr>Britannic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29</cp:revision>
  <dcterms:created xsi:type="dcterms:W3CDTF">2015-10-07T21:54:27Z</dcterms:created>
  <dcterms:modified xsi:type="dcterms:W3CDTF">2015-10-11T12:28:00Z</dcterms:modified>
</cp:coreProperties>
</file>