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78" r:id="rId5"/>
    <p:sldId id="279" r:id="rId6"/>
    <p:sldId id="261" r:id="rId7"/>
    <p:sldId id="263" r:id="rId8"/>
    <p:sldId id="280" r:id="rId9"/>
    <p:sldId id="264" r:id="rId10"/>
    <p:sldId id="262" r:id="rId11"/>
    <p:sldId id="259" r:id="rId12"/>
    <p:sldId id="260" r:id="rId13"/>
    <p:sldId id="265" r:id="rId14"/>
    <p:sldId id="266" r:id="rId15"/>
    <p:sldId id="267" r:id="rId16"/>
    <p:sldId id="269" r:id="rId17"/>
    <p:sldId id="270" r:id="rId18"/>
    <p:sldId id="268" r:id="rId19"/>
    <p:sldId id="281" r:id="rId20"/>
    <p:sldId id="282" r:id="rId21"/>
    <p:sldId id="271" r:id="rId22"/>
    <p:sldId id="272" r:id="rId23"/>
    <p:sldId id="273" r:id="rId24"/>
    <p:sldId id="275" r:id="rId25"/>
    <p:sldId id="274" r:id="rId26"/>
    <p:sldId id="276" r:id="rId27"/>
    <p:sldId id="277" r:id="rId28"/>
  </p:sldIdLst>
  <p:sldSz cx="9144000" cy="6858000" type="screen4x3"/>
  <p:notesSz cx="6858000" cy="9144000"/>
  <p:embeddedFontLst>
    <p:embeddedFont>
      <p:font typeface="LilyUPC" panose="020B0604020202020204" pitchFamily="34" charset="-34"/>
      <p:regular r:id="rId29"/>
      <p:bold r:id="rId30"/>
      <p:italic r:id="rId31"/>
      <p:boldItalic r:id="rId32"/>
    </p:embeddedFont>
    <p:embeddedFont>
      <p:font typeface="Britannic Bold" panose="020B0903060703020204" pitchFamily="34" charset="0"/>
      <p:regular r:id="rId33"/>
    </p:embeddedFont>
    <p:embeddedFont>
      <p:font typeface="Penoir" panose="020B0500000000000000" pitchFamily="34" charset="0"/>
      <p:regular r:id="rId34"/>
      <p:bold r:id="rId35"/>
      <p:italic r:id="rId36"/>
      <p:boldItalic r:id="rId37"/>
    </p:embeddedFont>
    <p:embeddedFont>
      <p:font typeface="Vivaldi" panose="03020602050506090804" pitchFamily="66" charset="0"/>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8" autoAdjust="0"/>
    <p:restoredTop sz="94660"/>
  </p:normalViewPr>
  <p:slideViewPr>
    <p:cSldViewPr showGuides="1">
      <p:cViewPr varScale="1">
        <p:scale>
          <a:sx n="62" d="100"/>
          <a:sy n="62" d="100"/>
        </p:scale>
        <p:origin x="1320"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7/17/2015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7/17/2015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7/17/2015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7/17/2015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63292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5" name="Picture 7" descr="pinhead"/>
          <p:cNvPicPr>
            <a:picLocks noChangeAspect="1" noChangeArrowheads="1"/>
          </p:cNvPicPr>
          <p:nvPr/>
        </p:nvPicPr>
        <p:blipFill>
          <a:blip r:embed="rId3">
            <a:extLst>
              <a:ext uri="{28A0092B-C50C-407E-A947-70E740481C1C}">
                <a14:useLocalDpi xmlns:a14="http://schemas.microsoft.com/office/drawing/2010/main" val="0"/>
              </a:ext>
            </a:extLst>
          </a:blip>
          <a:srcRect b="4153"/>
          <a:stretch>
            <a:fillRect/>
          </a:stretch>
        </p:blipFill>
        <p:spPr bwMode="auto">
          <a:xfrm rot="21420254">
            <a:off x="2367243" y="786973"/>
            <a:ext cx="5934075" cy="4395788"/>
          </a:xfrm>
          <a:prstGeom prst="rect">
            <a:avLst/>
          </a:prstGeom>
          <a:noFill/>
          <a:effectLst>
            <a:outerShdw blurRad="190500" dir="13500000" sy="23000" kx="1200000" algn="br" rotWithShape="0">
              <a:schemeClr val="bg1">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16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26524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rPr>
              <a:t>Speck</a:t>
            </a:r>
            <a:r>
              <a:rPr lang="en-US" sz="3200" dirty="0"/>
              <a:t> ~ </a:t>
            </a:r>
            <a:r>
              <a:rPr lang="en-US" sz="3200" dirty="0" smtClean="0"/>
              <a:t>something </a:t>
            </a:r>
            <a:r>
              <a:rPr lang="en-US" sz="3200" dirty="0"/>
              <a:t>very small; </a:t>
            </a:r>
            <a:r>
              <a:rPr lang="en-US" sz="3200" i="1" dirty="0"/>
              <a:t>grain chaff, dust</a:t>
            </a:r>
            <a:endParaRPr lang="en-US" sz="3200" dirty="0"/>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64234" y="1232088"/>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Plank</a:t>
            </a:r>
            <a:r>
              <a:rPr lang="en-US" sz="3200" dirty="0">
                <a:effectLst>
                  <a:outerShdw blurRad="38100" dist="38100" dir="2700000" algn="tl">
                    <a:srgbClr val="000000">
                      <a:alpha val="43137"/>
                    </a:srgbClr>
                  </a:outerShdw>
                </a:effectLst>
              </a:rPr>
              <a:t> ~ </a:t>
            </a:r>
            <a:r>
              <a:rPr lang="en-US" sz="3200" dirty="0" smtClean="0">
                <a:effectLst>
                  <a:outerShdw blurRad="38100" dist="38100" dir="2700000" algn="tl">
                    <a:srgbClr val="000000">
                      <a:alpha val="43137"/>
                    </a:srgbClr>
                  </a:outerShdw>
                </a:effectLst>
              </a:rPr>
              <a:t>from </a:t>
            </a:r>
            <a:r>
              <a:rPr lang="en-US" sz="3200" dirty="0">
                <a:effectLst>
                  <a:outerShdw blurRad="38100" dist="38100" dir="2700000" algn="tl">
                    <a:srgbClr val="000000">
                      <a:alpha val="43137"/>
                    </a:srgbClr>
                  </a:outerShdw>
                </a:effectLst>
              </a:rPr>
              <a:t>root meaning </a:t>
            </a:r>
            <a:r>
              <a:rPr lang="en-US" sz="3200" i="1" dirty="0">
                <a:effectLst>
                  <a:outerShdw blurRad="38100" dist="38100" dir="2700000" algn="tl">
                    <a:srgbClr val="000000">
                      <a:alpha val="43137"/>
                    </a:srgbClr>
                  </a:outerShdw>
                </a:effectLst>
              </a:rPr>
              <a:t>to hold up</a:t>
            </a:r>
            <a:r>
              <a:rPr lang="en-US" sz="3200" dirty="0">
                <a:effectLst>
                  <a:outerShdw blurRad="38100" dist="38100" dir="2700000" algn="tl">
                    <a:srgbClr val="000000">
                      <a:alpha val="43137"/>
                    </a:srgbClr>
                  </a:outerShdw>
                </a:effectLst>
              </a:rPr>
              <a:t> (hence: </a:t>
            </a:r>
            <a:r>
              <a:rPr lang="en-US" sz="3200" i="1" dirty="0">
                <a:effectLst>
                  <a:outerShdw blurRad="38100" dist="38100" dir="2700000" algn="tl">
                    <a:srgbClr val="000000">
                      <a:alpha val="43137"/>
                    </a:srgbClr>
                  </a:outerShdw>
                </a:effectLst>
              </a:rPr>
              <a:t>large support roof beam</a:t>
            </a:r>
            <a:r>
              <a:rPr lang="en-US" sz="32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00292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7165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Two extremes to avoid: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0880" y="1255492"/>
            <a:ext cx="7971339" cy="584775"/>
          </a:xfrm>
          <a:prstGeom prst="rect">
            <a:avLst/>
          </a:prstGeom>
          <a:noFill/>
        </p:spPr>
        <p:txBody>
          <a:bodyPr wrap="square" rtlCol="0">
            <a:spAutoFit/>
          </a:bodyPr>
          <a:lstStyle/>
          <a:p>
            <a:pPr marL="346075" indent="-346075">
              <a:buFont typeface="Arial" panose="020B0604020202020204" pitchFamily="34" charset="0"/>
              <a:buChar char="•"/>
            </a:pPr>
            <a:r>
              <a:rPr lang="en-US" sz="3200" dirty="0" smtClean="0">
                <a:effectLst>
                  <a:outerShdw blurRad="38100" dist="38100" dir="2700000" algn="tl">
                    <a:srgbClr val="000000">
                      <a:alpha val="43137"/>
                    </a:srgbClr>
                  </a:outerShdw>
                </a:effectLst>
              </a:rPr>
              <a:t>Cursory glance</a:t>
            </a:r>
            <a:endParaRPr lang="en-US" sz="31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697284" y="1799776"/>
            <a:ext cx="7971339" cy="3539430"/>
          </a:xfrm>
          <a:prstGeom prst="rect">
            <a:avLst/>
          </a:prstGeom>
          <a:noFill/>
        </p:spPr>
        <p:txBody>
          <a:bodyPr wrap="square" rtlCol="0">
            <a:spAutoFit/>
          </a:bodyPr>
          <a:lstStyle/>
          <a:p>
            <a:pPr marL="346075" indent="-346075">
              <a:buFont typeface="Arial" panose="020B0604020202020204" pitchFamily="34" charset="0"/>
              <a:buChar char="•"/>
            </a:pPr>
            <a:r>
              <a:rPr lang="en-US" sz="3200" dirty="0">
                <a:effectLst>
                  <a:outerShdw blurRad="38100" dist="38100" dir="2700000" algn="tl">
                    <a:srgbClr val="000000">
                      <a:alpha val="43137"/>
                    </a:srgbClr>
                  </a:outerShdw>
                </a:effectLst>
              </a:rPr>
              <a:t>James 1:22-24 ~ </a:t>
            </a:r>
            <a:r>
              <a:rPr lang="en-US" sz="3200" baseline="30000" dirty="0">
                <a:effectLst>
                  <a:outerShdw blurRad="38100" dist="38100" dir="2700000" algn="tl">
                    <a:srgbClr val="000000">
                      <a:alpha val="43137"/>
                    </a:srgbClr>
                  </a:outerShdw>
                </a:effectLst>
              </a:rPr>
              <a:t>22</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But be doers of the word, and not hearers only, deceiving yourselves. </a:t>
            </a:r>
            <a:r>
              <a:rPr lang="en-US" sz="3200" baseline="30000" dirty="0">
                <a:effectLst>
                  <a:outerShdw blurRad="38100" dist="38100" dir="2700000" algn="tl">
                    <a:srgbClr val="000000">
                      <a:alpha val="43137"/>
                    </a:srgbClr>
                  </a:outerShdw>
                </a:effectLst>
              </a:rPr>
              <a:t>23</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For if anyone is a hearer of the word and not a doer, he is like a man observing his natural face in a mirror;</a:t>
            </a:r>
            <a:r>
              <a:rPr lang="en-US" sz="3200" dirty="0">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24</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for he observes himself, goes away, and immediately forgets what kind of man he was.</a:t>
            </a:r>
          </a:p>
        </p:txBody>
      </p:sp>
    </p:spTree>
    <p:extLst>
      <p:ext uri="{BB962C8B-B14F-4D97-AF65-F5344CB8AC3E}">
        <p14:creationId xmlns:p14="http://schemas.microsoft.com/office/powerpoint/2010/main" val="162708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Two extremes to avoid: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0880" y="1255492"/>
            <a:ext cx="7971339" cy="584775"/>
          </a:xfrm>
          <a:prstGeom prst="rect">
            <a:avLst/>
          </a:prstGeom>
          <a:noFill/>
        </p:spPr>
        <p:txBody>
          <a:bodyPr wrap="square" rtlCol="0">
            <a:spAutoFit/>
          </a:bodyPr>
          <a:lstStyle/>
          <a:p>
            <a:pPr marL="346075" indent="-346075">
              <a:buFont typeface="Arial" panose="020B0604020202020204" pitchFamily="34" charset="0"/>
              <a:buChar char="•"/>
            </a:pPr>
            <a:r>
              <a:rPr lang="en-US" sz="3100" dirty="0">
                <a:effectLst>
                  <a:outerShdw blurRad="38100" dist="38100" dir="2700000" algn="tl">
                    <a:srgbClr val="000000">
                      <a:alpha val="43137"/>
                    </a:srgbClr>
                  </a:outerShdw>
                </a:effectLst>
              </a:rPr>
              <a:t>Intensive, condemning examination</a:t>
            </a:r>
            <a:endParaRPr lang="en-US" sz="31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697284" y="1799776"/>
            <a:ext cx="7971339" cy="3908762"/>
          </a:xfrm>
          <a:prstGeom prst="rect">
            <a:avLst/>
          </a:prstGeom>
          <a:noFill/>
        </p:spPr>
        <p:txBody>
          <a:bodyPr wrap="square" rtlCol="0">
            <a:spAutoFit/>
          </a:bodyPr>
          <a:lstStyle/>
          <a:p>
            <a:pPr marL="346075" indent="-346075">
              <a:buFont typeface="Arial" panose="020B0604020202020204" pitchFamily="34" charset="0"/>
              <a:buChar char="•"/>
            </a:pPr>
            <a:r>
              <a:rPr lang="en-US" sz="3100" dirty="0">
                <a:effectLst>
                  <a:outerShdw blurRad="38100" dist="38100" dir="2700000" algn="tl">
                    <a:srgbClr val="000000">
                      <a:alpha val="43137"/>
                    </a:srgbClr>
                  </a:outerShdw>
                </a:effectLst>
              </a:rPr>
              <a:t>1 John 3:18-21 ~ </a:t>
            </a:r>
            <a:r>
              <a:rPr lang="en-US" sz="3100" baseline="30000" dirty="0">
                <a:effectLst>
                  <a:outerShdw blurRad="38100" dist="38100" dir="2700000" algn="tl">
                    <a:srgbClr val="000000">
                      <a:alpha val="43137"/>
                    </a:srgbClr>
                  </a:outerShdw>
                </a:effectLst>
              </a:rPr>
              <a:t>18</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My little children, let us not love in word or in tongue, but in deed and in truth. </a:t>
            </a:r>
            <a:r>
              <a:rPr lang="en-US" sz="3100" baseline="30000" dirty="0">
                <a:effectLst>
                  <a:outerShdw blurRad="38100" dist="38100" dir="2700000" algn="tl">
                    <a:srgbClr val="000000">
                      <a:alpha val="43137"/>
                    </a:srgbClr>
                  </a:outerShdw>
                </a:effectLst>
              </a:rPr>
              <a:t>19</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And by this we know that we are of the truth, and shall assure our hearts before Him.</a:t>
            </a:r>
            <a:r>
              <a:rPr lang="en-US" sz="3100" dirty="0">
                <a:effectLst>
                  <a:outerShdw blurRad="38100" dist="38100" dir="2700000" algn="tl">
                    <a:srgbClr val="000000">
                      <a:alpha val="43137"/>
                    </a:srgbClr>
                  </a:outerShdw>
                </a:effectLst>
              </a:rPr>
              <a:t> </a:t>
            </a:r>
            <a:r>
              <a:rPr lang="en-US" sz="3100" baseline="30000" dirty="0">
                <a:effectLst>
                  <a:outerShdw blurRad="38100" dist="38100" dir="2700000" algn="tl">
                    <a:srgbClr val="000000">
                      <a:alpha val="43137"/>
                    </a:srgbClr>
                  </a:outerShdw>
                </a:effectLst>
              </a:rPr>
              <a:t>20</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For if our heart condemns us, God is greater than our heart, and knows all things. </a:t>
            </a:r>
            <a:r>
              <a:rPr lang="en-US" sz="3100" baseline="30000" dirty="0">
                <a:effectLst>
                  <a:outerShdw blurRad="38100" dist="38100" dir="2700000" algn="tl">
                    <a:srgbClr val="000000">
                      <a:alpha val="43137"/>
                    </a:srgbClr>
                  </a:outerShdw>
                </a:effectLst>
              </a:rPr>
              <a:t>21</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Beloved, if our heart does not condemn us, we have confidence toward God.</a:t>
            </a:r>
          </a:p>
        </p:txBody>
      </p:sp>
    </p:spTree>
    <p:extLst>
      <p:ext uri="{BB962C8B-B14F-4D97-AF65-F5344CB8AC3E}">
        <p14:creationId xmlns:p14="http://schemas.microsoft.com/office/powerpoint/2010/main" val="76498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Two extremes to avoid: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0880" y="1255492"/>
            <a:ext cx="7971339" cy="584775"/>
          </a:xfrm>
          <a:prstGeom prst="rect">
            <a:avLst/>
          </a:prstGeom>
          <a:noFill/>
        </p:spPr>
        <p:txBody>
          <a:bodyPr wrap="square" rtlCol="0">
            <a:spAutoFit/>
          </a:bodyPr>
          <a:lstStyle/>
          <a:p>
            <a:pPr marL="346075" indent="-346075">
              <a:buFont typeface="Arial" panose="020B0604020202020204" pitchFamily="34" charset="0"/>
              <a:buChar char="•"/>
            </a:pPr>
            <a:r>
              <a:rPr lang="en-US" sz="3100" dirty="0"/>
              <a:t>Intensive, condemning examination</a:t>
            </a:r>
            <a:endParaRPr lang="en-US" sz="3100" b="1" i="1" cap="small" dirty="0">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97284" y="1799776"/>
            <a:ext cx="7971339" cy="2554545"/>
          </a:xfrm>
          <a:prstGeom prst="rect">
            <a:avLst/>
          </a:prstGeom>
          <a:noFill/>
        </p:spPr>
        <p:txBody>
          <a:bodyPr wrap="square" rtlCol="0">
            <a:spAutoFit/>
          </a:bodyPr>
          <a:lstStyle/>
          <a:p>
            <a:pPr marL="346075" indent="-346075">
              <a:buFont typeface="Arial" panose="020B0604020202020204" pitchFamily="34" charset="0"/>
              <a:buChar char="•"/>
            </a:pPr>
            <a:r>
              <a:rPr lang="en-US" sz="3200" dirty="0"/>
              <a:t>Ps. 51:10, 13 ~ </a:t>
            </a:r>
            <a:r>
              <a:rPr lang="en-US" sz="3200" baseline="30000" dirty="0"/>
              <a:t>10</a:t>
            </a:r>
            <a:r>
              <a:rPr lang="en-US" sz="3200" dirty="0"/>
              <a:t> </a:t>
            </a:r>
            <a:r>
              <a:rPr lang="en-US" sz="3200" dirty="0">
                <a:solidFill>
                  <a:srgbClr val="FFFF00"/>
                </a:solidFill>
              </a:rPr>
              <a:t>Create in me a clean heart, O God, </a:t>
            </a:r>
          </a:p>
          <a:p>
            <a:pPr defTabSz="346075"/>
            <a:r>
              <a:rPr lang="en-US" sz="3200" dirty="0" smtClean="0">
                <a:solidFill>
                  <a:srgbClr val="FFFF00"/>
                </a:solidFill>
              </a:rPr>
              <a:t>	And </a:t>
            </a:r>
            <a:r>
              <a:rPr lang="en-US" sz="3200" dirty="0">
                <a:solidFill>
                  <a:srgbClr val="FFFF00"/>
                </a:solidFill>
              </a:rPr>
              <a:t>renew a steadfast spirit within me. </a:t>
            </a:r>
          </a:p>
          <a:p>
            <a:pPr defTabSz="346075"/>
            <a:r>
              <a:rPr lang="en-US" sz="3200" baseline="30000" dirty="0" smtClean="0"/>
              <a:t>	13 </a:t>
            </a:r>
            <a:r>
              <a:rPr lang="en-US" sz="3200" dirty="0">
                <a:solidFill>
                  <a:srgbClr val="FFFF00"/>
                </a:solidFill>
              </a:rPr>
              <a:t>Then I will teach transgressors Your ways, </a:t>
            </a:r>
          </a:p>
          <a:p>
            <a:pPr defTabSz="346075"/>
            <a:r>
              <a:rPr lang="en-US" sz="3200" dirty="0" smtClean="0">
                <a:solidFill>
                  <a:srgbClr val="FFFF00"/>
                </a:solidFill>
              </a:rPr>
              <a:t>	And </a:t>
            </a:r>
            <a:r>
              <a:rPr lang="en-US" sz="3200" dirty="0">
                <a:solidFill>
                  <a:srgbClr val="FFFF00"/>
                </a:solidFill>
              </a:rPr>
              <a:t>sinners shall be converted to You. </a:t>
            </a:r>
            <a:endParaRPr lang="en-US" sz="3100" dirty="0">
              <a:solidFill>
                <a:srgbClr val="FFFF00"/>
              </a:solidFill>
            </a:endParaRPr>
          </a:p>
        </p:txBody>
      </p:sp>
    </p:spTree>
    <p:extLst>
      <p:ext uri="{BB962C8B-B14F-4D97-AF65-F5344CB8AC3E}">
        <p14:creationId xmlns:p14="http://schemas.microsoft.com/office/powerpoint/2010/main" val="239201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45365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7" name="Cube 6"/>
          <p:cNvSpPr/>
          <p:nvPr/>
        </p:nvSpPr>
        <p:spPr>
          <a:xfrm>
            <a:off x="1598336" y="5260369"/>
            <a:ext cx="5926628" cy="1108830"/>
          </a:xfrm>
          <a:prstGeom prst="cube">
            <a:avLst>
              <a:gd name="adj" fmla="val 73442"/>
            </a:avLst>
          </a:prstGeom>
          <a:blipFill dpi="0" rotWithShape="1">
            <a:blip r:embed="rId3"/>
            <a:srcRect/>
            <a:stretch>
              <a:fillRect/>
            </a:stretch>
          </a:blipFill>
          <a:ln>
            <a:solidFill>
              <a:srgbClr val="4C2600"/>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2454903" y="853982"/>
            <a:ext cx="2117097" cy="4701441"/>
          </a:xfrm>
          <a:prstGeom prst="straightConnector1">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61650" y="853982"/>
            <a:ext cx="2665477" cy="4662417"/>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425578" y="5551032"/>
            <a:ext cx="45719" cy="45719"/>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71401" y="5883305"/>
            <a:ext cx="45719" cy="45719"/>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94989" y="5497443"/>
            <a:ext cx="45719" cy="45719"/>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14161" y="5825062"/>
            <a:ext cx="45719" cy="45719"/>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rot="21010241">
            <a:off x="683452" y="4816446"/>
            <a:ext cx="2590800" cy="1143000"/>
            <a:chOff x="381000" y="4114800"/>
            <a:chExt cx="2590800" cy="1143000"/>
          </a:xfrm>
        </p:grpSpPr>
        <p:sp>
          <p:nvSpPr>
            <p:cNvPr id="5" name="Wave 4"/>
            <p:cNvSpPr/>
            <p:nvPr/>
          </p:nvSpPr>
          <p:spPr>
            <a:xfrm>
              <a:off x="381000" y="4114800"/>
              <a:ext cx="2590800" cy="1143000"/>
            </a:xfrm>
            <a:prstGeom prst="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63397" y="4364126"/>
              <a:ext cx="2286000" cy="584775"/>
            </a:xfrm>
            <a:prstGeom prst="rect">
              <a:avLst/>
            </a:prstGeom>
            <a:noFill/>
          </p:spPr>
          <p:txBody>
            <a:bodyPr wrap="square" rtlCol="0">
              <a:prstTxWarp prst="textWave1">
                <a:avLst/>
              </a:prstTxWarp>
              <a:spAutoFit/>
            </a:bodyPr>
            <a:lstStyle/>
            <a:p>
              <a:r>
                <a:rPr lang="en-US" sz="2800" dirty="0" err="1" smtClean="0">
                  <a:solidFill>
                    <a:schemeClr val="bg2">
                      <a:lumMod val="10000"/>
                    </a:schemeClr>
                  </a:solidFill>
                  <a:effectLst>
                    <a:outerShdw blurRad="38100" dist="38100" dir="2700000" algn="tl">
                      <a:srgbClr val="000000">
                        <a:alpha val="43137"/>
                      </a:srgbClr>
                    </a:outerShdw>
                  </a:effectLst>
                </a:rPr>
                <a:t>Judgmentalism</a:t>
              </a:r>
              <a:endParaRPr lang="en-US" sz="2800" dirty="0">
                <a:solidFill>
                  <a:schemeClr val="bg2">
                    <a:lumMod val="10000"/>
                  </a:schemeClr>
                </a:solidFill>
                <a:effectLst>
                  <a:outerShdw blurRad="38100" dist="38100" dir="2700000" algn="tl">
                    <a:srgbClr val="000000">
                      <a:alpha val="43137"/>
                    </a:srgbClr>
                  </a:outerShdw>
                </a:effectLst>
              </a:endParaRPr>
            </a:p>
          </p:txBody>
        </p:sp>
      </p:grpSp>
      <p:grpSp>
        <p:nvGrpSpPr>
          <p:cNvPr id="26" name="Group 25"/>
          <p:cNvGrpSpPr/>
          <p:nvPr/>
        </p:nvGrpSpPr>
        <p:grpSpPr>
          <a:xfrm rot="317607">
            <a:off x="5686001" y="4644565"/>
            <a:ext cx="2590800" cy="1143000"/>
            <a:chOff x="6019800" y="4114800"/>
            <a:chExt cx="2590800" cy="1143000"/>
          </a:xfrm>
        </p:grpSpPr>
        <p:sp>
          <p:nvSpPr>
            <p:cNvPr id="23" name="Wave 22"/>
            <p:cNvSpPr/>
            <p:nvPr/>
          </p:nvSpPr>
          <p:spPr>
            <a:xfrm flipH="1">
              <a:off x="6019800" y="4114800"/>
              <a:ext cx="2590800" cy="1143000"/>
            </a:xfrm>
            <a:prstGeom prst="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21297653">
              <a:off x="6100267" y="4382869"/>
              <a:ext cx="2434133" cy="646331"/>
            </a:xfrm>
            <a:prstGeom prst="rect">
              <a:avLst/>
            </a:prstGeom>
            <a:noFill/>
          </p:spPr>
          <p:txBody>
            <a:bodyPr wrap="square" rtlCol="0">
              <a:prstTxWarp prst="textWave2">
                <a:avLst/>
              </a:prstTxWarp>
              <a:spAutoFit/>
            </a:bodyPr>
            <a:lstStyle/>
            <a:p>
              <a:pPr algn="ctr"/>
              <a:r>
                <a:rPr lang="en-US" sz="1800" kern="1200" dirty="0" smtClean="0">
                  <a:solidFill>
                    <a:schemeClr val="bg2">
                      <a:lumMod val="10000"/>
                    </a:schemeClr>
                  </a:solidFill>
                  <a:effectLst>
                    <a:outerShdw blurRad="38100" dist="38100" dir="2700000" algn="tl">
                      <a:srgbClr val="000000">
                        <a:alpha val="43137"/>
                      </a:srgbClr>
                    </a:outerShdw>
                  </a:effectLst>
                  <a:latin typeface="+mn-lt"/>
                  <a:ea typeface="+mn-ea"/>
                  <a:cs typeface="+mn-cs"/>
                </a:rPr>
                <a:t>Lacking discernment</a:t>
              </a:r>
              <a:endParaRPr lang="en-US" sz="1800" kern="1200" dirty="0">
                <a:solidFill>
                  <a:schemeClr val="bg2">
                    <a:lumMod val="10000"/>
                  </a:schemeClr>
                </a:solidFill>
                <a:effectLst>
                  <a:outerShdw blurRad="38100" dist="38100" dir="2700000" algn="tl">
                    <a:srgbClr val="000000">
                      <a:alpha val="43137"/>
                    </a:srgbClr>
                  </a:outerShdw>
                </a:effectLst>
                <a:latin typeface="+mn-lt"/>
                <a:ea typeface="+mn-ea"/>
                <a:cs typeface="+mn-cs"/>
              </a:endParaRPr>
            </a:p>
          </p:txBody>
        </p:sp>
      </p:grpSp>
      <p:grpSp>
        <p:nvGrpSpPr>
          <p:cNvPr id="14" name="Group 13"/>
          <p:cNvGrpSpPr/>
          <p:nvPr/>
        </p:nvGrpSpPr>
        <p:grpSpPr>
          <a:xfrm>
            <a:off x="3977244" y="-4014230"/>
            <a:ext cx="1106424" cy="9397202"/>
            <a:chOff x="3994336" y="-4014230"/>
            <a:chExt cx="1106424" cy="9370820"/>
          </a:xfrm>
        </p:grpSpPr>
        <p:cxnSp>
          <p:nvCxnSpPr>
            <p:cNvPr id="15" name="Straight Connector 14"/>
            <p:cNvCxnSpPr/>
            <p:nvPr/>
          </p:nvCxnSpPr>
          <p:spPr>
            <a:xfrm>
              <a:off x="4574529" y="-4014230"/>
              <a:ext cx="0" cy="4502608"/>
            </a:xfrm>
            <a:prstGeom prst="line">
              <a:avLst/>
            </a:prstGeom>
            <a:ln w="3175">
              <a:solidFill>
                <a:srgbClr val="640000"/>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994336" y="875488"/>
              <a:ext cx="1106424" cy="4481102"/>
              <a:chOff x="4464356" y="875488"/>
              <a:chExt cx="1106424" cy="4481102"/>
            </a:xfrm>
          </p:grpSpPr>
          <p:cxnSp>
            <p:nvCxnSpPr>
              <p:cNvPr id="17" name="Straight Connector 16"/>
              <p:cNvCxnSpPr/>
              <p:nvPr/>
            </p:nvCxnSpPr>
            <p:spPr>
              <a:xfrm>
                <a:off x="5068132" y="875488"/>
                <a:ext cx="0" cy="4481102"/>
              </a:xfrm>
              <a:prstGeom prst="line">
                <a:avLst/>
              </a:prstGeom>
              <a:ln w="76200">
                <a:solidFill>
                  <a:schemeClr val="accent4">
                    <a:lumMod val="75000"/>
                  </a:schemeClr>
                </a:solidFill>
              </a:ln>
              <a:scene3d>
                <a:camera prst="orthographicFront"/>
                <a:lightRig rig="threePt" dir="t"/>
              </a:scene3d>
              <a:sp3d contourW="6350">
                <a:bevelT/>
                <a:contourClr>
                  <a:srgbClr val="FFC000"/>
                </a:contourClr>
              </a:sp3d>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464356" y="4182614"/>
                <a:ext cx="1106424" cy="1106424"/>
              </a:xfrm>
              <a:prstGeom prst="ellipse">
                <a:avLst/>
              </a:prstGeom>
              <a:blipFill>
                <a:blip r:embed="rId4"/>
                <a:stretch>
                  <a:fillRect/>
                </a:stretch>
              </a:blipFill>
              <a:ln>
                <a:noFill/>
              </a:ln>
              <a:scene3d>
                <a:camera prst="isometricOffAxis2Left"/>
                <a:lightRig rig="flood" dir="t"/>
              </a:scene3d>
              <a:sp3d prstMaterial="dkEdge">
                <a:bevelT w="190500" h="190500"/>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9" name="Straight Connector 18"/>
          <p:cNvCxnSpPr>
            <a:endCxn id="11" idx="7"/>
          </p:cNvCxnSpPr>
          <p:nvPr/>
        </p:nvCxnSpPr>
        <p:spPr>
          <a:xfrm flipH="1">
            <a:off x="1810425" y="853982"/>
            <a:ext cx="2751226" cy="5036018"/>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0" y="853982"/>
            <a:ext cx="2162958" cy="4979909"/>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1" name="Oval 20"/>
          <p:cNvSpPr/>
          <p:nvPr/>
        </p:nvSpPr>
        <p:spPr>
          <a:xfrm rot="21300000">
            <a:off x="4133115" y="476131"/>
            <a:ext cx="755703" cy="755703"/>
          </a:xfrm>
          <a:prstGeom prst="ellipse">
            <a:avLst/>
          </a:prstGeom>
          <a:blipFill>
            <a:blip r:embed="rId5">
              <a:extLst>
                <a:ext uri="{BEBA8EAE-BF5A-486C-A8C5-ECC9F3942E4B}">
                  <a14:imgProps xmlns:a14="http://schemas.microsoft.com/office/drawing/2010/main">
                    <a14:imgLayer r:embed="rId6">
                      <a14:imgEffect>
                        <a14:colorTemperature colorTemp="11200"/>
                      </a14:imgEffect>
                      <a14:imgEffect>
                        <a14:brightnessContrast bright="40000" contrast="-40000"/>
                      </a14:imgEffect>
                    </a14:imgLayer>
                  </a14:imgProps>
                </a:ext>
              </a:extLst>
            </a:blip>
            <a:stretch>
              <a:fillRect/>
            </a:stretch>
          </a:blipFill>
          <a:scene3d>
            <a:camera prst="isometricOffAxis2Left">
              <a:rot lat="600000" lon="1200000" rev="0"/>
            </a:camera>
            <a:lightRig rig="threePt" dir="t"/>
          </a:scene3d>
          <a:sp3d contourW="12700" prstMaterial="dkEdge">
            <a:bevelT w="190500" h="190500" prst="slope"/>
            <a:contourClr>
              <a:srgbClr val="99663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rot="317607">
            <a:off x="3016476" y="5126521"/>
            <a:ext cx="2898782" cy="1143000"/>
            <a:chOff x="6019800" y="4114800"/>
            <a:chExt cx="2590800" cy="1143000"/>
          </a:xfrm>
        </p:grpSpPr>
        <p:sp>
          <p:nvSpPr>
            <p:cNvPr id="28" name="Wave 27"/>
            <p:cNvSpPr/>
            <p:nvPr/>
          </p:nvSpPr>
          <p:spPr>
            <a:xfrm flipH="1">
              <a:off x="6019800" y="4114800"/>
              <a:ext cx="2590800" cy="1143000"/>
            </a:xfrm>
            <a:prstGeom prst="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21297653">
              <a:off x="6100267" y="4382869"/>
              <a:ext cx="2434133" cy="646331"/>
            </a:xfrm>
            <a:prstGeom prst="rect">
              <a:avLst/>
            </a:prstGeom>
            <a:noFill/>
          </p:spPr>
          <p:txBody>
            <a:bodyPr wrap="square" rtlCol="0">
              <a:prstTxWarp prst="textWave2">
                <a:avLst/>
              </a:prstTxWarp>
              <a:spAutoFit/>
            </a:bodyPr>
            <a:lstStyle/>
            <a:p>
              <a:pPr algn="ctr"/>
              <a:r>
                <a:rPr lang="en-US" dirty="0" smtClean="0">
                  <a:solidFill>
                    <a:schemeClr val="bg2">
                      <a:lumMod val="10000"/>
                    </a:schemeClr>
                  </a:solidFill>
                  <a:effectLst>
                    <a:outerShdw blurRad="38100" dist="38100" dir="2700000" algn="tl">
                      <a:srgbClr val="000000">
                        <a:alpha val="43137"/>
                      </a:srgbClr>
                    </a:outerShdw>
                  </a:effectLst>
                </a:rPr>
                <a:t>Righteous judg</a:t>
              </a:r>
              <a:r>
                <a:rPr lang="en-US" sz="1800" kern="1200" dirty="0" smtClean="0">
                  <a:solidFill>
                    <a:schemeClr val="bg2">
                      <a:lumMod val="10000"/>
                    </a:schemeClr>
                  </a:solidFill>
                  <a:effectLst>
                    <a:outerShdw blurRad="38100" dist="38100" dir="2700000" algn="tl">
                      <a:srgbClr val="000000">
                        <a:alpha val="43137"/>
                      </a:srgbClr>
                    </a:outerShdw>
                  </a:effectLst>
                  <a:latin typeface="+mn-lt"/>
                  <a:ea typeface="+mn-ea"/>
                  <a:cs typeface="+mn-cs"/>
                </a:rPr>
                <a:t>ment</a:t>
              </a:r>
              <a:endParaRPr lang="en-US" sz="1800" kern="1200" dirty="0">
                <a:solidFill>
                  <a:schemeClr val="bg2">
                    <a:lumMod val="10000"/>
                  </a:schemeClr>
                </a:solidFill>
                <a:effectLst>
                  <a:outerShdw blurRad="38100" dist="38100" dir="2700000" algn="tl">
                    <a:srgbClr val="000000">
                      <a:alpha val="43137"/>
                    </a:srgbClr>
                  </a:outerShdw>
                </a:effectLst>
                <a:latin typeface="+mn-lt"/>
                <a:ea typeface="+mn-ea"/>
                <a:cs typeface="+mn-cs"/>
              </a:endParaRPr>
            </a:p>
          </p:txBody>
        </p:sp>
      </p:grpSp>
    </p:spTree>
    <p:extLst>
      <p:ext uri="{BB962C8B-B14F-4D97-AF65-F5344CB8AC3E}">
        <p14:creationId xmlns:p14="http://schemas.microsoft.com/office/powerpoint/2010/main" val="269820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1500000">
                                      <p:cBhvr>
                                        <p:cTn id="41" dur="1000" fill="hold"/>
                                        <p:tgtEl>
                                          <p:spTgt spid="14"/>
                                        </p:tgtEl>
                                        <p:attrNameLst>
                                          <p:attrName>r</p:attrName>
                                        </p:attrNameLst>
                                      </p:cBhvr>
                                    </p:animRo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nodeType="clickEffect">
                                  <p:stCondLst>
                                    <p:cond delay="0"/>
                                  </p:stCondLst>
                                  <p:childTnLst>
                                    <p:animRot by="-3000000">
                                      <p:cBhvr>
                                        <p:cTn id="49" dur="1000" fill="hold"/>
                                        <p:tgtEl>
                                          <p:spTgt spid="14"/>
                                        </p:tgtEl>
                                        <p:attrNameLst>
                                          <p:attrName>r</p:attrName>
                                        </p:attrNameLst>
                                      </p:cBhvr>
                                    </p:animRo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mph" presetSubtype="0" fill="hold" nodeType="clickEffect">
                                  <p:stCondLst>
                                    <p:cond delay="0"/>
                                  </p:stCondLst>
                                  <p:childTnLst>
                                    <p:animRot by="1500000">
                                      <p:cBhvr>
                                        <p:cTn id="57" dur="1000" fill="hold"/>
                                        <p:tgtEl>
                                          <p:spTgt spid="14"/>
                                        </p:tgtEl>
                                        <p:attrNameLst>
                                          <p:attrName>r</p:attrName>
                                        </p:attrNameLst>
                                      </p:cBhvr>
                                    </p:animRo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9" presetClass="exit" presetSubtype="0" fill="hold" nodeType="withEffect">
                                  <p:stCondLst>
                                    <p:cond delay="0"/>
                                  </p:stCondLst>
                                  <p:childTnLst>
                                    <p:animEffect transition="out" filter="dissolve">
                                      <p:cBhvr>
                                        <p:cTn id="63" dur="3000"/>
                                        <p:tgtEl>
                                          <p:spTgt spid="25"/>
                                        </p:tgtEl>
                                      </p:cBhvr>
                                    </p:animEffect>
                                    <p:set>
                                      <p:cBhvr>
                                        <p:cTn id="64" dur="1" fill="hold">
                                          <p:stCondLst>
                                            <p:cond delay="2999"/>
                                          </p:stCondLst>
                                        </p:cTn>
                                        <p:tgtEl>
                                          <p:spTgt spid="25"/>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3000"/>
                                        <p:tgtEl>
                                          <p:spTgt spid="26"/>
                                        </p:tgtEl>
                                      </p:cBhvr>
                                    </p:animEffect>
                                    <p:set>
                                      <p:cBhvr>
                                        <p:cTn id="67" dur="1" fill="hold">
                                          <p:stCondLst>
                                            <p:cond delay="2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1897" y="3456536"/>
            <a:ext cx="1810444" cy="2258464"/>
          </a:xfrm>
          <a:prstGeom prst="rect">
            <a:avLst/>
          </a:prstGeom>
          <a:effectLst>
            <a:outerShdw blurRad="127000" dir="13500000" sy="23000" kx="1200000" algn="br" rotWithShape="0">
              <a:schemeClr val="bg1">
                <a:alpha val="20000"/>
              </a:schemeClr>
            </a:outerShdw>
            <a:softEdge rad="127000"/>
          </a:effectLst>
        </p:spPr>
      </p:pic>
      <p:sp>
        <p:nvSpPr>
          <p:cNvPr id="2" name="Down Arrow 1"/>
          <p:cNvSpPr/>
          <p:nvPr/>
        </p:nvSpPr>
        <p:spPr>
          <a:xfrm flipH="1" flipV="1">
            <a:off x="2308253" y="1684020"/>
            <a:ext cx="381000" cy="1508760"/>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Down Arrow 5"/>
          <p:cNvSpPr/>
          <p:nvPr/>
        </p:nvSpPr>
        <p:spPr>
          <a:xfrm flipH="1" flipV="1">
            <a:off x="2681569" y="1682264"/>
            <a:ext cx="381000" cy="1508760"/>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234" y="2322493"/>
            <a:ext cx="2026515" cy="830997"/>
          </a:xfrm>
          <a:prstGeom prst="rect">
            <a:avLst/>
          </a:prstGeom>
          <a:noFill/>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rPr>
              <a:t>Chapter 5 ~ heart issues</a:t>
            </a:r>
            <a:endParaRPr lang="en-US" sz="2400"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2818601" y="2331464"/>
            <a:ext cx="2102715" cy="830997"/>
          </a:xfrm>
          <a:prstGeom prst="rect">
            <a:avLst/>
          </a:prstGeom>
          <a:noFill/>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rPr>
              <a:t>Chapter 6 ~ hand issues</a:t>
            </a:r>
            <a:endParaRPr lang="en-US" sz="2400" dirty="0">
              <a:solidFill>
                <a:srgbClr val="FFFF00"/>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80905" y="3459096"/>
            <a:ext cx="1810444" cy="2258464"/>
          </a:xfrm>
          <a:prstGeom prst="rect">
            <a:avLst/>
          </a:prstGeom>
          <a:effectLst>
            <a:outerShdw blurRad="127000" dir="18900000" sy="23000" kx="-1200000" algn="bl" rotWithShape="0">
              <a:schemeClr val="bg1">
                <a:alpha val="20000"/>
              </a:schemeClr>
            </a:outerShdw>
            <a:softEdge rad="127000"/>
          </a:effectLst>
        </p:spPr>
      </p:pic>
      <p:sp>
        <p:nvSpPr>
          <p:cNvPr id="10" name="Down Arrow 9"/>
          <p:cNvSpPr/>
          <p:nvPr/>
        </p:nvSpPr>
        <p:spPr>
          <a:xfrm rot="5400000" flipH="1" flipV="1">
            <a:off x="4365909" y="4147072"/>
            <a:ext cx="381000" cy="1508760"/>
          </a:xfrm>
          <a:prstGeom prst="downArrow">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TextBox 10"/>
          <p:cNvSpPr txBox="1"/>
          <p:nvPr/>
        </p:nvSpPr>
        <p:spPr>
          <a:xfrm>
            <a:off x="3488393" y="3741003"/>
            <a:ext cx="2102715" cy="830997"/>
          </a:xfrm>
          <a:prstGeom prst="rect">
            <a:avLst/>
          </a:prstGeom>
          <a:noFill/>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rPr>
              <a:t>Chapter 7 ~ human issues</a:t>
            </a:r>
            <a:endParaRPr lang="en-US" sz="2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558716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P spid="8" grpId="0"/>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26859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001369"/>
          </a:xfrm>
          <a:prstGeom prst="rect">
            <a:avLst/>
          </a:prstGeom>
          <a:noFill/>
        </p:spPr>
        <p:txBody>
          <a:bodyPr wrap="square" rtlCol="0">
            <a:spAutoFit/>
          </a:bodyPr>
          <a:lstStyle/>
          <a:p>
            <a:r>
              <a:rPr lang="en-US" sz="2900" dirty="0">
                <a:solidFill>
                  <a:srgbClr val="FFFF00"/>
                </a:solidFill>
                <a:effectLst>
                  <a:outerShdw blurRad="38100" dist="38100" dir="2700000" algn="tl">
                    <a:srgbClr val="000000">
                      <a:alpha val="43137"/>
                    </a:srgbClr>
                  </a:outerShdw>
                </a:effectLst>
              </a:rPr>
              <a:t>Leonard Ravenhill ~ </a:t>
            </a:r>
            <a:r>
              <a:rPr lang="en-US" sz="2900" dirty="0">
                <a:effectLst>
                  <a:outerShdw blurRad="38100" dist="38100" dir="2700000" algn="tl">
                    <a:srgbClr val="000000">
                      <a:alpha val="43137"/>
                    </a:srgbClr>
                  </a:outerShdw>
                </a:effectLst>
              </a:rPr>
              <a:t>“The Church has many organizers, but few agonizers; many who pay, but few who pray; many </a:t>
            </a:r>
            <a:r>
              <a:rPr lang="en-US" sz="2900" dirty="0" err="1">
                <a:effectLst>
                  <a:outerShdw blurRad="38100" dist="38100" dir="2700000" algn="tl">
                    <a:srgbClr val="000000">
                      <a:alpha val="43137"/>
                    </a:srgbClr>
                  </a:outerShdw>
                </a:effectLst>
              </a:rPr>
              <a:t>resters</a:t>
            </a:r>
            <a:r>
              <a:rPr lang="en-US" sz="2900" dirty="0">
                <a:effectLst>
                  <a:outerShdw blurRad="38100" dist="38100" dir="2700000" algn="tl">
                    <a:srgbClr val="000000">
                      <a:alpha val="43137"/>
                    </a:srgbClr>
                  </a:outerShdw>
                </a:effectLst>
              </a:rPr>
              <a:t>, but few wrestlers; many who are enterprising, but few who are interceding – people who are praying and praying.  A worldly Christian will stop praying and a praying Christian will stop worldliness.  Tithes may build a church, but tears will give it life.  That is the difference between the modern church and the early church.  In the matter of effective praying, never have so many left so much to so few.  Brethren, let us pray.”</a:t>
            </a:r>
            <a:endParaRPr lang="en-US" sz="29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3500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0774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2 undeniable truths …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0880" y="1255492"/>
            <a:ext cx="7971339"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He always only has my best interests at heart</a:t>
            </a:r>
            <a:endParaRPr lang="en-US" sz="31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690880" y="1761084"/>
            <a:ext cx="7971339"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2) I can't do better than to let Him have His will with </a:t>
            </a:r>
            <a:r>
              <a:rPr lang="en-US" sz="3200" dirty="0" smtClean="0">
                <a:effectLst>
                  <a:outerShdw blurRad="38100" dist="38100" dir="2700000" algn="tl">
                    <a:srgbClr val="000000">
                      <a:alpha val="43137"/>
                    </a:srgbClr>
                  </a:outerShdw>
                </a:effectLst>
              </a:rPr>
              <a:t>me</a:t>
            </a:r>
            <a:endParaRPr lang="en-US" sz="3200" dirty="0">
              <a:effectLst>
                <a:outerShdw blurRad="38100" dist="38100" dir="2700000" algn="tl">
                  <a:srgbClr val="000000">
                    <a:alpha val="43137"/>
                  </a:srgbClr>
                </a:outerShdw>
              </a:effectLst>
            </a:endParaRPr>
          </a:p>
        </p:txBody>
      </p:sp>
      <p:sp>
        <p:nvSpPr>
          <p:cNvPr id="7" name="TextBox 6"/>
          <p:cNvSpPr txBox="1"/>
          <p:nvPr/>
        </p:nvSpPr>
        <p:spPr>
          <a:xfrm>
            <a:off x="462116" y="2819400"/>
            <a:ext cx="8200103"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 and a question</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0" name="TextBox 9"/>
          <p:cNvSpPr txBox="1"/>
          <p:nvPr/>
        </p:nvSpPr>
        <p:spPr>
          <a:xfrm>
            <a:off x="695325" y="3339525"/>
            <a:ext cx="7971339" cy="584775"/>
          </a:xfrm>
          <a:prstGeom prst="rect">
            <a:avLst/>
          </a:prstGeom>
          <a:noFill/>
        </p:spPr>
        <p:txBody>
          <a:bodyPr wrap="square" rtlCol="0">
            <a:spAutoFit/>
          </a:bodyPr>
          <a:lstStyle/>
          <a:p>
            <a:pPr marL="342900" indent="-342900">
              <a:buFont typeface="Arial" panose="020B0604020202020204" pitchFamily="34" charset="0"/>
              <a:buChar char="•"/>
            </a:pPr>
            <a:r>
              <a:rPr lang="en-US" sz="3200" dirty="0">
                <a:effectLst>
                  <a:outerShdw blurRad="38100" dist="38100" dir="2700000" algn="tl">
                    <a:srgbClr val="000000">
                      <a:alpha val="43137"/>
                    </a:srgbClr>
                  </a:outerShdw>
                </a:effectLst>
              </a:rPr>
              <a:t>Am I seeking God or what He can give me?</a:t>
            </a:r>
            <a:endParaRPr lang="en-US" sz="31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961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 presetClass="emph" presetSubtype="2" fill="hold" grpId="1" nodeType="afterEffect">
                                  <p:stCondLst>
                                    <p:cond delay="0"/>
                                  </p:stCondLst>
                                  <p:childTnLst>
                                    <p:animClr clrSpc="rgb" dir="cw">
                                      <p:cBhvr override="childStyle">
                                        <p:cTn id="20" dur="2000" fill="hold"/>
                                        <p:tgtEl>
                                          <p:spTgt spid="4"/>
                                        </p:tgtEl>
                                        <p:attrNameLst>
                                          <p:attrName>style.color</p:attrName>
                                        </p:attrNameLst>
                                      </p:cBhvr>
                                      <p:to>
                                        <a:schemeClr val="accent2"/>
                                      </p:to>
                                    </p:animClr>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3" presetClass="emph" presetSubtype="2" fill="hold" grpId="1" nodeType="afterEffect">
                                  <p:stCondLst>
                                    <p:cond delay="0"/>
                                  </p:stCondLst>
                                  <p:childTnLst>
                                    <p:animClr clrSpc="rgb" dir="cw">
                                      <p:cBhvr override="childStyle">
                                        <p:cTn id="28" dur="2000" fill="hold"/>
                                        <p:tgtEl>
                                          <p:spTgt spid="5"/>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Luke 11:13 ~ </a:t>
            </a:r>
            <a:r>
              <a:rPr lang="en-US" sz="3200" dirty="0">
                <a:solidFill>
                  <a:srgbClr val="FFFF00"/>
                </a:solidFill>
                <a:effectLst>
                  <a:outerShdw blurRad="38100" dist="38100" dir="2700000" algn="tl">
                    <a:srgbClr val="000000">
                      <a:alpha val="43137"/>
                    </a:srgbClr>
                  </a:outerShdw>
                </a:effectLst>
              </a:rPr>
              <a:t>If you then, being evil, know how to give good gifts to your children, how much more will </a:t>
            </a:r>
            <a:r>
              <a:rPr lang="en-US" sz="3200" i="1" dirty="0">
                <a:solidFill>
                  <a:srgbClr val="FFFF00"/>
                </a:solidFill>
                <a:effectLst>
                  <a:outerShdw blurRad="38100" dist="38100" dir="2700000" algn="tl">
                    <a:srgbClr val="000000">
                      <a:alpha val="43137"/>
                    </a:srgbClr>
                  </a:outerShdw>
                </a:effectLst>
              </a:rPr>
              <a:t>your</a:t>
            </a:r>
            <a:r>
              <a:rPr lang="en-US" sz="3200" dirty="0">
                <a:solidFill>
                  <a:srgbClr val="FFFF00"/>
                </a:solidFill>
                <a:effectLst>
                  <a:outerShdw blurRad="38100" dist="38100" dir="2700000" algn="tl">
                    <a:srgbClr val="000000">
                      <a:alpha val="43137"/>
                    </a:srgbClr>
                  </a:outerShdw>
                </a:effectLst>
              </a:rPr>
              <a:t> heavenly Father give the Holy Spirit to those who ask Him!</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7" name="TextBox 6"/>
          <p:cNvSpPr txBox="1"/>
          <p:nvPr/>
        </p:nvSpPr>
        <p:spPr>
          <a:xfrm>
            <a:off x="462116" y="2705100"/>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2 Pet. 1:3 ~ </a:t>
            </a:r>
            <a:r>
              <a:rPr lang="en-US" sz="3200" dirty="0">
                <a:solidFill>
                  <a:srgbClr val="FFFF00"/>
                </a:solidFill>
                <a:effectLst>
                  <a:outerShdw blurRad="38100" dist="38100" dir="2700000" algn="tl">
                    <a:srgbClr val="000000">
                      <a:alpha val="43137"/>
                    </a:srgbClr>
                  </a:outerShdw>
                </a:effectLst>
              </a:rPr>
              <a:t>… His divine power has given to us all things that </a:t>
            </a:r>
            <a:r>
              <a:rPr lang="en-US" sz="3200" i="1" dirty="0">
                <a:solidFill>
                  <a:srgbClr val="FFFF00"/>
                </a:solidFill>
                <a:effectLst>
                  <a:outerShdw blurRad="38100" dist="38100" dir="2700000" algn="tl">
                    <a:srgbClr val="000000">
                      <a:alpha val="43137"/>
                    </a:srgbClr>
                  </a:outerShdw>
                </a:effectLst>
              </a:rPr>
              <a:t>pertain</a:t>
            </a:r>
            <a:r>
              <a:rPr lang="en-US" sz="3200" dirty="0">
                <a:solidFill>
                  <a:srgbClr val="FFFF00"/>
                </a:solidFill>
                <a:effectLst>
                  <a:outerShdw blurRad="38100" dist="38100" dir="2700000" algn="tl">
                    <a:srgbClr val="000000">
                      <a:alpha val="43137"/>
                    </a:srgbClr>
                  </a:outerShdw>
                </a:effectLst>
              </a:rPr>
              <a:t> to life and godliness, through the knowledge of Him who called us by glory and virtue,</a:t>
            </a:r>
          </a:p>
        </p:txBody>
      </p:sp>
    </p:spTree>
    <p:extLst>
      <p:ext uri="{BB962C8B-B14F-4D97-AF65-F5344CB8AC3E}">
        <p14:creationId xmlns:p14="http://schemas.microsoft.com/office/powerpoint/2010/main" val="96724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58273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Confucius </a:t>
            </a:r>
            <a:r>
              <a:rPr lang="en-US" sz="3200" dirty="0" smtClean="0">
                <a:solidFill>
                  <a:srgbClr val="FFFF00"/>
                </a:solidFill>
                <a:effectLst>
                  <a:outerShdw blurRad="38100" dist="38100" dir="2700000" algn="tl">
                    <a:srgbClr val="000000">
                      <a:alpha val="43137"/>
                    </a:srgbClr>
                  </a:outerShdw>
                </a:effectLst>
              </a:rPr>
              <a:t>(551-479 </a:t>
            </a:r>
            <a:r>
              <a:rPr lang="en-US" sz="3200" dirty="0">
                <a:solidFill>
                  <a:srgbClr val="FFFF00"/>
                </a:solidFill>
                <a:effectLst>
                  <a:outerShdw blurRad="38100" dist="38100" dir="2700000" algn="tl">
                    <a:srgbClr val="000000">
                      <a:alpha val="43137"/>
                    </a:srgbClr>
                  </a:outerShdw>
                </a:effectLst>
              </a:rPr>
              <a:t>BC) ~ </a:t>
            </a:r>
            <a:r>
              <a:rPr lang="en-US" sz="3200" dirty="0">
                <a:effectLst>
                  <a:outerShdw blurRad="38100" dist="38100" dir="2700000" algn="tl">
                    <a:srgbClr val="000000">
                      <a:alpha val="43137"/>
                    </a:srgbClr>
                  </a:outerShdw>
                </a:effectLst>
              </a:rPr>
              <a:t>“What you do not want done to you, do not do to others.”</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7" name="TextBox 6"/>
          <p:cNvSpPr txBox="1"/>
          <p:nvPr/>
        </p:nvSpPr>
        <p:spPr>
          <a:xfrm>
            <a:off x="462116" y="1752600"/>
            <a:ext cx="8200103" cy="156966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Isocrates </a:t>
            </a:r>
            <a:r>
              <a:rPr lang="en-US" sz="3200" dirty="0" smtClean="0">
                <a:solidFill>
                  <a:srgbClr val="FFFF00"/>
                </a:solidFill>
                <a:effectLst>
                  <a:outerShdw blurRad="38100" dist="38100" dir="2700000" algn="tl">
                    <a:srgbClr val="000000">
                      <a:alpha val="43137"/>
                    </a:srgbClr>
                  </a:outerShdw>
                </a:effectLst>
              </a:rPr>
              <a:t>(436-338 BC) ~ </a:t>
            </a:r>
            <a:r>
              <a:rPr lang="en-US" sz="3200" dirty="0">
                <a:effectLst>
                  <a:outerShdw blurRad="38100" dist="38100" dir="2700000" algn="tl">
                    <a:srgbClr val="000000">
                      <a:alpha val="43137"/>
                    </a:srgbClr>
                  </a:outerShdw>
                </a:effectLst>
              </a:rPr>
              <a:t>“Whatever angers you when you suffer it at the hands of others do not do it to others.”</a:t>
            </a:r>
            <a:endParaRPr lang="en-US" sz="32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0" y="1859340"/>
            <a:ext cx="4572000" cy="369332"/>
          </a:xfrm>
          <a:prstGeom prst="rect">
            <a:avLst/>
          </a:prstGeom>
        </p:spPr>
        <p:txBody>
          <a:bodyPr>
            <a:spAutoFit/>
          </a:bodyPr>
          <a:lstStyle/>
          <a:p>
            <a:endParaRPr lang="en-US" dirty="0"/>
          </a:p>
        </p:txBody>
      </p:sp>
      <p:sp>
        <p:nvSpPr>
          <p:cNvPr id="6" name="TextBox 5"/>
          <p:cNvSpPr txBox="1"/>
          <p:nvPr/>
        </p:nvSpPr>
        <p:spPr>
          <a:xfrm>
            <a:off x="457200" y="3257550"/>
            <a:ext cx="8200103" cy="2554545"/>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rPr>
              <a:t>Rabbi Hillel (110 BC-AD 10) ~ </a:t>
            </a:r>
            <a:r>
              <a:rPr lang="en-US" sz="3200" dirty="0" smtClean="0">
                <a:effectLst>
                  <a:outerShdw blurRad="38100" dist="38100" dir="2700000" algn="tl">
                    <a:srgbClr val="000000">
                      <a:alpha val="43137"/>
                    </a:srgbClr>
                  </a:outerShdw>
                </a:effectLst>
              </a:rPr>
              <a:t>“That </a:t>
            </a:r>
            <a:r>
              <a:rPr lang="en-US" sz="3200" dirty="0">
                <a:effectLst>
                  <a:outerShdw blurRad="38100" dist="38100" dir="2700000" algn="tl">
                    <a:srgbClr val="000000">
                      <a:alpha val="43137"/>
                    </a:srgbClr>
                  </a:outerShdw>
                </a:effectLst>
              </a:rPr>
              <a:t>which is despicable to you, do not do to your fellow, this is the whole </a:t>
            </a:r>
            <a:r>
              <a:rPr lang="en-US" sz="3200" dirty="0" smtClean="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and the rest is commentary, go and learn it.” </a:t>
            </a:r>
            <a:r>
              <a:rPr lang="en-US" sz="3200" dirty="0" smtClean="0">
                <a:solidFill>
                  <a:srgbClr val="FFFF00"/>
                </a:solidFill>
                <a:effectLst>
                  <a:outerShdw blurRad="38100" dist="38100" dir="2700000" algn="tl">
                    <a:srgbClr val="000000">
                      <a:alpha val="43137"/>
                    </a:srgbClr>
                  </a:outerShdw>
                </a:effectLst>
              </a:rPr>
              <a:t>(Babylonian </a:t>
            </a:r>
            <a:r>
              <a:rPr lang="en-US" sz="3200" dirty="0">
                <a:solidFill>
                  <a:srgbClr val="FFFF00"/>
                </a:solidFill>
                <a:effectLst>
                  <a:outerShdw blurRad="38100" dist="38100" dir="2700000" algn="tl">
                    <a:srgbClr val="000000">
                      <a:alpha val="43137"/>
                    </a:srgbClr>
                  </a:outerShdw>
                </a:effectLst>
              </a:rPr>
              <a:t>Talmud, </a:t>
            </a:r>
            <a:r>
              <a:rPr lang="en-US" sz="3200" i="1" dirty="0">
                <a:solidFill>
                  <a:srgbClr val="FFFF00"/>
                </a:solidFill>
                <a:effectLst>
                  <a:outerShdw blurRad="38100" dist="38100" dir="2700000" algn="tl">
                    <a:srgbClr val="000000">
                      <a:alpha val="43137"/>
                    </a:srgbClr>
                  </a:outerShdw>
                </a:effectLst>
              </a:rPr>
              <a:t>Shabbat </a:t>
            </a:r>
            <a:r>
              <a:rPr lang="en-US" sz="3200" dirty="0" smtClean="0">
                <a:solidFill>
                  <a:srgbClr val="FFFF00"/>
                </a:solidFill>
                <a:effectLst>
                  <a:outerShdw blurRad="38100" dist="38100" dir="2700000" algn="tl">
                    <a:srgbClr val="000000">
                      <a:alpha val="43137"/>
                    </a:srgbClr>
                  </a:outerShdw>
                </a:effectLst>
              </a:rPr>
              <a:t>31a)</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14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20967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4572000" y="2088136"/>
            <a:ext cx="2636904" cy="3733800"/>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1360" y="2133600"/>
            <a:ext cx="2590800" cy="3657600"/>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17464" y="2286000"/>
            <a:ext cx="2468496" cy="2677656"/>
          </a:xfrm>
          <a:prstGeom prst="rect">
            <a:avLst/>
          </a:prstGeom>
          <a:noFill/>
        </p:spPr>
        <p:txBody>
          <a:bodyPr wrap="square" rtlCol="0">
            <a:spAutoFit/>
          </a:bodyPr>
          <a:lstStyle/>
          <a:p>
            <a:r>
              <a:rPr lang="en-US" sz="2800" dirty="0">
                <a:solidFill>
                  <a:schemeClr val="bg2">
                    <a:lumMod val="10000"/>
                  </a:schemeClr>
                </a:solidFill>
                <a:latin typeface="Times New Roman" panose="02020603050405020304" pitchFamily="18" charset="0"/>
                <a:cs typeface="Times New Roman" panose="02020603050405020304" pitchFamily="18" charset="0"/>
              </a:rPr>
              <a:t>John 8:7 ~ He who is without sin among you, let him throw a stone at her first.</a:t>
            </a:r>
          </a:p>
        </p:txBody>
      </p:sp>
      <p:sp>
        <p:nvSpPr>
          <p:cNvPr id="2" name="TextBox 1"/>
          <p:cNvSpPr txBox="1"/>
          <p:nvPr/>
        </p:nvSpPr>
        <p:spPr>
          <a:xfrm>
            <a:off x="462116" y="702023"/>
            <a:ext cx="8200103"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Judge</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krinō</a:t>
            </a:r>
            <a:r>
              <a:rPr lang="en-US" sz="3200"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to judge</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7284" y="1231160"/>
            <a:ext cx="7971339" cy="569387"/>
          </a:xfrm>
          <a:prstGeom prst="rect">
            <a:avLst/>
          </a:prstGeom>
          <a:noFill/>
        </p:spPr>
        <p:txBody>
          <a:bodyPr wrap="square" rtlCol="0">
            <a:spAutoFit/>
          </a:bodyPr>
          <a:lstStyle/>
          <a:p>
            <a:pPr marL="284163" indent="-284163">
              <a:buFont typeface="Arial" panose="020B0604020202020204" pitchFamily="34" charset="0"/>
              <a:buChar char="•"/>
            </a:pPr>
            <a:r>
              <a:rPr lang="en-US" sz="3100" dirty="0" smtClean="0">
                <a:effectLst>
                  <a:outerShdw blurRad="38100" dist="38100" dir="2700000" algn="tl">
                    <a:srgbClr val="000000">
                      <a:alpha val="43137"/>
                    </a:srgbClr>
                  </a:outerShdw>
                </a:effectLst>
              </a:rPr>
              <a:t> Literally, “You – stop judging!”</a:t>
            </a:r>
            <a:endParaRPr lang="en-US" sz="31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1935096" y="2086856"/>
            <a:ext cx="2636904" cy="3733800"/>
            <a:chOff x="1935096" y="2086856"/>
            <a:chExt cx="2636904" cy="3733800"/>
          </a:xfrm>
        </p:grpSpPr>
        <p:sp>
          <p:nvSpPr>
            <p:cNvPr id="8" name="Rectangle 7"/>
            <p:cNvSpPr/>
            <p:nvPr/>
          </p:nvSpPr>
          <p:spPr>
            <a:xfrm>
              <a:off x="1935096" y="2086856"/>
              <a:ext cx="2636904" cy="3733800"/>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981200" y="2133600"/>
              <a:ext cx="2590800" cy="3657600"/>
              <a:chOff x="1981200" y="2133600"/>
              <a:chExt cx="2590800" cy="3657600"/>
            </a:xfrm>
          </p:grpSpPr>
          <p:sp>
            <p:nvSpPr>
              <p:cNvPr id="6" name="Rectangle 5"/>
              <p:cNvSpPr/>
              <p:nvPr/>
            </p:nvSpPr>
            <p:spPr>
              <a:xfrm>
                <a:off x="1981200" y="2133600"/>
                <a:ext cx="2590800" cy="3657600"/>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57400" y="2285360"/>
                <a:ext cx="2468496" cy="1384995"/>
              </a:xfrm>
              <a:prstGeom prst="rect">
                <a:avLst/>
              </a:prstGeom>
              <a:noFill/>
            </p:spPr>
            <p:txBody>
              <a:bodyPr wrap="square" rtlCol="0">
                <a:spAutoFit/>
              </a:bodyPr>
              <a:lstStyle/>
              <a:p>
                <a:r>
                  <a:rPr lang="en-US" sz="2800" dirty="0" smtClean="0">
                    <a:solidFill>
                      <a:schemeClr val="bg2">
                        <a:lumMod val="10000"/>
                      </a:schemeClr>
                    </a:solidFill>
                    <a:latin typeface="Times New Roman" panose="02020603050405020304" pitchFamily="18" charset="0"/>
                    <a:cs typeface="Times New Roman" panose="02020603050405020304" pitchFamily="18" charset="0"/>
                  </a:rPr>
                  <a:t>Matt. 7:1a ~ Thou shalt not judge!</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p:txBody>
          </p:sp>
        </p:grpSp>
      </p:grpSp>
      <p:sp>
        <p:nvSpPr>
          <p:cNvPr id="19" name="Rectangle 18"/>
          <p:cNvSpPr/>
          <p:nvPr/>
        </p:nvSpPr>
        <p:spPr>
          <a:xfrm>
            <a:off x="1957614" y="2224112"/>
            <a:ext cx="2512270" cy="671264"/>
          </a:xfrm>
          <a:prstGeom prst="rect">
            <a:avLst/>
          </a:prstGeom>
          <a:solidFill>
            <a:srgbClr val="FFFF00">
              <a:alpha val="6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81200" y="2681536"/>
            <a:ext cx="2512270" cy="671264"/>
          </a:xfrm>
          <a:prstGeom prst="rect">
            <a:avLst/>
          </a:prstGeom>
          <a:solidFill>
            <a:srgbClr val="FFFF00">
              <a:alpha val="6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004786" y="3138960"/>
            <a:ext cx="1271814" cy="671264"/>
          </a:xfrm>
          <a:prstGeom prst="rect">
            <a:avLst/>
          </a:prstGeom>
          <a:solidFill>
            <a:srgbClr val="FFFF00">
              <a:alpha val="6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495800" y="2209800"/>
            <a:ext cx="2512270" cy="671264"/>
          </a:xfrm>
          <a:prstGeom prst="rect">
            <a:avLst/>
          </a:prstGeom>
          <a:solidFill>
            <a:srgbClr val="FFFF00">
              <a:alpha val="6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19386" y="2667224"/>
            <a:ext cx="2512270" cy="671264"/>
          </a:xfrm>
          <a:prstGeom prst="rect">
            <a:avLst/>
          </a:prstGeom>
          <a:solidFill>
            <a:srgbClr val="FFFF00">
              <a:alpha val="6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56632" y="3124648"/>
            <a:ext cx="2512270" cy="671264"/>
          </a:xfrm>
          <a:prstGeom prst="rect">
            <a:avLst/>
          </a:prstGeom>
          <a:solidFill>
            <a:srgbClr val="FFFF00">
              <a:alpha val="6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495800" y="3491112"/>
            <a:ext cx="2512270" cy="671264"/>
          </a:xfrm>
          <a:prstGeom prst="rect">
            <a:avLst/>
          </a:prstGeom>
          <a:solidFill>
            <a:srgbClr val="FFFF00">
              <a:alpha val="6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519386" y="3948536"/>
            <a:ext cx="2033814" cy="671264"/>
          </a:xfrm>
          <a:prstGeom prst="rect">
            <a:avLst/>
          </a:prstGeom>
          <a:solidFill>
            <a:srgbClr val="FFFF00">
              <a:alpha val="6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542972" y="4388864"/>
            <a:ext cx="1019628" cy="710992"/>
          </a:xfrm>
          <a:prstGeom prst="rect">
            <a:avLst/>
          </a:prstGeom>
          <a:solidFill>
            <a:srgbClr val="FFFF00">
              <a:alpha val="6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572000" y="2079172"/>
            <a:ext cx="2636904" cy="3733800"/>
            <a:chOff x="2102224" y="2079172"/>
            <a:chExt cx="2636904" cy="3733800"/>
          </a:xfrm>
        </p:grpSpPr>
        <p:sp>
          <p:nvSpPr>
            <p:cNvPr id="7" name="Rectangle 6"/>
            <p:cNvSpPr/>
            <p:nvPr/>
          </p:nvSpPr>
          <p:spPr>
            <a:xfrm>
              <a:off x="2102224" y="2079172"/>
              <a:ext cx="2636904" cy="3733800"/>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a:off x="2254624" y="2895600"/>
              <a:ext cx="2362200" cy="1384995"/>
            </a:xfrm>
            <a:prstGeom prst="rect">
              <a:avLst/>
            </a:prstGeom>
            <a:noFill/>
          </p:spPr>
          <p:txBody>
            <a:bodyPr wrap="square" rtlCol="0">
              <a:spAutoFit/>
            </a:bodyPr>
            <a:lstStyle/>
            <a:p>
              <a:r>
                <a:rPr lang="en-US" sz="4800" dirty="0" err="1" smtClean="0">
                  <a:latin typeface="Vivaldi" panose="03020602050506090804" pitchFamily="66" charset="0"/>
                </a:rPr>
                <a:t>Devos</a:t>
              </a:r>
              <a:r>
                <a:rPr lang="en-US" sz="4800" dirty="0" smtClean="0"/>
                <a:t> </a:t>
              </a:r>
              <a:r>
                <a:rPr lang="en-US" sz="3600" dirty="0" smtClean="0"/>
                <a:t>for Backsliders</a:t>
              </a:r>
              <a:endParaRPr lang="en-US" sz="3600" dirty="0"/>
            </a:p>
          </p:txBody>
        </p:sp>
      </p:grpSp>
    </p:spTree>
    <p:extLst>
      <p:ext uri="{BB962C8B-B14F-4D97-AF65-F5344CB8AC3E}">
        <p14:creationId xmlns:p14="http://schemas.microsoft.com/office/powerpoint/2010/main" val="429186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xit" presetSubtype="8" fill="hold" nodeType="clickEffect">
                                  <p:stCondLst>
                                    <p:cond delay="0"/>
                                  </p:stCondLst>
                                  <p:childTnLst>
                                    <p:anim calcmode="lin" valueType="num">
                                      <p:cBhvr>
                                        <p:cTn id="24" dur="500"/>
                                        <p:tgtEl>
                                          <p:spTgt spid="13"/>
                                        </p:tgtEl>
                                        <p:attrNameLst>
                                          <p:attrName>ppt_x</p:attrName>
                                        </p:attrNameLst>
                                      </p:cBhvr>
                                      <p:tavLst>
                                        <p:tav tm="0">
                                          <p:val>
                                            <p:strVal val="ppt_x"/>
                                          </p:val>
                                        </p:tav>
                                        <p:tav tm="100000">
                                          <p:val>
                                            <p:strVal val="ppt_x-ppt_w/2"/>
                                          </p:val>
                                        </p:tav>
                                      </p:tavLst>
                                    </p:anim>
                                    <p:anim calcmode="lin" valueType="num">
                                      <p:cBhvr>
                                        <p:cTn id="25" dur="500"/>
                                        <p:tgtEl>
                                          <p:spTgt spid="13"/>
                                        </p:tgtEl>
                                        <p:attrNameLst>
                                          <p:attrName>ppt_y</p:attrName>
                                        </p:attrNameLst>
                                      </p:cBhvr>
                                      <p:tavLst>
                                        <p:tav tm="0">
                                          <p:val>
                                            <p:strVal val="ppt_y"/>
                                          </p:val>
                                        </p:tav>
                                        <p:tav tm="100000">
                                          <p:val>
                                            <p:strVal val="ppt_y"/>
                                          </p:val>
                                        </p:tav>
                                      </p:tavLst>
                                    </p:anim>
                                    <p:anim calcmode="lin" valueType="num">
                                      <p:cBhvr>
                                        <p:cTn id="26" dur="500"/>
                                        <p:tgtEl>
                                          <p:spTgt spid="13"/>
                                        </p:tgtEl>
                                        <p:attrNameLst>
                                          <p:attrName>ppt_w</p:attrName>
                                        </p:attrNameLst>
                                      </p:cBhvr>
                                      <p:tavLst>
                                        <p:tav tm="0">
                                          <p:val>
                                            <p:strVal val="ppt_w"/>
                                          </p:val>
                                        </p:tav>
                                        <p:tav tm="100000">
                                          <p:val>
                                            <p:fltVal val="0"/>
                                          </p:val>
                                        </p:tav>
                                      </p:tavLst>
                                    </p:anim>
                                    <p:anim calcmode="lin" valueType="num">
                                      <p:cBhvr>
                                        <p:cTn id="27" dur="500"/>
                                        <p:tgtEl>
                                          <p:spTgt spid="13"/>
                                        </p:tgtEl>
                                        <p:attrNameLst>
                                          <p:attrName>ppt_h</p:attrName>
                                        </p:attrNameLst>
                                      </p:cBhvr>
                                      <p:tavLst>
                                        <p:tav tm="0">
                                          <p:val>
                                            <p:strVal val="ppt_h"/>
                                          </p:val>
                                        </p:tav>
                                        <p:tav tm="100000">
                                          <p:val>
                                            <p:strVal val="ppt_h"/>
                                          </p:val>
                                        </p:tav>
                                      </p:tavLst>
                                    </p:anim>
                                    <p:set>
                                      <p:cBhvr>
                                        <p:cTn id="28" dur="1" fill="hold">
                                          <p:stCondLst>
                                            <p:cond delay="499"/>
                                          </p:stCondLst>
                                        </p:cTn>
                                        <p:tgtEl>
                                          <p:spTgt spid="13"/>
                                        </p:tgtEl>
                                        <p:attrNameLst>
                                          <p:attrName>style.visibility</p:attrName>
                                        </p:attrNameLst>
                                      </p:cBhvr>
                                      <p:to>
                                        <p:strVal val="hidden"/>
                                      </p:to>
                                    </p:set>
                                  </p:childTnLst>
                                </p:cTn>
                              </p:par>
                            </p:childTnLst>
                          </p:cTn>
                        </p:par>
                        <p:par>
                          <p:cTn id="29" fill="hold">
                            <p:stCondLst>
                              <p:cond delay="500"/>
                            </p:stCondLst>
                            <p:childTnLst>
                              <p:par>
                                <p:cTn id="30" presetID="17" presetClass="entr" presetSubtype="2"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ppt_x+#ppt_w/2"/>
                                          </p:val>
                                        </p:tav>
                                        <p:tav tm="100000">
                                          <p:val>
                                            <p:strVal val="#ppt_x"/>
                                          </p:val>
                                        </p:tav>
                                      </p:tavLst>
                                    </p:anim>
                                    <p:anim calcmode="lin" valueType="num">
                                      <p:cBhvr>
                                        <p:cTn id="33" dur="500" fill="hold"/>
                                        <p:tgtEl>
                                          <p:spTgt spid="18"/>
                                        </p:tgtEl>
                                        <p:attrNameLst>
                                          <p:attrName>ppt_y</p:attrName>
                                        </p:attrNameLst>
                                      </p:cBhvr>
                                      <p:tavLst>
                                        <p:tav tm="0">
                                          <p:val>
                                            <p:strVal val="#ppt_y"/>
                                          </p:val>
                                        </p:tav>
                                        <p:tav tm="100000">
                                          <p:val>
                                            <p:strVal val="#ppt_y"/>
                                          </p:val>
                                        </p:tav>
                                      </p:tavLst>
                                    </p:anim>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down)">
                                      <p:cBhvr>
                                        <p:cTn id="54" dur="500"/>
                                        <p:tgtEl>
                                          <p:spTgt spid="10">
                                            <p:txEl>
                                              <p:pRg st="0" end="0"/>
                                            </p:tx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p:stCondLst>
                              <p:cond delay="2500"/>
                            </p:stCondLst>
                            <p:childTnLst>
                              <p:par>
                                <p:cTn id="72" presetID="22" presetClass="entr" presetSubtype="8"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left)">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2" grpId="0"/>
      <p:bldP spid="4" grpId="0"/>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84413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Penoir" panose="020B0500000000000000" pitchFamily="34" charset="0"/>
              </a:rPr>
              <a:t>When are we told to judge?</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0880" y="1255492"/>
            <a:ext cx="7971339" cy="1077218"/>
          </a:xfrm>
          <a:prstGeom prst="rect">
            <a:avLst/>
          </a:prstGeom>
          <a:noFill/>
        </p:spPr>
        <p:txBody>
          <a:bodyPr wrap="square" rtlCol="0">
            <a:spAutoFit/>
          </a:bodyPr>
          <a:lstStyle/>
          <a:p>
            <a:r>
              <a:rPr lang="en-US" sz="3100" dirty="0">
                <a:effectLst>
                  <a:outerShdw blurRad="38100" dist="38100" dir="2700000" algn="tl">
                    <a:srgbClr val="000000">
                      <a:alpha val="43137"/>
                    </a:srgbClr>
                  </a:outerShdw>
                </a:effectLst>
              </a:rPr>
              <a:t>1) Ourselves – 1 Cor. 11:31 ~ </a:t>
            </a:r>
            <a:r>
              <a:rPr lang="en-US" sz="3100" dirty="0">
                <a:solidFill>
                  <a:srgbClr val="FFFF00"/>
                </a:solidFill>
                <a:effectLst>
                  <a:outerShdw blurRad="38100" dist="38100" dir="2700000" algn="tl">
                    <a:srgbClr val="000000">
                      <a:alpha val="43137"/>
                    </a:srgbClr>
                  </a:outerShdw>
                </a:effectLst>
              </a:rPr>
              <a:t>For if we would judge ourselves, we would not be judged.</a:t>
            </a:r>
            <a:endParaRPr lang="en-US" sz="31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697284" y="2237764"/>
            <a:ext cx="7971339" cy="2554545"/>
          </a:xfrm>
          <a:prstGeom prst="rect">
            <a:avLst/>
          </a:prstGeom>
          <a:noFill/>
        </p:spPr>
        <p:txBody>
          <a:bodyPr wrap="square" rtlCol="0">
            <a:spAutoFit/>
          </a:bodyPr>
          <a:lstStyle/>
          <a:p>
            <a:r>
              <a:rPr lang="en-US" sz="3100" dirty="0">
                <a:effectLst>
                  <a:outerShdw blurRad="38100" dist="38100" dir="2700000" algn="tl">
                    <a:srgbClr val="000000">
                      <a:alpha val="43137"/>
                    </a:srgbClr>
                  </a:outerShdw>
                </a:effectLst>
              </a:rPr>
              <a:t>2) An erring brother </a:t>
            </a:r>
            <a:r>
              <a:rPr lang="en-US" sz="3100" dirty="0" smtClean="0">
                <a:effectLst>
                  <a:outerShdw blurRad="38100" dist="38100" dir="2700000" algn="tl">
                    <a:srgbClr val="000000">
                      <a:alpha val="43137"/>
                    </a:srgbClr>
                  </a:outerShdw>
                </a:effectLst>
              </a:rPr>
              <a:t>– Gal</a:t>
            </a:r>
            <a:r>
              <a:rPr lang="en-US" sz="3100" dirty="0">
                <a:effectLst>
                  <a:outerShdw blurRad="38100" dist="38100" dir="2700000" algn="tl">
                    <a:srgbClr val="000000">
                      <a:alpha val="43137"/>
                    </a:srgbClr>
                  </a:outerShdw>
                </a:effectLst>
              </a:rPr>
              <a:t>. 6:1 ~ </a:t>
            </a:r>
            <a:r>
              <a:rPr lang="en-US" sz="3100" dirty="0">
                <a:solidFill>
                  <a:srgbClr val="FFFF00"/>
                </a:solidFill>
                <a:effectLst>
                  <a:outerShdw blurRad="38100" dist="38100" dir="2700000" algn="tl">
                    <a:srgbClr val="000000">
                      <a:alpha val="43137"/>
                    </a:srgbClr>
                  </a:outerShdw>
                </a:effectLst>
              </a:rPr>
              <a:t>Brethren, if a man is overtaken in any trespass, you who are spiritual restore such a one in a spirit of gentleness, considering yourself lest you also be tempted.</a:t>
            </a:r>
            <a:endParaRPr lang="en-US" sz="31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697284" y="4665908"/>
            <a:ext cx="7971339" cy="1046440"/>
          </a:xfrm>
          <a:prstGeom prst="rect">
            <a:avLst/>
          </a:prstGeom>
          <a:noFill/>
        </p:spPr>
        <p:txBody>
          <a:bodyPr wrap="square" rtlCol="0">
            <a:spAutoFit/>
          </a:bodyPr>
          <a:lstStyle/>
          <a:p>
            <a:pPr marL="284163" indent="-284163">
              <a:buFont typeface="Arial" panose="020B0604020202020204" pitchFamily="34" charset="0"/>
              <a:buChar char="•"/>
            </a:pPr>
            <a:r>
              <a:rPr lang="en-US" sz="3100" dirty="0" smtClean="0">
                <a:effectLst>
                  <a:outerShdw blurRad="38100" dist="38100" dir="2700000" algn="tl">
                    <a:srgbClr val="000000">
                      <a:alpha val="43137"/>
                    </a:srgbClr>
                  </a:outerShdw>
                </a:effectLst>
              </a:rPr>
              <a:t> John </a:t>
            </a:r>
            <a:r>
              <a:rPr lang="en-US" sz="3100" dirty="0">
                <a:effectLst>
                  <a:outerShdw blurRad="38100" dist="38100" dir="2700000" algn="tl">
                    <a:srgbClr val="000000">
                      <a:alpha val="43137"/>
                    </a:srgbClr>
                  </a:outerShdw>
                </a:effectLst>
              </a:rPr>
              <a:t>7:24 ~ </a:t>
            </a:r>
            <a:r>
              <a:rPr lang="en-US" sz="3100" dirty="0">
                <a:solidFill>
                  <a:srgbClr val="FFFF00"/>
                </a:solidFill>
                <a:effectLst>
                  <a:outerShdw blurRad="38100" dist="38100" dir="2700000" algn="tl">
                    <a:srgbClr val="000000">
                      <a:alpha val="43137"/>
                    </a:srgbClr>
                  </a:outerShdw>
                </a:effectLst>
              </a:rPr>
              <a:t>Do not judge according to appearance, but judge with righteous judgment.</a:t>
            </a:r>
            <a:endParaRPr lang="en-US" sz="31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73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Penoir" panose="020B0500000000000000" pitchFamily="34" charset="0"/>
              </a:rPr>
              <a:t>When are we told to judge?</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0880" y="1255492"/>
            <a:ext cx="7971339"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3</a:t>
            </a:r>
            <a:r>
              <a:rPr lang="en-US" sz="3200" dirty="0">
                <a:effectLst>
                  <a:outerShdw blurRad="38100" dist="38100" dir="2700000" algn="tl">
                    <a:srgbClr val="000000">
                      <a:alpha val="43137"/>
                    </a:srgbClr>
                  </a:outerShdw>
                </a:effectLst>
              </a:rPr>
              <a:t>) Fruit inspectors ~ Matt. 7:15-20</a:t>
            </a:r>
            <a:endParaRPr lang="en-US" sz="31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697284" y="1792092"/>
            <a:ext cx="7971339"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4) Divisive people – Rom. 16:17 ~ </a:t>
            </a:r>
            <a:r>
              <a:rPr lang="en-US" sz="3200" dirty="0">
                <a:solidFill>
                  <a:srgbClr val="FFFF00"/>
                </a:solidFill>
                <a:effectLst>
                  <a:outerShdw blurRad="38100" dist="38100" dir="2700000" algn="tl">
                    <a:srgbClr val="000000">
                      <a:alpha val="43137"/>
                    </a:srgbClr>
                  </a:outerShdw>
                </a:effectLst>
              </a:rPr>
              <a:t>Now I urge you, brethren, note those who cause divisions and offenses, contrary to the doctrine which you learned, and avoid them.</a:t>
            </a:r>
            <a:endParaRPr lang="en-US" sz="31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23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David Guzik ~ </a:t>
            </a:r>
            <a:r>
              <a:rPr lang="en-US" sz="3200" dirty="0">
                <a:effectLst>
                  <a:outerShdw blurRad="38100" dist="38100" dir="2700000" algn="tl">
                    <a:srgbClr val="000000">
                      <a:alpha val="43137"/>
                    </a:srgbClr>
                  </a:outerShdw>
                </a:effectLst>
              </a:rPr>
              <a:t>“The Christian is called to show unconditional love, but the Christian is not called to unconditional </a:t>
            </a:r>
            <a:r>
              <a:rPr lang="en-US" sz="3200" i="1" dirty="0">
                <a:effectLst>
                  <a:outerShdw blurRad="38100" dist="38100" dir="2700000" algn="tl">
                    <a:srgbClr val="000000">
                      <a:alpha val="43137"/>
                    </a:srgbClr>
                  </a:outerShdw>
                </a:effectLst>
              </a:rPr>
              <a:t>approval</a:t>
            </a:r>
            <a:r>
              <a:rPr lang="en-US" sz="3200" dirty="0">
                <a:effectLst>
                  <a:outerShdw blurRad="38100" dist="38100" dir="2700000" algn="tl">
                    <a:srgbClr val="000000">
                      <a:alpha val="43137"/>
                    </a:srgbClr>
                  </a:outerShdw>
                </a:effectLst>
              </a:rPr>
              <a:t>.”</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53024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Penoir" panose="020B0500000000000000" pitchFamily="34" charset="0"/>
              </a:rPr>
              <a:t>3 ways:</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7:1-12</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0880" y="1255492"/>
            <a:ext cx="7971339" cy="584775"/>
          </a:xfrm>
          <a:prstGeom prst="rect">
            <a:avLst/>
          </a:prstGeom>
          <a:noFill/>
        </p:spPr>
        <p:txBody>
          <a:bodyPr wrap="square" rtlCol="0">
            <a:spAutoFit/>
          </a:bodyPr>
          <a:lstStyle/>
          <a:p>
            <a:pPr marL="346075" indent="-346075">
              <a:buFont typeface="Arial" panose="020B0604020202020204" pitchFamily="34" charset="0"/>
              <a:buChar char="•"/>
            </a:pPr>
            <a:r>
              <a:rPr lang="en-US" sz="3200" dirty="0" smtClean="0">
                <a:effectLst>
                  <a:outerShdw blurRad="38100" dist="38100" dir="2700000" algn="tl">
                    <a:srgbClr val="000000">
                      <a:alpha val="43137"/>
                    </a:srgbClr>
                  </a:outerShdw>
                </a:effectLst>
              </a:rPr>
              <a:t>Assumption (opinion)</a:t>
            </a:r>
            <a:endParaRPr lang="en-US" sz="31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697284" y="1799776"/>
            <a:ext cx="7971339" cy="584775"/>
          </a:xfrm>
          <a:prstGeom prst="rect">
            <a:avLst/>
          </a:prstGeom>
          <a:noFill/>
        </p:spPr>
        <p:txBody>
          <a:bodyPr wrap="square" rtlCol="0">
            <a:spAutoFit/>
          </a:bodyPr>
          <a:lstStyle/>
          <a:p>
            <a:pPr marL="346075" indent="-346075">
              <a:buFont typeface="Arial" panose="020B0604020202020204" pitchFamily="34" charset="0"/>
              <a:buChar char="•"/>
            </a:pPr>
            <a:r>
              <a:rPr lang="en-US" sz="3200" dirty="0" smtClean="0">
                <a:effectLst>
                  <a:outerShdw blurRad="38100" dist="38100" dir="2700000" algn="tl">
                    <a:srgbClr val="000000">
                      <a:alpha val="43137"/>
                    </a:srgbClr>
                  </a:outerShdw>
                </a:effectLst>
              </a:rPr>
              <a:t>Aim (motive)</a:t>
            </a:r>
            <a:endParaRPr lang="en-US" sz="31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696004" y="2328692"/>
            <a:ext cx="7971339" cy="584775"/>
          </a:xfrm>
          <a:prstGeom prst="rect">
            <a:avLst/>
          </a:prstGeom>
          <a:noFill/>
        </p:spPr>
        <p:txBody>
          <a:bodyPr wrap="square" rtlCol="0">
            <a:spAutoFit/>
          </a:bodyPr>
          <a:lstStyle/>
          <a:p>
            <a:pPr marL="346075" indent="-346075">
              <a:buFont typeface="Arial" panose="020B0604020202020204" pitchFamily="34" charset="0"/>
              <a:buChar char="•"/>
            </a:pPr>
            <a:r>
              <a:rPr lang="en-US" sz="3200" dirty="0" smtClean="0">
                <a:effectLst>
                  <a:outerShdw blurRad="38100" dist="38100" dir="2700000" algn="tl">
                    <a:srgbClr val="000000">
                      <a:alpha val="43137"/>
                    </a:srgbClr>
                  </a:outerShdw>
                </a:effectLst>
              </a:rPr>
              <a:t>Actions (discernment)</a:t>
            </a:r>
            <a:endParaRPr lang="en-US" sz="31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088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6" grpId="0"/>
      <p:bldP spid="6" grpId="1"/>
      <p:bldP spid="7" grpId="0"/>
    </p:bld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4769</TotalTime>
  <Words>841</Words>
  <Application>Microsoft Office PowerPoint</Application>
  <PresentationFormat>On-screen Show (4:3)</PresentationFormat>
  <Paragraphs>78</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LilyUPC</vt:lpstr>
      <vt:lpstr>Times New Roman</vt:lpstr>
      <vt:lpstr>Britannic Bold</vt:lpstr>
      <vt:lpstr>Penoir</vt:lpstr>
      <vt:lpstr>Arial</vt:lpstr>
      <vt:lpstr>Vivaldi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40</cp:revision>
  <dcterms:created xsi:type="dcterms:W3CDTF">2015-07-07T23:14:37Z</dcterms:created>
  <dcterms:modified xsi:type="dcterms:W3CDTF">2015-07-19T12:44:01Z</dcterms:modified>
</cp:coreProperties>
</file>