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1" r:id="rId2"/>
    <p:sldId id="258" r:id="rId3"/>
    <p:sldId id="257" r:id="rId4"/>
    <p:sldId id="271" r:id="rId5"/>
    <p:sldId id="275" r:id="rId6"/>
    <p:sldId id="272" r:id="rId7"/>
    <p:sldId id="262" r:id="rId8"/>
    <p:sldId id="273" r:id="rId9"/>
    <p:sldId id="274" r:id="rId10"/>
    <p:sldId id="266" r:id="rId11"/>
    <p:sldId id="267" r:id="rId12"/>
    <p:sldId id="268" r:id="rId13"/>
    <p:sldId id="269" r:id="rId14"/>
    <p:sldId id="270" r:id="rId15"/>
    <p:sldId id="264" r:id="rId16"/>
    <p:sldId id="265" r:id="rId17"/>
    <p:sldId id="263" r:id="rId18"/>
  </p:sldIdLst>
  <p:sldSz cx="9144000" cy="6858000" type="screen4x3"/>
  <p:notesSz cx="6858000" cy="9144000"/>
  <p:embeddedFontLst>
    <p:embeddedFont>
      <p:font typeface="Castellar" pitchFamily="18" charset="0"/>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EECE1"/>
    <a:srgbClr val="4F6228"/>
    <a:srgbClr val="FFFF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878" y="-9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7/16/2012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7/16/2012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7/16/2012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7/16/2012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7/16/2012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7/16/2012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343400" y="4114800"/>
            <a:ext cx="4038600" cy="1015663"/>
          </a:xfrm>
          <a:prstGeom prst="rect">
            <a:avLst/>
          </a:prstGeom>
          <a:noFill/>
        </p:spPr>
        <p:txBody>
          <a:bodyPr wrap="square" rtlCol="0">
            <a:spAutoFit/>
          </a:bodyPr>
          <a:lstStyle/>
          <a:p>
            <a:pPr algn="r"/>
            <a:r>
              <a:rPr lang="en-US" sz="6000" dirty="0" smtClean="0">
                <a:solidFill>
                  <a:schemeClr val="bg1"/>
                </a:solidFill>
                <a:latin typeface="Castellar" pitchFamily="18" charset="0"/>
              </a:rPr>
              <a:t>12:1-17</a:t>
            </a:r>
            <a:endParaRPr lang="en-US" sz="6000" dirty="0">
              <a:solidFill>
                <a:schemeClr val="bg1"/>
              </a:solidFill>
              <a:latin typeface="Castellar" pitchFamily="18" charset="0"/>
            </a:endParaRPr>
          </a:p>
        </p:txBody>
      </p:sp>
      <p:grpSp>
        <p:nvGrpSpPr>
          <p:cNvPr id="34" name="Group 33"/>
          <p:cNvGrpSpPr/>
          <p:nvPr/>
        </p:nvGrpSpPr>
        <p:grpSpPr>
          <a:xfrm>
            <a:off x="73348" y="4053114"/>
            <a:ext cx="5794052" cy="1323439"/>
            <a:chOff x="73348" y="4053114"/>
            <a:chExt cx="5946452" cy="1323439"/>
          </a:xfrm>
        </p:grpSpPr>
        <p:sp>
          <p:nvSpPr>
            <p:cNvPr id="7" name="TextBox 6"/>
            <p:cNvSpPr txBox="1"/>
            <p:nvPr/>
          </p:nvSpPr>
          <p:spPr>
            <a:xfrm>
              <a:off x="1143000"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b="1" dirty="0" smtClean="0">
                  <a:solidFill>
                    <a:schemeClr val="bg1"/>
                  </a:solidFill>
                  <a:effectLst>
                    <a:outerShdw blurRad="50800" dist="38100" dir="2700000" algn="tl" rotWithShape="0">
                      <a:srgbClr val="000000">
                        <a:alpha val="40000"/>
                      </a:srgbClr>
                    </a:outerShdw>
                  </a:effectLst>
                  <a:latin typeface="Castellar" pitchFamily="18" charset="0"/>
                </a:rPr>
                <a:t>A CD of this message will be available (free of charge) </a:t>
              </a:r>
              <a:r>
                <a:rPr lang="en-US" sz="2000" b="1" dirty="0" smtClean="0">
                  <a:solidFill>
                    <a:schemeClr val="bg1"/>
                  </a:solidFill>
                  <a:effectLst>
                    <a:outerShdw blurRad="50800" dist="50800" dir="2700000" algn="tl" rotWithShape="0">
                      <a:srgbClr val="000000">
                        <a:alpha val="40000"/>
                      </a:srgbClr>
                    </a:outerShdw>
                  </a:effectLst>
                  <a:latin typeface="Castellar" pitchFamily="18" charset="0"/>
                </a:rPr>
                <a:t>immediately</a:t>
              </a:r>
              <a:r>
                <a:rPr lang="en-US" sz="2000" b="1" dirty="0" smtClean="0">
                  <a:solidFill>
                    <a:schemeClr val="bg1"/>
                  </a:solidFill>
                  <a:effectLst>
                    <a:outerShdw blurRad="50800" dist="38100" dir="2700000" algn="tl" rotWithShape="0">
                      <a:srgbClr val="000000">
                        <a:alpha val="40000"/>
                      </a:srgbClr>
                    </a:outerShdw>
                  </a:effectLst>
                  <a:latin typeface="Castellar" pitchFamily="18" charset="0"/>
                </a:rPr>
                <a:t> following today's message</a:t>
              </a:r>
              <a:endParaRPr lang="en-US" sz="2000" b="1" dirty="0">
                <a:solidFill>
                  <a:schemeClr val="bg1"/>
                </a:solidFill>
                <a:effectLst>
                  <a:outerShdw blurRad="50800" dist="38100" dir="2700000" algn="tl" rotWithShape="0">
                    <a:srgbClr val="000000">
                      <a:alpha val="40000"/>
                    </a:srgbClr>
                  </a:outerShdw>
                </a:effectLst>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b="1" dirty="0" smtClean="0">
                  <a:solidFill>
                    <a:schemeClr val="bg1"/>
                  </a:solidFill>
                  <a:effectLst>
                    <a:outerShdw blurRad="50800" dist="50800" dir="2700000" algn="tl" rotWithShape="0">
                      <a:srgbClr val="000000">
                        <a:alpha val="40000"/>
                      </a:srgbClr>
                    </a:outerShdw>
                  </a:effectLst>
                  <a:latin typeface="Castellar" pitchFamily="18" charset="0"/>
                </a:rPr>
                <a:t>This message will be available via podcast later this week at calvaryokc.com</a:t>
              </a:r>
              <a:endParaRPr lang="en-US" sz="2000" b="1" dirty="0">
                <a:solidFill>
                  <a:schemeClr val="bg1"/>
                </a:solidFill>
                <a:effectLst>
                  <a:outerShdw blurRad="50800" dist="50800" dir="2700000" algn="tl" rotWithShape="0">
                    <a:srgbClr val="000000">
                      <a:alpha val="40000"/>
                    </a:srgbClr>
                  </a:outerShdw>
                </a:effectLst>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
        <p:nvSpPr>
          <p:cNvPr id="5" name="Rectangle 4"/>
          <p:cNvSpPr/>
          <p:nvPr/>
        </p:nvSpPr>
        <p:spPr>
          <a:xfrm>
            <a:off x="1840675" y="3786250"/>
            <a:ext cx="6044541" cy="838200"/>
          </a:xfrm>
          <a:prstGeom prst="rect">
            <a:avLst/>
          </a:prstGeom>
          <a:solidFill>
            <a:schemeClr val="accent2">
              <a:lumMod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8450" y="4276600"/>
            <a:ext cx="3471550" cy="838200"/>
          </a:xfrm>
          <a:prstGeom prst="rect">
            <a:avLst/>
          </a:prstGeom>
          <a:solidFill>
            <a:schemeClr val="accent2">
              <a:lumMod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1143000"/>
            <a:ext cx="8229600" cy="4524315"/>
          </a:xfrm>
          <a:prstGeom prst="rect">
            <a:avLst/>
          </a:prstGeom>
          <a:noFill/>
        </p:spPr>
        <p:txBody>
          <a:bodyPr wrap="square" rtlCol="0">
            <a:spAutoFit/>
          </a:bodyPr>
          <a:lstStyle/>
          <a:p>
            <a:r>
              <a:rPr lang="en-US" sz="3600" dirty="0"/>
              <a:t>Luke 11:42 ~ </a:t>
            </a:r>
            <a:r>
              <a:rPr lang="en-US" sz="3600" dirty="0">
                <a:solidFill>
                  <a:srgbClr val="FFFF00"/>
                </a:solidFill>
              </a:rPr>
              <a:t>But woe to you Pharisees! For you tithe mint and rue and all manner of herbs, and pass by justice and the love of God. </a:t>
            </a:r>
            <a:r>
              <a:rPr lang="en-US" sz="3600" dirty="0" smtClean="0">
                <a:solidFill>
                  <a:srgbClr val="FFFF00"/>
                </a:solidFill>
              </a:rPr>
              <a:t>These </a:t>
            </a:r>
            <a:r>
              <a:rPr lang="en-US" sz="3600" dirty="0">
                <a:solidFill>
                  <a:srgbClr val="FFFF00"/>
                </a:solidFill>
              </a:rPr>
              <a:t>you ought to have done, without leaving the others undone.</a:t>
            </a:r>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958888065"/>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678478"/>
          </a:xfrm>
          <a:prstGeom prst="rect">
            <a:avLst/>
          </a:prstGeom>
          <a:noFill/>
        </p:spPr>
        <p:txBody>
          <a:bodyPr wrap="square" rtlCol="0">
            <a:spAutoFit/>
          </a:bodyPr>
          <a:lstStyle/>
          <a:p>
            <a:r>
              <a:rPr lang="en-US" sz="3300" dirty="0"/>
              <a:t>1 Cor. 16:1-2 ~ </a:t>
            </a:r>
            <a:r>
              <a:rPr lang="en-US" sz="3300" baseline="30000" dirty="0"/>
              <a:t>1</a:t>
            </a:r>
            <a:r>
              <a:rPr lang="en-US" sz="3300" dirty="0"/>
              <a:t> </a:t>
            </a:r>
            <a:r>
              <a:rPr lang="en-US" sz="3300" dirty="0">
                <a:solidFill>
                  <a:srgbClr val="FFFF00"/>
                </a:solidFill>
              </a:rPr>
              <a:t>Now concerning the collection for the saints, as I have given orders to the churches of Galatia, so you must do also: </a:t>
            </a:r>
            <a:r>
              <a:rPr lang="en-US" sz="3300" baseline="30000" dirty="0"/>
              <a:t>2</a:t>
            </a:r>
            <a:r>
              <a:rPr lang="en-US" sz="3300" dirty="0"/>
              <a:t> </a:t>
            </a:r>
            <a:r>
              <a:rPr lang="en-US" sz="3300" dirty="0">
                <a:solidFill>
                  <a:srgbClr val="FFFF00"/>
                </a:solidFill>
              </a:rPr>
              <a:t>On the first day of the week let each one of you lay something aside, storing up as he may prosper, that there be no collections when I come.</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28506153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356545" y="5171880"/>
            <a:ext cx="2726755" cy="719182"/>
          </a:xfrm>
          <a:prstGeom prst="rect">
            <a:avLst/>
          </a:prstGeom>
          <a:solidFill>
            <a:schemeClr val="accent2">
              <a:lumMod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1143000"/>
            <a:ext cx="8229600" cy="2123658"/>
          </a:xfrm>
          <a:prstGeom prst="rect">
            <a:avLst/>
          </a:prstGeom>
          <a:noFill/>
        </p:spPr>
        <p:txBody>
          <a:bodyPr wrap="square" rtlCol="0">
            <a:spAutoFit/>
          </a:bodyPr>
          <a:lstStyle/>
          <a:p>
            <a:r>
              <a:rPr lang="en-US" sz="3300" dirty="0"/>
              <a:t>Matt. 6:3 ~ </a:t>
            </a:r>
            <a:r>
              <a:rPr lang="en-US" sz="3300" dirty="0">
                <a:solidFill>
                  <a:srgbClr val="FFFF00"/>
                </a:solidFill>
              </a:rPr>
              <a:t>But when you do a charitable deed, do not let your left hand know what your right hand is doing,</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
        <p:nvSpPr>
          <p:cNvPr id="5" name="TextBox 4"/>
          <p:cNvSpPr txBox="1"/>
          <p:nvPr/>
        </p:nvSpPr>
        <p:spPr>
          <a:xfrm>
            <a:off x="451735" y="3236975"/>
            <a:ext cx="8229600" cy="2708434"/>
          </a:xfrm>
          <a:prstGeom prst="rect">
            <a:avLst/>
          </a:prstGeom>
          <a:noFill/>
        </p:spPr>
        <p:txBody>
          <a:bodyPr wrap="square" rtlCol="0">
            <a:spAutoFit/>
          </a:bodyPr>
          <a:lstStyle/>
          <a:p>
            <a:r>
              <a:rPr lang="en-US" sz="3300" dirty="0"/>
              <a:t>2 Cor. 9:7 ~ </a:t>
            </a:r>
            <a:r>
              <a:rPr lang="en-US" sz="3300" i="1" dirty="0">
                <a:solidFill>
                  <a:srgbClr val="FFFF00"/>
                </a:solidFill>
              </a:rPr>
              <a:t>So let</a:t>
            </a:r>
            <a:r>
              <a:rPr lang="en-US" sz="3300" dirty="0">
                <a:solidFill>
                  <a:srgbClr val="FFFF00"/>
                </a:solidFill>
              </a:rPr>
              <a:t> each one </a:t>
            </a:r>
            <a:r>
              <a:rPr lang="en-US" sz="3300" i="1" dirty="0">
                <a:solidFill>
                  <a:srgbClr val="FFFF00"/>
                </a:solidFill>
              </a:rPr>
              <a:t>give</a:t>
            </a:r>
            <a:r>
              <a:rPr lang="en-US" sz="3300" dirty="0">
                <a:solidFill>
                  <a:srgbClr val="FFFF00"/>
                </a:solidFill>
              </a:rPr>
              <a:t> as he purposes in his heart, not grudgingly or of necessity; for God loves a cheerful giver.</a:t>
            </a:r>
          </a:p>
        </p:txBody>
      </p:sp>
      <p:sp>
        <p:nvSpPr>
          <p:cNvPr id="3" name="TextBox 2"/>
          <p:cNvSpPr txBox="1"/>
          <p:nvPr/>
        </p:nvSpPr>
        <p:spPr>
          <a:xfrm>
            <a:off x="693095" y="5824765"/>
            <a:ext cx="5799155" cy="600164"/>
          </a:xfrm>
          <a:prstGeom prst="rect">
            <a:avLst/>
          </a:prstGeom>
          <a:noFill/>
        </p:spPr>
        <p:txBody>
          <a:bodyPr wrap="square" rtlCol="0">
            <a:spAutoFit/>
          </a:bodyPr>
          <a:lstStyle/>
          <a:p>
            <a:pPr marL="344488" indent="-344488">
              <a:buFont typeface="Arial" pitchFamily="34" charset="0"/>
              <a:buChar char="•"/>
            </a:pPr>
            <a:r>
              <a:rPr lang="en-US" sz="3300" dirty="0" smtClean="0">
                <a:solidFill>
                  <a:schemeClr val="bg1"/>
                </a:solidFill>
                <a:latin typeface="Castellar" pitchFamily="18" charset="0"/>
              </a:rPr>
              <a:t> </a:t>
            </a:r>
            <a:r>
              <a:rPr lang="en-US" sz="3300" dirty="0" smtClean="0">
                <a:solidFill>
                  <a:srgbClr val="FFFF00"/>
                </a:solidFill>
                <a:latin typeface="Castellar" pitchFamily="18" charset="0"/>
              </a:rPr>
              <a:t>Cheerful </a:t>
            </a:r>
            <a:r>
              <a:rPr lang="en-US" sz="3300" dirty="0" smtClean="0">
                <a:solidFill>
                  <a:schemeClr val="bg1"/>
                </a:solidFill>
                <a:latin typeface="Castellar" pitchFamily="18" charset="0"/>
              </a:rPr>
              <a:t>~ </a:t>
            </a:r>
            <a:r>
              <a:rPr lang="en-US" sz="3300" b="1" i="1" dirty="0" err="1" smtClean="0">
                <a:solidFill>
                  <a:srgbClr val="FFFF00"/>
                </a:solidFill>
                <a:latin typeface="Times New Roman" pitchFamily="18" charset="0"/>
                <a:cs typeface="Times New Roman" pitchFamily="18" charset="0"/>
              </a:rPr>
              <a:t>hilaros</a:t>
            </a:r>
            <a:endParaRPr lang="en-US" sz="3300" b="1" i="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4585819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par>
                          <p:cTn id="26" fill="hold">
                            <p:stCondLst>
                              <p:cond delay="500"/>
                            </p:stCondLst>
                            <p:childTnLst>
                              <p:par>
                                <p:cTn id="27" presetID="5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2" grpId="1"/>
      <p:bldP spid="5"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754326"/>
          </a:xfrm>
          <a:prstGeom prst="rect">
            <a:avLst/>
          </a:prstGeom>
          <a:noFill/>
        </p:spPr>
        <p:txBody>
          <a:bodyPr wrap="square" rtlCol="0">
            <a:spAutoFit/>
          </a:bodyPr>
          <a:lstStyle/>
          <a:p>
            <a:r>
              <a:rPr lang="en-US" sz="3600" dirty="0"/>
              <a:t>Jesus taught on money more than He did heaven and hell combined</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
        <p:nvSpPr>
          <p:cNvPr id="5" name="TextBox 4"/>
          <p:cNvSpPr txBox="1"/>
          <p:nvPr/>
        </p:nvSpPr>
        <p:spPr>
          <a:xfrm>
            <a:off x="451735" y="2852925"/>
            <a:ext cx="8229600" cy="1200329"/>
          </a:xfrm>
          <a:prstGeom prst="rect">
            <a:avLst/>
          </a:prstGeom>
          <a:noFill/>
        </p:spPr>
        <p:txBody>
          <a:bodyPr wrap="square" rtlCol="0">
            <a:spAutoFit/>
          </a:bodyPr>
          <a:lstStyle/>
          <a:p>
            <a:r>
              <a:rPr lang="en-US" sz="3600" dirty="0"/>
              <a:t>11 of 39 parables deal with money and stewardship</a:t>
            </a:r>
            <a:endParaRPr lang="en-US" sz="3400" dirty="0">
              <a:solidFill>
                <a:srgbClr val="FFFF00"/>
              </a:solidFill>
            </a:endParaRPr>
          </a:p>
        </p:txBody>
      </p:sp>
      <p:sp>
        <p:nvSpPr>
          <p:cNvPr id="6" name="TextBox 5"/>
          <p:cNvSpPr txBox="1"/>
          <p:nvPr/>
        </p:nvSpPr>
        <p:spPr>
          <a:xfrm>
            <a:off x="462665" y="4033706"/>
            <a:ext cx="8229600" cy="1200329"/>
          </a:xfrm>
          <a:prstGeom prst="rect">
            <a:avLst/>
          </a:prstGeom>
          <a:noFill/>
        </p:spPr>
        <p:txBody>
          <a:bodyPr wrap="square" rtlCol="0">
            <a:spAutoFit/>
          </a:bodyPr>
          <a:lstStyle/>
          <a:p>
            <a:r>
              <a:rPr lang="en-US" sz="3600" dirty="0"/>
              <a:t>1 out of every 7 verses in Luke talks about money</a:t>
            </a:r>
            <a:endParaRPr lang="en-US" sz="3400" dirty="0">
              <a:solidFill>
                <a:srgbClr val="FFFF00"/>
              </a:solidFill>
            </a:endParaRPr>
          </a:p>
        </p:txBody>
      </p:sp>
    </p:spTree>
    <p:extLst>
      <p:ext uri="{BB962C8B-B14F-4D97-AF65-F5344CB8AC3E}">
        <p14:creationId xmlns:p14="http://schemas.microsoft.com/office/powerpoint/2010/main" xmlns="" val="277382624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mph" presetSubtype="0" grpId="1" nodeType="afterEffect">
                                  <p:stCondLst>
                                    <p:cond delay="0"/>
                                  </p:stCondLst>
                                  <p:childTnLst>
                                    <p:set>
                                      <p:cBhvr rctx="PPT">
                                        <p:cTn id="27" dur="indefinite"/>
                                        <p:tgtEl>
                                          <p:spTgt spid="5"/>
                                        </p:tgtEl>
                                        <p:attrNameLst>
                                          <p:attrName>style.opacity</p:attrName>
                                        </p:attrNameLst>
                                      </p:cBhvr>
                                      <p:to>
                                        <p:strVal val="0.5"/>
                                      </p:to>
                                    </p:set>
                                    <p:animEffect filter="image" prLst="opacity: 0.5">
                                      <p:cBhvr rctx="IE">
                                        <p:cTn id="28"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P spid="5" grpId="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1861226389"/>
              </p:ext>
            </p:extLst>
          </p:nvPr>
        </p:nvGraphicFramePr>
        <p:xfrm>
          <a:off x="551351" y="1832875"/>
          <a:ext cx="5697049" cy="4092450"/>
        </p:xfrm>
        <a:graphic>
          <a:graphicData uri="http://schemas.openxmlformats.org/drawingml/2006/table">
            <a:tbl>
              <a:tblPr firstRow="1" bandRow="1">
                <a:tableStyleId>{073A0DAA-6AF3-43AB-8588-CEC1D06C72B9}</a:tableStyleId>
              </a:tblPr>
              <a:tblGrid>
                <a:gridCol w="5697049"/>
              </a:tblGrid>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09245">
                <a:tc>
                  <a:txBody>
                    <a:bodyPr/>
                    <a:lstStyle/>
                    <a:p>
                      <a:endParaRPr lang="en-US" dirty="0">
                        <a:ln>
                          <a:solidFill>
                            <a:schemeClr val="bg1"/>
                          </a:solidFill>
                        </a:ln>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4" name="Rectangle 13"/>
          <p:cNvSpPr/>
          <p:nvPr/>
        </p:nvSpPr>
        <p:spPr>
          <a:xfrm>
            <a:off x="5289614" y="1811888"/>
            <a:ext cx="576572" cy="4085589"/>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429847" y="1811888"/>
            <a:ext cx="576572" cy="40855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67669" y="1811888"/>
            <a:ext cx="576572" cy="40855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31500" y="1823574"/>
            <a:ext cx="652679" cy="3938932"/>
          </a:xfrm>
          <a:prstGeom prst="rect">
            <a:avLst/>
          </a:prstGeom>
          <a:noFill/>
        </p:spPr>
        <p:txBody>
          <a:bodyPr vert="wordArtVert" wrap="square" rtlCol="0">
            <a:spAutoFit/>
          </a:bodyPr>
          <a:lstStyle/>
          <a:p>
            <a:r>
              <a:rPr lang="en-US" sz="2800" b="1" dirty="0" smtClean="0">
                <a:solidFill>
                  <a:srgbClr val="FFFF00"/>
                </a:solidFill>
                <a:latin typeface="Arial" pitchFamily="34" charset="0"/>
                <a:cs typeface="Arial" pitchFamily="34" charset="0"/>
              </a:rPr>
              <a:t>MURDER</a:t>
            </a:r>
            <a:endParaRPr lang="en-US" sz="2800" b="1" dirty="0">
              <a:solidFill>
                <a:srgbClr val="FFFF00"/>
              </a:solidFill>
              <a:latin typeface="Arial" pitchFamily="34" charset="0"/>
              <a:cs typeface="Arial" pitchFamily="34" charset="0"/>
            </a:endParaRPr>
          </a:p>
        </p:txBody>
      </p:sp>
      <p:sp>
        <p:nvSpPr>
          <p:cNvPr id="17" name="TextBox 16"/>
          <p:cNvSpPr txBox="1"/>
          <p:nvPr/>
        </p:nvSpPr>
        <p:spPr>
          <a:xfrm>
            <a:off x="1653220" y="1823763"/>
            <a:ext cx="652679" cy="3938932"/>
          </a:xfrm>
          <a:prstGeom prst="rect">
            <a:avLst/>
          </a:prstGeom>
          <a:noFill/>
        </p:spPr>
        <p:txBody>
          <a:bodyPr vert="wordArtVert" wrap="square" rtlCol="0">
            <a:spAutoFit/>
          </a:bodyPr>
          <a:lstStyle/>
          <a:p>
            <a:r>
              <a:rPr lang="en-US" sz="2800" b="1" dirty="0" smtClean="0">
                <a:solidFill>
                  <a:srgbClr val="FFFF00"/>
                </a:solidFill>
                <a:latin typeface="Arial" pitchFamily="34" charset="0"/>
                <a:cs typeface="Arial" pitchFamily="34" charset="0"/>
              </a:rPr>
              <a:t>HATRED</a:t>
            </a:r>
            <a:endParaRPr lang="en-US" sz="2800" b="1" dirty="0">
              <a:solidFill>
                <a:srgbClr val="FFFF00"/>
              </a:solidFill>
              <a:latin typeface="Arial" pitchFamily="34" charset="0"/>
              <a:cs typeface="Arial" pitchFamily="34" charset="0"/>
            </a:endParaRPr>
          </a:p>
        </p:txBody>
      </p:sp>
      <p:sp>
        <p:nvSpPr>
          <p:cNvPr id="18" name="TextBox 17"/>
          <p:cNvSpPr txBox="1"/>
          <p:nvPr/>
        </p:nvSpPr>
        <p:spPr>
          <a:xfrm>
            <a:off x="2536535" y="1823952"/>
            <a:ext cx="652679" cy="3938932"/>
          </a:xfrm>
          <a:prstGeom prst="rect">
            <a:avLst/>
          </a:prstGeom>
          <a:noFill/>
        </p:spPr>
        <p:txBody>
          <a:bodyPr vert="wordArtVert" wrap="square" rtlCol="0">
            <a:spAutoFit/>
          </a:bodyPr>
          <a:lstStyle/>
          <a:p>
            <a:r>
              <a:rPr lang="en-US" sz="2800" b="1" dirty="0" smtClean="0">
                <a:solidFill>
                  <a:srgbClr val="FFFF00"/>
                </a:solidFill>
                <a:latin typeface="Arial" pitchFamily="34" charset="0"/>
                <a:cs typeface="Arial" pitchFamily="34" charset="0"/>
              </a:rPr>
              <a:t>ADULTERY</a:t>
            </a:r>
            <a:endParaRPr lang="en-US" sz="2800" b="1" dirty="0">
              <a:solidFill>
                <a:srgbClr val="FFFF00"/>
              </a:solidFill>
              <a:latin typeface="Arial" pitchFamily="34" charset="0"/>
              <a:cs typeface="Arial" pitchFamily="34" charset="0"/>
            </a:endParaRPr>
          </a:p>
        </p:txBody>
      </p:sp>
      <p:sp>
        <p:nvSpPr>
          <p:cNvPr id="19" name="TextBox 18"/>
          <p:cNvSpPr txBox="1"/>
          <p:nvPr/>
        </p:nvSpPr>
        <p:spPr>
          <a:xfrm>
            <a:off x="3419850" y="1811888"/>
            <a:ext cx="652679" cy="3938932"/>
          </a:xfrm>
          <a:prstGeom prst="rect">
            <a:avLst/>
          </a:prstGeom>
          <a:noFill/>
        </p:spPr>
        <p:txBody>
          <a:bodyPr vert="wordArtVert" wrap="square" rtlCol="0">
            <a:spAutoFit/>
          </a:bodyPr>
          <a:lstStyle/>
          <a:p>
            <a:r>
              <a:rPr lang="en-US" sz="2800" b="1" dirty="0" smtClean="0">
                <a:solidFill>
                  <a:srgbClr val="FFFF00"/>
                </a:solidFill>
                <a:latin typeface="Arial" pitchFamily="34" charset="0"/>
                <a:cs typeface="Arial" pitchFamily="34" charset="0"/>
              </a:rPr>
              <a:t>LUST</a:t>
            </a:r>
            <a:endParaRPr lang="en-US" sz="2800" b="1" dirty="0">
              <a:solidFill>
                <a:srgbClr val="FFFF00"/>
              </a:solidFill>
              <a:latin typeface="Arial" pitchFamily="34" charset="0"/>
              <a:cs typeface="Arial" pitchFamily="34" charset="0"/>
            </a:endParaRPr>
          </a:p>
        </p:txBody>
      </p:sp>
      <p:sp>
        <p:nvSpPr>
          <p:cNvPr id="20" name="TextBox 19"/>
          <p:cNvSpPr txBox="1"/>
          <p:nvPr/>
        </p:nvSpPr>
        <p:spPr>
          <a:xfrm>
            <a:off x="4380181" y="1812077"/>
            <a:ext cx="652679" cy="3938932"/>
          </a:xfrm>
          <a:prstGeom prst="rect">
            <a:avLst/>
          </a:prstGeom>
          <a:noFill/>
        </p:spPr>
        <p:txBody>
          <a:bodyPr vert="wordArtVert" wrap="square" rtlCol="0">
            <a:spAutoFit/>
          </a:bodyPr>
          <a:lstStyle/>
          <a:p>
            <a:r>
              <a:rPr lang="en-US" sz="2800" b="1" dirty="0" smtClean="0">
                <a:solidFill>
                  <a:srgbClr val="FFFF00"/>
                </a:solidFill>
                <a:latin typeface="Arial" pitchFamily="34" charset="0"/>
                <a:cs typeface="Arial" pitchFamily="34" charset="0"/>
              </a:rPr>
              <a:t>TITHING</a:t>
            </a:r>
            <a:endParaRPr lang="en-US" sz="2800" b="1" dirty="0">
              <a:solidFill>
                <a:srgbClr val="FFFF00"/>
              </a:solidFill>
              <a:latin typeface="Arial" pitchFamily="34" charset="0"/>
              <a:cs typeface="Arial" pitchFamily="34" charset="0"/>
            </a:endParaRPr>
          </a:p>
        </p:txBody>
      </p:sp>
      <p:sp>
        <p:nvSpPr>
          <p:cNvPr id="21" name="TextBox 20"/>
          <p:cNvSpPr txBox="1"/>
          <p:nvPr/>
        </p:nvSpPr>
        <p:spPr>
          <a:xfrm>
            <a:off x="5263290" y="1812266"/>
            <a:ext cx="652679" cy="3938932"/>
          </a:xfrm>
          <a:prstGeom prst="rect">
            <a:avLst/>
          </a:prstGeom>
          <a:noFill/>
        </p:spPr>
        <p:txBody>
          <a:bodyPr vert="wordArtVert" wrap="square" rtlCol="0">
            <a:spAutoFit/>
          </a:bodyPr>
          <a:lstStyle/>
          <a:p>
            <a:r>
              <a:rPr lang="en-US" sz="2800" b="1" dirty="0" smtClean="0">
                <a:solidFill>
                  <a:srgbClr val="FFFF00"/>
                </a:solidFill>
                <a:latin typeface="Arial" pitchFamily="34" charset="0"/>
                <a:cs typeface="Arial" pitchFamily="34" charset="0"/>
              </a:rPr>
              <a:t>GRACE</a:t>
            </a:r>
            <a:endParaRPr lang="en-US" sz="2800" b="1" dirty="0">
              <a:solidFill>
                <a:srgbClr val="FFFF00"/>
              </a:solidFill>
              <a:latin typeface="Arial" pitchFamily="34" charset="0"/>
              <a:cs typeface="Arial" pitchFamily="34" charset="0"/>
            </a:endParaRPr>
          </a:p>
        </p:txBody>
      </p:sp>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a:t>Matt. </a:t>
            </a:r>
            <a:r>
              <a:rPr lang="en-US" sz="3600" dirty="0" smtClean="0"/>
              <a:t>5:21-22; 27-28</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
        <p:nvSpPr>
          <p:cNvPr id="8" name="Rectangle 7"/>
          <p:cNvSpPr/>
          <p:nvPr/>
        </p:nvSpPr>
        <p:spPr>
          <a:xfrm>
            <a:off x="784006" y="5493731"/>
            <a:ext cx="576572" cy="4274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550984" y="5493731"/>
            <a:ext cx="576572" cy="42749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380529" y="5493731"/>
            <a:ext cx="576572" cy="427492"/>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539475" y="5921227"/>
            <a:ext cx="571912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338630" y="5529400"/>
            <a:ext cx="230976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38630" y="5486542"/>
            <a:ext cx="2309765" cy="553998"/>
          </a:xfrm>
          <a:prstGeom prst="rect">
            <a:avLst/>
          </a:prstGeom>
          <a:noFill/>
        </p:spPr>
        <p:txBody>
          <a:bodyPr wrap="square" rtlCol="0">
            <a:spAutoFit/>
          </a:bodyPr>
          <a:lstStyle/>
          <a:p>
            <a:r>
              <a:rPr lang="en-US" sz="3000" dirty="0" smtClean="0">
                <a:solidFill>
                  <a:srgbClr val="FFFF00"/>
                </a:solidFill>
                <a:latin typeface="Castellar" pitchFamily="18" charset="0"/>
              </a:rPr>
              <a:t>Law</a:t>
            </a:r>
            <a:endParaRPr lang="en-US" sz="3000" dirty="0">
              <a:solidFill>
                <a:srgbClr val="FFFF00"/>
              </a:solidFill>
              <a:latin typeface="Castellar" pitchFamily="18" charset="0"/>
            </a:endParaRPr>
          </a:p>
        </p:txBody>
      </p:sp>
      <p:cxnSp>
        <p:nvCxnSpPr>
          <p:cNvPr id="25" name="Straight Connector 24"/>
          <p:cNvCxnSpPr/>
          <p:nvPr/>
        </p:nvCxnSpPr>
        <p:spPr>
          <a:xfrm>
            <a:off x="6338630" y="1854395"/>
            <a:ext cx="230976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338630" y="1854395"/>
            <a:ext cx="2457920" cy="553998"/>
          </a:xfrm>
          <a:prstGeom prst="rect">
            <a:avLst/>
          </a:prstGeom>
          <a:noFill/>
        </p:spPr>
        <p:txBody>
          <a:bodyPr wrap="square" rtlCol="0">
            <a:spAutoFit/>
          </a:bodyPr>
          <a:lstStyle/>
          <a:p>
            <a:r>
              <a:rPr lang="en-US" sz="3000" dirty="0" smtClean="0">
                <a:solidFill>
                  <a:srgbClr val="FFFF00"/>
                </a:solidFill>
                <a:latin typeface="Castellar" pitchFamily="18" charset="0"/>
              </a:rPr>
              <a:t>Kingdom</a:t>
            </a:r>
            <a:endParaRPr lang="en-US" sz="3000" dirty="0">
              <a:solidFill>
                <a:srgbClr val="FFFF00"/>
              </a:solidFill>
              <a:latin typeface="Castellar" pitchFamily="18" charset="0"/>
            </a:endParaRPr>
          </a:p>
        </p:txBody>
      </p:sp>
    </p:spTree>
    <p:extLst>
      <p:ext uri="{BB962C8B-B14F-4D97-AF65-F5344CB8AC3E}">
        <p14:creationId xmlns:p14="http://schemas.microsoft.com/office/powerpoint/2010/main" xmlns="" val="426435084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par>
                                <p:cTn id="16" presetID="53" presetClass="entr" presetSubtype="16"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par>
                          <p:cTn id="25" fill="hold">
                            <p:stCondLst>
                              <p:cond delay="1000"/>
                            </p:stCondLst>
                            <p:childTnLst>
                              <p:par>
                                <p:cTn id="26" presetID="22" presetClass="entr" presetSubtype="4"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fltVal val="0"/>
                                          </p:val>
                                        </p:tav>
                                        <p:tav tm="100000">
                                          <p:val>
                                            <p:strVal val="#ppt_h"/>
                                          </p:val>
                                        </p:tav>
                                      </p:tavLst>
                                    </p:anim>
                                    <p:animEffect transition="in" filter="fade">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childTnLst>
                          </p:cTn>
                        </p:par>
                        <p:par>
                          <p:cTn id="44" fill="hold">
                            <p:stCondLst>
                              <p:cond delay="500"/>
                            </p:stCondLst>
                            <p:childTnLst>
                              <p:par>
                                <p:cTn id="45" presetID="22" presetClass="entr" presetSubtype="4"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childTnLst>
                          </p:cTn>
                        </p:par>
                        <p:par>
                          <p:cTn id="48" fill="hold">
                            <p:stCondLst>
                              <p:cond delay="1000"/>
                            </p:stCondLst>
                            <p:childTnLst>
                              <p:par>
                                <p:cTn id="49" presetID="22" presetClass="entr" presetSubtype="8"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1500"/>
                            </p:stCondLst>
                            <p:childTnLst>
                              <p:par>
                                <p:cTn id="53" presetID="53" presetClass="entr" presetSubtype="16"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down)">
                                      <p:cBhvr>
                                        <p:cTn id="62" dur="500"/>
                                        <p:tgtEl>
                                          <p:spTgt spid="11"/>
                                        </p:tgtEl>
                                      </p:cBhvr>
                                    </p:animEffect>
                                  </p:childTnLst>
                                </p:cTn>
                              </p:par>
                            </p:childTnLst>
                          </p:cTn>
                        </p:par>
                        <p:par>
                          <p:cTn id="63" fill="hold">
                            <p:stCondLst>
                              <p:cond delay="500"/>
                            </p:stCondLst>
                            <p:childTnLst>
                              <p:par>
                                <p:cTn id="64" presetID="22" presetClass="entr" presetSubtype="4"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down)">
                                      <p:cBhvr>
                                        <p:cTn id="66" dur="5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wipe(down)">
                                      <p:cBhvr>
                                        <p:cTn id="71" dur="500"/>
                                        <p:tgtEl>
                                          <p:spTgt spid="12"/>
                                        </p:tgtEl>
                                      </p:cBhvr>
                                    </p:animEffect>
                                  </p:childTnLst>
                                </p:cTn>
                              </p:par>
                            </p:childTnLst>
                          </p:cTn>
                        </p:par>
                        <p:par>
                          <p:cTn id="72" fill="hold">
                            <p:stCondLst>
                              <p:cond delay="500"/>
                            </p:stCondLst>
                            <p:childTnLst>
                              <p:par>
                                <p:cTn id="73" presetID="22" presetClass="entr" presetSubtype="4" fill="hold" grpId="1"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wipe(down)">
                                      <p:cBhvr>
                                        <p:cTn id="75" dur="500"/>
                                        <p:tgtEl>
                                          <p:spTgt spid="19"/>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3"/>
                                        </p:tgtEl>
                                        <p:attrNameLst>
                                          <p:attrName>style.visibility</p:attrName>
                                        </p:attrNameLst>
                                      </p:cBhvr>
                                      <p:to>
                                        <p:strVal val="visible"/>
                                      </p:to>
                                    </p:set>
                                    <p:animEffect transition="in" filter="wipe(down)">
                                      <p:cBhvr>
                                        <p:cTn id="80" dur="500"/>
                                        <p:tgtEl>
                                          <p:spTgt spid="13"/>
                                        </p:tgtEl>
                                      </p:cBhvr>
                                    </p:animEffect>
                                  </p:childTnLst>
                                </p:cTn>
                              </p:par>
                            </p:childTnLst>
                          </p:cTn>
                        </p:par>
                        <p:par>
                          <p:cTn id="81" fill="hold">
                            <p:stCondLst>
                              <p:cond delay="500"/>
                            </p:stCondLst>
                            <p:childTnLst>
                              <p:par>
                                <p:cTn id="82" presetID="22" presetClass="entr" presetSubtype="4" fill="hold" grpId="0" nodeType="afterEffect">
                                  <p:stCondLst>
                                    <p:cond delay="0"/>
                                  </p:stCondLst>
                                  <p:childTnLst>
                                    <p:set>
                                      <p:cBhvr>
                                        <p:cTn id="83" dur="1" fill="hold">
                                          <p:stCondLst>
                                            <p:cond delay="0"/>
                                          </p:stCondLst>
                                        </p:cTn>
                                        <p:tgtEl>
                                          <p:spTgt spid="20"/>
                                        </p:tgtEl>
                                        <p:attrNameLst>
                                          <p:attrName>style.visibility</p:attrName>
                                        </p:attrNameLst>
                                      </p:cBhvr>
                                      <p:to>
                                        <p:strVal val="visible"/>
                                      </p:to>
                                    </p:set>
                                    <p:animEffect transition="in" filter="wipe(down)">
                                      <p:cBhvr>
                                        <p:cTn id="84" dur="500"/>
                                        <p:tgtEl>
                                          <p:spTgt spid="20"/>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down)">
                                      <p:cBhvr>
                                        <p:cTn id="89" dur="500"/>
                                        <p:tgtEl>
                                          <p:spTgt spid="14"/>
                                        </p:tgtEl>
                                      </p:cBhvr>
                                    </p:animEffect>
                                  </p:childTnLst>
                                </p:cTn>
                              </p:par>
                            </p:childTnLst>
                          </p:cTn>
                        </p:par>
                        <p:par>
                          <p:cTn id="90" fill="hold">
                            <p:stCondLst>
                              <p:cond delay="500"/>
                            </p:stCondLst>
                            <p:childTnLst>
                              <p:par>
                                <p:cTn id="91" presetID="22" presetClass="entr" presetSubtype="4" fill="hold" grpId="1" nodeType="after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wipe(down)">
                                      <p:cBhvr>
                                        <p:cTn id="9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9" grpId="0" animBg="1"/>
      <p:bldP spid="16" grpId="0"/>
      <p:bldP spid="17" grpId="0"/>
      <p:bldP spid="18" grpId="0"/>
      <p:bldP spid="19" grpId="1"/>
      <p:bldP spid="20" grpId="0"/>
      <p:bldP spid="21" grpId="1"/>
      <p:bldP spid="2" grpId="0"/>
      <p:bldP spid="8" grpId="0" animBg="1"/>
      <p:bldP spid="11" grpId="0" animBg="1"/>
      <p:bldP spid="13" grpId="0" animBg="1"/>
      <p:bldP spid="24"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ounded Rectangle 2"/>
          <p:cNvSpPr/>
          <p:nvPr/>
        </p:nvSpPr>
        <p:spPr>
          <a:xfrm>
            <a:off x="228600" y="1066800"/>
            <a:ext cx="8686800" cy="4495800"/>
          </a:xfrm>
          <a:prstGeom prst="roundRect">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18092751">
            <a:off x="4961529" y="1652461"/>
            <a:ext cx="3588760" cy="3476112"/>
          </a:xfrm>
          <a:prstGeom prst="rect">
            <a:avLst/>
          </a:prstGeom>
          <a:noFill/>
        </p:spPr>
        <p:txBody>
          <a:bodyPr wrap="square" rtlCol="0">
            <a:prstTxWarp prst="textArchDown">
              <a:avLst/>
            </a:prstTxWarp>
            <a:spAutoFit/>
          </a:bodyPr>
          <a:lstStyle/>
          <a:p>
            <a:r>
              <a:rPr lang="en-US" sz="2800" b="1" dirty="0" smtClean="0">
                <a:solidFill>
                  <a:srgbClr val="000000"/>
                </a:solidFill>
                <a:latin typeface="Castellar" pitchFamily="18" charset="0"/>
              </a:rPr>
              <a:t>Maximus</a:t>
            </a:r>
            <a:endParaRPr lang="en-US" sz="2800" b="1" dirty="0">
              <a:solidFill>
                <a:srgbClr val="000000"/>
              </a:solidFill>
              <a:latin typeface="Castellar" pitchFamily="18" charset="0"/>
            </a:endParaRPr>
          </a:p>
        </p:txBody>
      </p:sp>
      <p:sp>
        <p:nvSpPr>
          <p:cNvPr id="10" name="TextBox 9"/>
          <p:cNvSpPr txBox="1"/>
          <p:nvPr/>
        </p:nvSpPr>
        <p:spPr>
          <a:xfrm rot="3276628">
            <a:off x="4974107" y="1581691"/>
            <a:ext cx="3598187" cy="3476836"/>
          </a:xfrm>
          <a:prstGeom prst="rect">
            <a:avLst/>
          </a:prstGeom>
          <a:noFill/>
        </p:spPr>
        <p:txBody>
          <a:bodyPr wrap="square" rtlCol="0">
            <a:prstTxWarp prst="textArchUp">
              <a:avLst/>
            </a:prstTxWarp>
            <a:spAutoFit/>
          </a:bodyPr>
          <a:lstStyle/>
          <a:p>
            <a:r>
              <a:rPr lang="en-US" sz="2800" b="1" dirty="0" err="1" smtClean="0">
                <a:solidFill>
                  <a:srgbClr val="000000"/>
                </a:solidFill>
                <a:latin typeface="Castellar" pitchFamily="18" charset="0"/>
              </a:rPr>
              <a:t>Pontifex</a:t>
            </a:r>
            <a:endParaRPr lang="en-US" sz="2800" b="1" dirty="0">
              <a:solidFill>
                <a:srgbClr val="000000"/>
              </a:solidFill>
              <a:latin typeface="Castellar" pitchFamily="18" charset="0"/>
            </a:endParaRPr>
          </a:p>
        </p:txBody>
      </p:sp>
      <p:sp>
        <p:nvSpPr>
          <p:cNvPr id="5" name="TextBox 4"/>
          <p:cNvSpPr txBox="1"/>
          <p:nvPr/>
        </p:nvSpPr>
        <p:spPr>
          <a:xfrm rot="1494209">
            <a:off x="742333" y="1508731"/>
            <a:ext cx="3633995" cy="3342265"/>
          </a:xfrm>
          <a:prstGeom prst="rect">
            <a:avLst/>
          </a:prstGeom>
          <a:noFill/>
        </p:spPr>
        <p:txBody>
          <a:bodyPr wrap="square" rtlCol="0">
            <a:prstTxWarp prst="textArchUp">
              <a:avLst/>
            </a:prstTxWarp>
            <a:spAutoFit/>
          </a:bodyPr>
          <a:lstStyle/>
          <a:p>
            <a:r>
              <a:rPr lang="en-US" sz="2800" b="1" dirty="0" smtClean="0">
                <a:solidFill>
                  <a:srgbClr val="000000"/>
                </a:solidFill>
                <a:latin typeface="Castellar" pitchFamily="18" charset="0"/>
              </a:rPr>
              <a:t>Tiberius Augustus</a:t>
            </a:r>
            <a:endParaRPr lang="en-US" sz="2800" b="1" dirty="0">
              <a:solidFill>
                <a:srgbClr val="0000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r="48543"/>
          <a:stretch/>
        </p:blipFill>
        <p:spPr bwMode="auto">
          <a:xfrm>
            <a:off x="744572" y="1529052"/>
            <a:ext cx="3607356" cy="3411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50442" t="-4842" r="-442" b="4842"/>
          <a:stretch/>
        </p:blipFill>
        <p:spPr bwMode="auto">
          <a:xfrm>
            <a:off x="5029200" y="1377366"/>
            <a:ext cx="3505200" cy="34113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TextBox 10"/>
          <p:cNvSpPr txBox="1"/>
          <p:nvPr/>
        </p:nvSpPr>
        <p:spPr>
          <a:xfrm rot="21133990">
            <a:off x="724316" y="1860709"/>
            <a:ext cx="3805162" cy="3323458"/>
          </a:xfrm>
          <a:prstGeom prst="rect">
            <a:avLst/>
          </a:prstGeom>
          <a:noFill/>
        </p:spPr>
        <p:txBody>
          <a:bodyPr wrap="square" rtlCol="0">
            <a:prstTxWarp prst="textArchDown">
              <a:avLst/>
            </a:prstTxWarp>
            <a:spAutoFit/>
          </a:bodyPr>
          <a:lstStyle/>
          <a:p>
            <a:r>
              <a:rPr lang="en-US" sz="2800" b="1" dirty="0" smtClean="0">
                <a:solidFill>
                  <a:srgbClr val="000000"/>
                </a:solidFill>
                <a:latin typeface="Castellar" pitchFamily="18" charset="0"/>
              </a:rPr>
              <a:t>Son of Divine Augustus</a:t>
            </a:r>
            <a:endParaRPr lang="en-US" sz="2800" b="1" dirty="0">
              <a:solidFill>
                <a:srgbClr val="000000"/>
              </a:solidFill>
              <a:latin typeface="Castellar" pitchFamily="18" charset="0"/>
            </a:endParaRPr>
          </a:p>
        </p:txBody>
      </p:sp>
    </p:spTree>
    <p:extLst>
      <p:ext uri="{BB962C8B-B14F-4D97-AF65-F5344CB8AC3E}">
        <p14:creationId xmlns:p14="http://schemas.microsoft.com/office/powerpoint/2010/main" xmlns="" val="2672532057"/>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p:cTn id="13" dur="500" fill="hold"/>
                                        <p:tgtEl>
                                          <p:spTgt spid="1027"/>
                                        </p:tgtEl>
                                        <p:attrNameLst>
                                          <p:attrName>ppt_w</p:attrName>
                                        </p:attrNameLst>
                                      </p:cBhvr>
                                      <p:tavLst>
                                        <p:tav tm="0">
                                          <p:val>
                                            <p:fltVal val="0"/>
                                          </p:val>
                                        </p:tav>
                                        <p:tav tm="100000">
                                          <p:val>
                                            <p:strVal val="#ppt_w"/>
                                          </p:val>
                                        </p:tav>
                                      </p:tavLst>
                                    </p:anim>
                                    <p:anim calcmode="lin" valueType="num">
                                      <p:cBhvr>
                                        <p:cTn id="14" dur="500" fill="hold"/>
                                        <p:tgtEl>
                                          <p:spTgt spid="1027"/>
                                        </p:tgtEl>
                                        <p:attrNameLst>
                                          <p:attrName>ppt_h</p:attrName>
                                        </p:attrNameLst>
                                      </p:cBhvr>
                                      <p:tavLst>
                                        <p:tav tm="0">
                                          <p:val>
                                            <p:fltVal val="0"/>
                                          </p:val>
                                        </p:tav>
                                        <p:tav tm="100000">
                                          <p:val>
                                            <p:strVal val="#ppt_h"/>
                                          </p:val>
                                        </p:tav>
                                      </p:tavLst>
                                    </p:anim>
                                    <p:animEffect transition="in" filter="fade">
                                      <p:cBhvr>
                                        <p:cTn id="15" dur="500"/>
                                        <p:tgtEl>
                                          <p:spTgt spid="102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left)">
                                      <p:cBhvr>
                                        <p:cTn id="20" dur="500"/>
                                        <p:tgtEl>
                                          <p:spTgt spid="5">
                                            <p:txEl>
                                              <p:pRg st="0" end="0"/>
                                            </p:txEl>
                                          </p:spTgt>
                                        </p:tgtEl>
                                      </p:cBhvr>
                                    </p:animEffect>
                                  </p:childTnLst>
                                </p:cTn>
                              </p:par>
                            </p:childTnLst>
                          </p:cTn>
                        </p:par>
                        <p:par>
                          <p:cTn id="21" fill="hold">
                            <p:stCondLst>
                              <p:cond delay="500"/>
                            </p:stCondLst>
                            <p:childTnLst>
                              <p:par>
                                <p:cTn id="22" presetID="22" presetClass="entr" presetSubtype="2" fill="hold" grpId="0" nodeType="after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wipe(right)">
                                      <p:cBhvr>
                                        <p:cTn id="24" dur="500"/>
                                        <p:tgtEl>
                                          <p:spTgt spid="1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right)">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p:bldP spid="10" grpId="0"/>
      <p:bldP spid="5" grpId="0" build="allAtOnce"/>
      <p:bldP spid="11"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632311"/>
          </a:xfrm>
          <a:prstGeom prst="rect">
            <a:avLst/>
          </a:prstGeom>
          <a:noFill/>
        </p:spPr>
        <p:txBody>
          <a:bodyPr wrap="square" rtlCol="0">
            <a:spAutoFit/>
          </a:bodyPr>
          <a:lstStyle/>
          <a:p>
            <a:r>
              <a:rPr lang="en-US" sz="3600" dirty="0">
                <a:solidFill>
                  <a:srgbClr val="FFFF00"/>
                </a:solidFill>
              </a:rPr>
              <a:t>Wiersbe ~ </a:t>
            </a:r>
            <a:r>
              <a:rPr lang="en-US" sz="3600" dirty="0"/>
              <a:t>"Caesar's image is on his coins, so they must be minted by his authority.  The fact that you possess these coins and use them indicates that you think they are worth something.  Therefore, you are already accepting </a:t>
            </a:r>
            <a:endParaRPr lang="en-US" sz="3600" dirty="0" smtClean="0"/>
          </a:p>
          <a:p>
            <a:r>
              <a:rPr lang="en-US" sz="3600" dirty="0" smtClean="0"/>
              <a:t>Caesar's authority,</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
        <p:nvSpPr>
          <p:cNvPr id="3" name="TextBox 2"/>
          <p:cNvSpPr txBox="1"/>
          <p:nvPr/>
        </p:nvSpPr>
        <p:spPr>
          <a:xfrm>
            <a:off x="457200" y="1143000"/>
            <a:ext cx="8229600" cy="3416320"/>
          </a:xfrm>
          <a:prstGeom prst="rect">
            <a:avLst/>
          </a:prstGeom>
          <a:noFill/>
        </p:spPr>
        <p:txBody>
          <a:bodyPr wrap="square" rtlCol="0">
            <a:spAutoFit/>
          </a:bodyPr>
          <a:lstStyle/>
          <a:p>
            <a:r>
              <a:rPr lang="en-US" sz="3600" dirty="0"/>
              <a:t>or you would not use his money!  But don't forget that you created in the image of God and therefore must live under God's authority as well</a:t>
            </a:r>
            <a:r>
              <a:rPr lang="en-US" sz="3600" dirty="0" smtClean="0"/>
              <a:t>."</a:t>
            </a:r>
            <a:endParaRPr lang="en-US" sz="3600" dirty="0"/>
          </a:p>
        </p:txBody>
      </p:sp>
    </p:spTree>
    <p:extLst>
      <p:ext uri="{BB962C8B-B14F-4D97-AF65-F5344CB8AC3E}">
        <p14:creationId xmlns:p14="http://schemas.microsoft.com/office/powerpoint/2010/main" xmlns="" val="283647269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53"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1918221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86888" y="1143000"/>
            <a:ext cx="8229600" cy="5324535"/>
          </a:xfrm>
          <a:prstGeom prst="rect">
            <a:avLst/>
          </a:prstGeom>
          <a:noFill/>
        </p:spPr>
        <p:txBody>
          <a:bodyPr wrap="square" rtlCol="0">
            <a:spAutoFit/>
          </a:bodyPr>
          <a:lstStyle/>
          <a:p>
            <a:r>
              <a:rPr lang="en-US" sz="3300" dirty="0">
                <a:solidFill>
                  <a:srgbClr val="FFFF00"/>
                </a:solidFill>
              </a:rPr>
              <a:t>C. H. Spurgeon ~ </a:t>
            </a:r>
            <a:r>
              <a:rPr lang="en-US" sz="3300" dirty="0"/>
              <a:t>“If you do not hear the well beloved Son of God, you have refused your last hope. </a:t>
            </a:r>
            <a:r>
              <a:rPr lang="en-US" sz="3300" i="1" dirty="0"/>
              <a:t>He is God’s ultimatu</a:t>
            </a:r>
            <a:r>
              <a:rPr lang="en-US" sz="3300" dirty="0"/>
              <a:t>m. Nothing remains when Christ is refused. No one else can be sent; heaven itself contains no further messenger. If Christ be rejected, hope is rejected.”</a:t>
            </a:r>
            <a:endParaRPr lang="en-US" sz="33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a:solidFill>
                  <a:srgbClr val="FFFF00"/>
                </a:solidFill>
              </a:rPr>
              <a:t>Pharisees</a:t>
            </a:r>
            <a:r>
              <a:rPr lang="en-US" sz="3600" dirty="0"/>
              <a:t> ~ strict separatists</a:t>
            </a:r>
            <a:endParaRPr lang="en-US" sz="3600" dirty="0">
              <a:solidFill>
                <a:schemeClr val="bg1"/>
              </a:solidFill>
              <a:latin typeface="Castellar" pitchFamily="18" charset="0"/>
            </a:endParaRPr>
          </a:p>
        </p:txBody>
      </p:sp>
      <p:sp>
        <p:nvSpPr>
          <p:cNvPr id="3" name="TextBox 2"/>
          <p:cNvSpPr txBox="1"/>
          <p:nvPr/>
        </p:nvSpPr>
        <p:spPr>
          <a:xfrm>
            <a:off x="457200" y="2296884"/>
            <a:ext cx="8229600" cy="1200329"/>
          </a:xfrm>
          <a:prstGeom prst="rect">
            <a:avLst/>
          </a:prstGeom>
          <a:noFill/>
        </p:spPr>
        <p:txBody>
          <a:bodyPr wrap="square" rtlCol="0">
            <a:spAutoFit/>
          </a:bodyPr>
          <a:lstStyle/>
          <a:p>
            <a:r>
              <a:rPr lang="en-US" sz="3600" dirty="0">
                <a:solidFill>
                  <a:srgbClr val="FFFF00"/>
                </a:solidFill>
              </a:rPr>
              <a:t>Herodians </a:t>
            </a:r>
            <a:r>
              <a:rPr lang="en-US" sz="3600" dirty="0"/>
              <a:t>~ Herod loyalists (Pro-Roman)</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659462269"/>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1"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grpSp>
        <p:nvGrpSpPr>
          <p:cNvPr id="11" name="Group 10"/>
          <p:cNvGrpSpPr/>
          <p:nvPr/>
        </p:nvGrpSpPr>
        <p:grpSpPr>
          <a:xfrm>
            <a:off x="609600" y="1623951"/>
            <a:ext cx="3768277" cy="3738745"/>
            <a:chOff x="609600" y="1623951"/>
            <a:chExt cx="3768277" cy="3738745"/>
          </a:xfrm>
        </p:grpSpPr>
        <p:sp>
          <p:nvSpPr>
            <p:cNvPr id="6" name="TextBox 5"/>
            <p:cNvSpPr txBox="1"/>
            <p:nvPr/>
          </p:nvSpPr>
          <p:spPr>
            <a:xfrm>
              <a:off x="609600" y="4901031"/>
              <a:ext cx="3768277" cy="461665"/>
            </a:xfrm>
            <a:prstGeom prst="rect">
              <a:avLst/>
            </a:prstGeom>
            <a:noFill/>
          </p:spPr>
          <p:txBody>
            <a:bodyPr wrap="square" rtlCol="0">
              <a:spAutoFit/>
            </a:bodyPr>
            <a:lstStyle/>
            <a:p>
              <a:pPr algn="ctr"/>
              <a:r>
                <a:rPr lang="en-US" sz="2400" dirty="0" smtClean="0">
                  <a:solidFill>
                    <a:schemeClr val="bg1"/>
                  </a:solidFill>
                  <a:latin typeface="Castellar" pitchFamily="18" charset="0"/>
                </a:rPr>
                <a:t>Ahmadinejad</a:t>
              </a:r>
              <a:endParaRPr lang="en-US" sz="2400" dirty="0">
                <a:solidFill>
                  <a:schemeClr val="bg1"/>
                </a:solidFill>
                <a:latin typeface="Castellar" pitchFamily="18" charset="0"/>
              </a:endParaRPr>
            </a:p>
          </p:txBody>
        </p:sp>
        <p:pic>
          <p:nvPicPr>
            <p:cNvPr id="7" name="Picture 2" descr="http://deskofbrian.com/wp-content/uploads/mahmoud_ahmadinejad.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6547" r="6547" b="26585"/>
            <a:stretch/>
          </p:blipFill>
          <p:spPr bwMode="auto">
            <a:xfrm>
              <a:off x="1169852" y="1623951"/>
              <a:ext cx="2913032" cy="3099460"/>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grpSp>
      <p:grpSp>
        <p:nvGrpSpPr>
          <p:cNvPr id="12" name="Group 11"/>
          <p:cNvGrpSpPr/>
          <p:nvPr/>
        </p:nvGrpSpPr>
        <p:grpSpPr>
          <a:xfrm>
            <a:off x="4456785" y="1585560"/>
            <a:ext cx="2957185" cy="3778711"/>
            <a:chOff x="4456785" y="1585560"/>
            <a:chExt cx="2957185" cy="3778711"/>
          </a:xfrm>
        </p:grpSpPr>
        <p:sp>
          <p:nvSpPr>
            <p:cNvPr id="9" name="TextBox 8"/>
            <p:cNvSpPr txBox="1"/>
            <p:nvPr/>
          </p:nvSpPr>
          <p:spPr>
            <a:xfrm>
              <a:off x="4456785" y="4902606"/>
              <a:ext cx="2957185" cy="461665"/>
            </a:xfrm>
            <a:prstGeom prst="rect">
              <a:avLst/>
            </a:prstGeom>
            <a:noFill/>
          </p:spPr>
          <p:txBody>
            <a:bodyPr wrap="square" rtlCol="0">
              <a:spAutoFit/>
            </a:bodyPr>
            <a:lstStyle/>
            <a:p>
              <a:pPr algn="ctr"/>
              <a:r>
                <a:rPr lang="en-US" sz="2400" dirty="0" smtClean="0">
                  <a:solidFill>
                    <a:schemeClr val="bg1"/>
                  </a:solidFill>
                  <a:latin typeface="Castellar" pitchFamily="18" charset="0"/>
                </a:rPr>
                <a:t>Netanyahu</a:t>
              </a:r>
              <a:endParaRPr lang="en-US" sz="2400" dirty="0">
                <a:solidFill>
                  <a:schemeClr val="bg1"/>
                </a:solidFill>
                <a:latin typeface="Castellar" pitchFamily="18" charset="0"/>
              </a:endParaRPr>
            </a:p>
          </p:txBody>
        </p:sp>
        <p:pic>
          <p:nvPicPr>
            <p:cNvPr id="10" name="Picture 6" descr="http://www.rfi.fr/actuen/images/119/NETANYAHU_432.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14747" r="18801"/>
            <a:stretch/>
          </p:blipFill>
          <p:spPr bwMode="auto">
            <a:xfrm flipH="1">
              <a:off x="4487082" y="1585560"/>
              <a:ext cx="2850078" cy="3216742"/>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grpSp>
    </p:spTree>
    <p:extLst>
      <p:ext uri="{BB962C8B-B14F-4D97-AF65-F5344CB8AC3E}">
        <p14:creationId xmlns:p14="http://schemas.microsoft.com/office/powerpoint/2010/main" xmlns="" val="179450150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3108739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a:solidFill>
                  <a:srgbClr val="FFFF00"/>
                </a:solidFill>
              </a:rPr>
              <a:t>Render</a:t>
            </a:r>
            <a:r>
              <a:rPr lang="en-US" sz="3600" dirty="0"/>
              <a:t> ~ </a:t>
            </a:r>
            <a:r>
              <a:rPr lang="en-US" sz="3600" b="1" i="1" dirty="0" err="1">
                <a:solidFill>
                  <a:srgbClr val="FFFF00"/>
                </a:solidFill>
                <a:latin typeface="Times New Roman" pitchFamily="18" charset="0"/>
                <a:cs typeface="Times New Roman" pitchFamily="18" charset="0"/>
              </a:rPr>
              <a:t>apodidomi</a:t>
            </a:r>
            <a:r>
              <a:rPr lang="en-US" sz="3600" dirty="0">
                <a:solidFill>
                  <a:srgbClr val="FFFF00"/>
                </a:solidFill>
              </a:rPr>
              <a:t> </a:t>
            </a:r>
            <a:r>
              <a:rPr lang="en-US" sz="3600" dirty="0"/>
              <a:t>– </a:t>
            </a:r>
            <a:r>
              <a:rPr lang="en-US" sz="3600" dirty="0" smtClean="0"/>
              <a:t>literally </a:t>
            </a:r>
            <a:r>
              <a:rPr lang="en-US" sz="3600" i="1" dirty="0" smtClean="0"/>
              <a:t>to</a:t>
            </a:r>
            <a:r>
              <a:rPr lang="en-US" sz="3600" dirty="0" smtClean="0"/>
              <a:t> </a:t>
            </a:r>
            <a:r>
              <a:rPr lang="en-US" sz="3600" i="1" dirty="0"/>
              <a:t>give back</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92827251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970318"/>
          </a:xfrm>
          <a:prstGeom prst="rect">
            <a:avLst/>
          </a:prstGeom>
          <a:noFill/>
        </p:spPr>
        <p:txBody>
          <a:bodyPr wrap="square" rtlCol="0">
            <a:spAutoFit/>
          </a:bodyPr>
          <a:lstStyle/>
          <a:p>
            <a:r>
              <a:rPr lang="en-US" sz="3600" dirty="0"/>
              <a:t>Rom. 13:1 ~ </a:t>
            </a:r>
            <a:r>
              <a:rPr lang="en-US" sz="3600" dirty="0">
                <a:solidFill>
                  <a:srgbClr val="FFFF00"/>
                </a:solidFill>
              </a:rPr>
              <a:t>Let every soul be subject to the governing authorities. For there is no authority except from God, and the authorities that exist are appointed by God.</a:t>
            </a:r>
            <a:r>
              <a:rPr lang="en-US" sz="3600" b="1" i="1" dirty="0">
                <a:solidFill>
                  <a:srgbClr val="FFFF00"/>
                </a:solidFill>
              </a:rPr>
              <a:t> </a:t>
            </a:r>
            <a:endParaRPr lang="en-US" sz="36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80426329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12:1-17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57856583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Mark</Template>
  <TotalTime>2701</TotalTime>
  <Words>423</Words>
  <Application>Microsoft Office PowerPoint</Application>
  <PresentationFormat>On-screen Show (4:3)</PresentationFormat>
  <Paragraphs>50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Castellar</vt:lpstr>
      <vt:lpstr>Times New Roman</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24</cp:revision>
  <dcterms:created xsi:type="dcterms:W3CDTF">2012-07-12T10:57:34Z</dcterms:created>
  <dcterms:modified xsi:type="dcterms:W3CDTF">2012-07-16T15:55:37Z</dcterms:modified>
</cp:coreProperties>
</file>