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80" r:id="rId5"/>
    <p:sldId id="279" r:id="rId6"/>
    <p:sldId id="276" r:id="rId7"/>
    <p:sldId id="277" r:id="rId8"/>
    <p:sldId id="262" r:id="rId9"/>
    <p:sldId id="263" r:id="rId10"/>
    <p:sldId id="264" r:id="rId11"/>
    <p:sldId id="281" r:id="rId12"/>
    <p:sldId id="265" r:id="rId13"/>
    <p:sldId id="266" r:id="rId14"/>
    <p:sldId id="268" r:id="rId15"/>
    <p:sldId id="275" r:id="rId16"/>
    <p:sldId id="267" r:id="rId17"/>
    <p:sldId id="269" r:id="rId18"/>
    <p:sldId id="270" r:id="rId19"/>
    <p:sldId id="271" r:id="rId20"/>
    <p:sldId id="272" r:id="rId21"/>
    <p:sldId id="259" r:id="rId22"/>
    <p:sldId id="274" r:id="rId23"/>
    <p:sldId id="273" r:id="rId24"/>
  </p:sldIdLst>
  <p:sldSz cx="9144000" cy="6858000" type="screen4x3"/>
  <p:notesSz cx="6858000" cy="9144000"/>
  <p:embeddedFontLst>
    <p:embeddedFont>
      <p:font typeface="Castellar" pitchFamily="18" charset="0"/>
      <p:regular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EECE1"/>
    <a:srgbClr val="4F6228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6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73348" y="4053114"/>
            <a:ext cx="59464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343400" y="4114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6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Deut. 23:25 ~ </a:t>
            </a:r>
            <a:r>
              <a:rPr lang="en-US" sz="3600" dirty="0">
                <a:solidFill>
                  <a:srgbClr val="FFFF00"/>
                </a:solidFill>
              </a:rPr>
              <a:t>When you come into your neighbor's standing grain, you may pluck the heads with your hand, but you shall not use a sickle on your neighbor's standing grain.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83893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2109850"/>
            <a:ext cx="2133600" cy="4477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44196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Sabbath ~ </a:t>
            </a:r>
            <a:r>
              <a:rPr lang="en-US" sz="3000" dirty="0" smtClean="0">
                <a:solidFill>
                  <a:srgbClr val="FFFF00"/>
                </a:solidFill>
              </a:rPr>
              <a:t>(DBLSD): </a:t>
            </a:r>
            <a:r>
              <a:rPr lang="en-US" sz="3000" dirty="0" smtClean="0"/>
              <a:t>“The </a:t>
            </a:r>
            <a:r>
              <a:rPr lang="en-US" sz="3000" dirty="0"/>
              <a:t>seventh day of the Jewish week, ceremonial day of rest; known in our culture as </a:t>
            </a:r>
            <a:r>
              <a:rPr lang="en-US" sz="3000" dirty="0" smtClean="0"/>
              <a:t>Saturday”</a:t>
            </a:r>
            <a:endParaRPr lang="en-US" sz="30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2600" y="3457700"/>
            <a:ext cx="2048000" cy="4477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407725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Secular</a:t>
            </a:r>
            <a:r>
              <a:rPr lang="en-US" sz="3200" dirty="0"/>
              <a:t> ~ 1 Cor. 10:31b ~ </a:t>
            </a:r>
            <a:r>
              <a:rPr lang="en-US" sz="3200" dirty="0">
                <a:solidFill>
                  <a:srgbClr val="FFFF00"/>
                </a:solidFill>
              </a:rPr>
              <a:t>whatever you do, do all to the glory of God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914436"/>
            <a:ext cx="4724400" cy="4477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40772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Sinful ~ </a:t>
            </a:r>
            <a:r>
              <a:rPr lang="en-US" sz="3200" dirty="0"/>
              <a:t>Sinful recreations are OK the other 6 days?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Statement of Faith: </a:t>
            </a:r>
            <a:r>
              <a:rPr lang="en-US" sz="3000" dirty="0"/>
              <a:t>"We believe that the 1</a:t>
            </a:r>
            <a:r>
              <a:rPr lang="en-US" sz="3000" baseline="30000" dirty="0"/>
              <a:t>st</a:t>
            </a:r>
            <a:r>
              <a:rPr lang="en-US" sz="3000" dirty="0"/>
              <a:t> of the week is the Lord's Day or Christian Sabbath; and is to be kept sacred to religious purposes, by abstaining from all secular labor and </a:t>
            </a:r>
            <a:r>
              <a:rPr lang="en-US" sz="3000"/>
              <a:t>sinful </a:t>
            </a:r>
            <a:r>
              <a:rPr lang="en-US" sz="3000" smtClean="0"/>
              <a:t>recreations."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72965837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/>
      <p:bldP spid="3" grpId="1"/>
      <p:bldP spid="6" grpId="0" animBg="1"/>
      <p:bldP spid="6" grpId="1" animBg="1"/>
      <p:bldP spid="7" grpId="0"/>
      <p:bldP spid="7" grpId="1"/>
      <p:bldP spid="8" grpId="0" animBg="1"/>
      <p:bldP spid="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961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"Any application of the Sabbath Law which operates to the detriment of man is out of harmony with God's purpose" </a:t>
            </a:r>
            <a:r>
              <a:rPr lang="en-US" sz="3600" dirty="0">
                <a:solidFill>
                  <a:srgbClr val="FFFF00"/>
                </a:solidFill>
              </a:rPr>
              <a:t>– </a:t>
            </a:r>
            <a:r>
              <a:rPr lang="en-US" sz="3600" dirty="0" smtClean="0">
                <a:solidFill>
                  <a:srgbClr val="FFFF00"/>
                </a:solidFill>
              </a:rPr>
              <a:t>G. Campbell Morgan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8322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“There is a Sunday conscience, as well as a Sunday coat; and those who make religion a secondary concern put the coat and conscience carefully by to put on only once a week.” </a:t>
            </a:r>
            <a:r>
              <a:rPr lang="en-US" sz="3600" dirty="0">
                <a:solidFill>
                  <a:srgbClr val="FFFF00"/>
                </a:solidFill>
              </a:rPr>
              <a:t>– Charles Dickens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77549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Rom. 14:5-6a ~ </a:t>
            </a:r>
            <a:r>
              <a:rPr lang="en-US" sz="3400" baseline="30000" dirty="0"/>
              <a:t>5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One person esteems one day above another; another esteems every day alike. Let each be fully convinced in his own mind. </a:t>
            </a:r>
            <a:r>
              <a:rPr lang="en-US" sz="3400" baseline="30000" dirty="0"/>
              <a:t>6a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He who observes the day, observes it to the Lord; and he who does not observe the day, to the Lord he does not observe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5543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77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Life</a:t>
            </a:r>
            <a:r>
              <a:rPr lang="en-US" sz="3600" dirty="0"/>
              <a:t> ~ not </a:t>
            </a:r>
            <a:r>
              <a:rPr lang="en-US" sz="3600" b="1" i="1" dirty="0">
                <a:solidFill>
                  <a:srgbClr val="FFFF00"/>
                </a:solidFill>
                <a:latin typeface="Times New Roman" pitchFamily="18" charset="0"/>
              </a:rPr>
              <a:t>bios</a:t>
            </a:r>
            <a:r>
              <a:rPr lang="en-US" sz="3600" i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(manner of living)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04871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/>
              <a:t>or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zōē</a:t>
            </a:r>
            <a:r>
              <a:rPr lang="en-US" sz="3600" i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(intrinsic life)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971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/>
              <a:t>but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psuchē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(soul)</a:t>
            </a:r>
          </a:p>
        </p:txBody>
      </p:sp>
    </p:spTree>
    <p:extLst>
      <p:ext uri="{BB962C8B-B14F-4D97-AF65-F5344CB8AC3E}">
        <p14:creationId xmlns:p14="http://schemas.microsoft.com/office/powerpoint/2010/main" xmlns="" val="285473870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5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Looked around </a:t>
            </a:r>
            <a:r>
              <a:rPr lang="en-US" sz="3600" dirty="0"/>
              <a:t>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periblepō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/>
              <a:t>~ </a:t>
            </a:r>
            <a:r>
              <a:rPr lang="en-US" sz="3600" i="1" dirty="0"/>
              <a:t>around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419529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blepō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~ </a:t>
            </a:r>
            <a:r>
              <a:rPr lang="en-US" sz="3600" i="1" dirty="0" smtClean="0"/>
              <a:t>to </a:t>
            </a:r>
            <a:r>
              <a:rPr lang="en-US" sz="3600" i="1" dirty="0"/>
              <a:t>physically see with understanding or </a:t>
            </a:r>
            <a:r>
              <a:rPr lang="en-US" sz="3600" i="1" dirty="0" smtClean="0"/>
              <a:t>discernment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191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stellar" pitchFamily="18" charset="0"/>
              </a:rPr>
              <a:t>Grieved 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~ present tense (</a:t>
            </a:r>
            <a:r>
              <a:rPr lang="en-US" sz="3600" i="1" dirty="0" smtClean="0">
                <a:solidFill>
                  <a:schemeClr val="bg1"/>
                </a:solidFill>
                <a:latin typeface="Castellar" pitchFamily="18" charset="0"/>
              </a:rPr>
              <a:t>grieving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)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5498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Levi</a:t>
            </a:r>
            <a:r>
              <a:rPr lang="en-US" sz="3600" dirty="0"/>
              <a:t> ~ Hebrew form of </a:t>
            </a:r>
            <a:r>
              <a:rPr lang="en-US" sz="3600" i="1" dirty="0"/>
              <a:t>Louis</a:t>
            </a:r>
            <a:r>
              <a:rPr lang="en-US" sz="3600" dirty="0"/>
              <a:t> ~ </a:t>
            </a:r>
            <a:r>
              <a:rPr lang="en-US" sz="3600" i="1" dirty="0"/>
              <a:t>"joined"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9688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Matthew</a:t>
            </a:r>
            <a:r>
              <a:rPr lang="en-US" sz="3600" dirty="0" smtClean="0"/>
              <a:t> </a:t>
            </a:r>
            <a:r>
              <a:rPr lang="en-US" sz="3600" dirty="0"/>
              <a:t>~ </a:t>
            </a:r>
            <a:r>
              <a:rPr lang="en-US" sz="3600" i="1" dirty="0"/>
              <a:t>"gift of Yahweh"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96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15412" y="1447800"/>
            <a:ext cx="3475587" cy="3966865"/>
            <a:chOff x="697675" y="1314203"/>
            <a:chExt cx="2971800" cy="3433465"/>
          </a:xfrm>
        </p:grpSpPr>
        <p:pic>
          <p:nvPicPr>
            <p:cNvPr id="1028" name="Picture 4" descr="http://themorningspew.com/wp-content/uploads/2011/09/james-carvill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66800" y="1314203"/>
              <a:ext cx="2269027" cy="2971800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97675" y="4286003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Castellar" pitchFamily="18" charset="0"/>
                </a:rPr>
                <a:t>James Carville</a:t>
              </a:r>
              <a:endParaRPr lang="en-US" sz="2400" dirty="0">
                <a:solidFill>
                  <a:schemeClr val="bg1"/>
                </a:solidFill>
                <a:latin typeface="Castellar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43400" y="1559625"/>
            <a:ext cx="3411316" cy="3809464"/>
            <a:chOff x="4648200" y="1295400"/>
            <a:chExt cx="3106516" cy="3469090"/>
          </a:xfrm>
        </p:grpSpPr>
        <p:pic>
          <p:nvPicPr>
            <p:cNvPr id="1026" name="Picture 2" descr="http://www.21cb.net/wp-content/uploads/2011/01/rush-limbaugh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72" r="20899"/>
            <a:stretch/>
          </p:blipFill>
          <p:spPr bwMode="auto">
            <a:xfrm flipH="1">
              <a:off x="4742084" y="1295400"/>
              <a:ext cx="3012632" cy="292057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648200" y="4302825"/>
              <a:ext cx="3106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Castellar" pitchFamily="18" charset="0"/>
                </a:rPr>
                <a:t>Rush Limbaugh</a:t>
              </a:r>
              <a:endParaRPr lang="en-US" sz="2400" dirty="0">
                <a:solidFill>
                  <a:schemeClr val="bg1"/>
                </a:solidFill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022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1295399"/>
            <a:ext cx="3768277" cy="4067297"/>
            <a:chOff x="609600" y="1358197"/>
            <a:chExt cx="3059875" cy="330268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4286003"/>
              <a:ext cx="3059875" cy="374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Castellar" pitchFamily="18" charset="0"/>
                </a:rPr>
                <a:t>Ahmadinejad</a:t>
              </a:r>
              <a:endParaRPr lang="en-US" sz="2400" dirty="0">
                <a:solidFill>
                  <a:schemeClr val="bg1"/>
                </a:solidFill>
                <a:latin typeface="Castellar" pitchFamily="18" charset="0"/>
              </a:endParaRPr>
            </a:p>
          </p:txBody>
        </p:sp>
        <p:pic>
          <p:nvPicPr>
            <p:cNvPr id="2050" name="Picture 2" descr="http://deskofbrian.com/wp-content/uploads/mahmoud_ahmadinejad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4104"/>
            <a:stretch/>
          </p:blipFill>
          <p:spPr bwMode="auto">
            <a:xfrm>
              <a:off x="914400" y="1358197"/>
              <a:ext cx="2365408" cy="2944627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4080091" y="1600201"/>
            <a:ext cx="3768509" cy="3886200"/>
            <a:chOff x="4742084" y="1560957"/>
            <a:chExt cx="3106516" cy="3203533"/>
          </a:xfrm>
        </p:grpSpPr>
        <p:sp>
          <p:nvSpPr>
            <p:cNvPr id="12" name="TextBox 11"/>
            <p:cNvSpPr txBox="1"/>
            <p:nvPr/>
          </p:nvSpPr>
          <p:spPr>
            <a:xfrm>
              <a:off x="4742084" y="4302825"/>
              <a:ext cx="3106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Castellar" pitchFamily="18" charset="0"/>
                </a:rPr>
                <a:t>Netanyahu</a:t>
              </a:r>
              <a:endParaRPr lang="en-US" sz="2400" dirty="0">
                <a:solidFill>
                  <a:schemeClr val="bg1"/>
                </a:solidFill>
                <a:latin typeface="Castellar" pitchFamily="18" charset="0"/>
              </a:endParaRPr>
            </a:p>
          </p:txBody>
        </p:sp>
        <p:pic>
          <p:nvPicPr>
            <p:cNvPr id="2054" name="Picture 6" descr="http://www.rfi.fr/actuen/images/119/NETANYAHU_432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565" r="9714"/>
            <a:stretch/>
          </p:blipFill>
          <p:spPr bwMode="auto">
            <a:xfrm flipH="1">
              <a:off x="4865484" y="1560957"/>
              <a:ext cx="2889232" cy="26516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69043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99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39035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FFFF00"/>
                </a:solidFill>
              </a:rPr>
              <a:t>William Lane ~ </a:t>
            </a:r>
            <a:r>
              <a:rPr lang="en-US" sz="3300" dirty="0"/>
              <a:t>“When a Jew entered the customs service he was regarded as an </a:t>
            </a:r>
            <a:r>
              <a:rPr lang="en-US" sz="3300" dirty="0" smtClean="0"/>
              <a:t>outcast </a:t>
            </a:r>
            <a:r>
              <a:rPr lang="en-US" sz="3300" dirty="0"/>
              <a:t>from society: he was disqualified as a judge or a witness in a court session, was excommunicated from the synagogue, and in the eyes of the community his disgrace extended to his family.”</a:t>
            </a:r>
            <a:endParaRPr lang="en-US" sz="33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13723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36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C. T. </a:t>
            </a:r>
            <a:r>
              <a:rPr lang="en-US" sz="3600" dirty="0" err="1" smtClean="0">
                <a:solidFill>
                  <a:srgbClr val="FFFF00"/>
                </a:solidFill>
              </a:rPr>
              <a:t>Studd</a:t>
            </a:r>
            <a:r>
              <a:rPr lang="en-US" sz="3600" dirty="0" smtClean="0">
                <a:solidFill>
                  <a:srgbClr val="FFFF00"/>
                </a:solidFill>
              </a:rPr>
              <a:t> ~ </a:t>
            </a:r>
          </a:p>
          <a:p>
            <a:r>
              <a:rPr lang="en-US" sz="3600" dirty="0" smtClean="0"/>
              <a:t>“Some </a:t>
            </a:r>
            <a:r>
              <a:rPr lang="en-US" sz="3600" dirty="0"/>
              <a:t>like to dwell</a:t>
            </a:r>
          </a:p>
          <a:p>
            <a:pPr>
              <a:tabLst>
                <a:tab pos="463550" algn="l"/>
              </a:tabLst>
            </a:pPr>
            <a:r>
              <a:rPr lang="en-US" sz="3600" dirty="0"/>
              <a:t>	</a:t>
            </a:r>
            <a:r>
              <a:rPr lang="en-US" sz="3600" dirty="0" smtClean="0"/>
              <a:t>Within </a:t>
            </a:r>
            <a:r>
              <a:rPr lang="en-US" sz="3600" dirty="0"/>
              <a:t>the sound</a:t>
            </a:r>
          </a:p>
          <a:p>
            <a:r>
              <a:rPr lang="en-US" sz="3600" dirty="0"/>
              <a:t>Of church and chapel bell.</a:t>
            </a:r>
          </a:p>
          <a:p>
            <a:pPr>
              <a:tabLst>
                <a:tab pos="463550" algn="l"/>
              </a:tabLst>
            </a:pPr>
            <a:r>
              <a:rPr lang="en-US" sz="3600" dirty="0"/>
              <a:t>But I want to run a </a:t>
            </a:r>
            <a:r>
              <a:rPr lang="en-US" sz="3600" dirty="0" smtClean="0"/>
              <a:t>rescue    	shop</a:t>
            </a:r>
            <a:endParaRPr lang="en-US" sz="3600" dirty="0"/>
          </a:p>
          <a:p>
            <a:r>
              <a:rPr lang="en-US" sz="3600" dirty="0"/>
              <a:t>Within a yard of Hell.”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14333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2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7 Last words of the church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920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“We’ve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0500" y="17920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never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7920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done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792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it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18001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that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117" y="238397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way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38595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before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”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117" y="3032281"/>
            <a:ext cx="82216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"Religion is the </a:t>
            </a:r>
            <a:r>
              <a:rPr lang="en-US" sz="3600" dirty="0" err="1" smtClean="0"/>
              <a:t>monu</a:t>
            </a:r>
            <a:r>
              <a:rPr lang="en-US" sz="3600" dirty="0" smtClean="0"/>
              <a:t>-mental </a:t>
            </a:r>
            <a:r>
              <a:rPr lang="en-US" sz="3600" dirty="0"/>
              <a:t>chapter in the history of human egotism" </a:t>
            </a:r>
            <a:r>
              <a:rPr lang="en-US" sz="3600" dirty="0">
                <a:solidFill>
                  <a:srgbClr val="FFFF00"/>
                </a:solidFill>
              </a:rPr>
              <a:t>– Will James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9712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2:13-3:6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6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1838</TotalTime>
  <Words>455</Words>
  <Application>Microsoft Office PowerPoint</Application>
  <PresentationFormat>On-screen Show (4:3)</PresentationFormat>
  <Paragraphs>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Castellar</vt:lpstr>
      <vt:lpstr>Times New Roman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21</cp:revision>
  <dcterms:created xsi:type="dcterms:W3CDTF">2012-02-16T17:38:34Z</dcterms:created>
  <dcterms:modified xsi:type="dcterms:W3CDTF">2012-02-20T21:08:01Z</dcterms:modified>
</cp:coreProperties>
</file>