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1" r:id="rId2"/>
    <p:sldId id="258" r:id="rId3"/>
    <p:sldId id="257" r:id="rId4"/>
    <p:sldId id="274" r:id="rId5"/>
    <p:sldId id="275" r:id="rId6"/>
    <p:sldId id="276" r:id="rId7"/>
    <p:sldId id="269" r:id="rId8"/>
    <p:sldId id="267" r:id="rId9"/>
    <p:sldId id="268" r:id="rId10"/>
    <p:sldId id="270" r:id="rId11"/>
    <p:sldId id="271" r:id="rId12"/>
    <p:sldId id="259" r:id="rId13"/>
    <p:sldId id="264" r:id="rId14"/>
    <p:sldId id="272" r:id="rId15"/>
    <p:sldId id="273" r:id="rId16"/>
    <p:sldId id="265" r:id="rId17"/>
    <p:sldId id="266" r:id="rId18"/>
    <p:sldId id="263" r:id="rId19"/>
  </p:sldIdLst>
  <p:sldSz cx="9144000" cy="6858000" type="screen4x3"/>
  <p:notesSz cx="6858000" cy="9144000"/>
  <p:embeddedFontLst>
    <p:embeddedFont>
      <p:font typeface="Castellar" pitchFamily="18" charset="0"/>
      <p:regular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EEECE1"/>
    <a:srgbClr val="4F6228"/>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590" autoAdjust="0"/>
  </p:normalViewPr>
  <p:slideViewPr>
    <p:cSldViewPr>
      <p:cViewPr>
        <p:scale>
          <a:sx n="100" d="100"/>
          <a:sy n="100" d="100"/>
        </p:scale>
        <p:origin x="-1296" y="-510"/>
      </p:cViewPr>
      <p:guideLst>
        <p:guide orient="horz" pos="2160"/>
        <p:guide pos="2880"/>
      </p:guideLst>
    </p:cSldViewPr>
  </p:slideViewPr>
  <p:notesTextViewPr>
    <p:cViewPr>
      <p:scale>
        <a:sx n="1" d="1"/>
        <a:sy n="1" d="1"/>
      </p:scale>
      <p:origin x="0" y="0"/>
    </p:cViewPr>
  </p:notesTextViewPr>
  <p:sorterViewPr>
    <p:cViewPr>
      <p:scale>
        <a:sx n="100" d="100"/>
        <a:sy n="100" d="100"/>
      </p:scale>
      <p:origin x="0" y="17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3946310"/>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502932991"/>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467694123"/>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196147347"/>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882E5-1D0A-4A0A-961F-4F2C07E0E704}" type="datetimeFigureOut">
              <a:rPr lang="en-US" smtClean="0"/>
              <a:pPr/>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655594183"/>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882E5-1D0A-4A0A-961F-4F2C07E0E704}" type="datetimeFigureOut">
              <a:rPr lang="en-US" smtClean="0"/>
              <a:pPr/>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502959369"/>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882E5-1D0A-4A0A-961F-4F2C07E0E704}" type="datetimeFigureOut">
              <a:rPr lang="en-US" smtClean="0"/>
              <a:pPr/>
              <a:t>2/13/2012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553868249"/>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882E5-1D0A-4A0A-961F-4F2C07E0E704}" type="datetimeFigureOut">
              <a:rPr lang="en-US" smtClean="0"/>
              <a:pPr/>
              <a:t>2/13/2012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7850815"/>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882E5-1D0A-4A0A-961F-4F2C07E0E704}" type="datetimeFigureOut">
              <a:rPr lang="en-US" smtClean="0"/>
              <a:pPr/>
              <a:t>2/13/2012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635107120"/>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52410469"/>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966489165"/>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882E5-1D0A-4A0A-961F-4F2C07E0E704}" type="datetimeFigureOut">
              <a:rPr lang="en-US" smtClean="0"/>
              <a:pPr/>
              <a:t>2/13/2012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81609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343400" y="4114800"/>
            <a:ext cx="4038600" cy="1015663"/>
          </a:xfrm>
          <a:prstGeom prst="rect">
            <a:avLst/>
          </a:prstGeom>
          <a:noFill/>
        </p:spPr>
        <p:txBody>
          <a:bodyPr wrap="square" rtlCol="0">
            <a:spAutoFit/>
          </a:bodyPr>
          <a:lstStyle/>
          <a:p>
            <a:pPr algn="r"/>
            <a:r>
              <a:rPr lang="en-US" sz="6000" dirty="0" smtClean="0">
                <a:solidFill>
                  <a:schemeClr val="bg1"/>
                </a:solidFill>
                <a:latin typeface="Castellar" pitchFamily="18" charset="0"/>
              </a:rPr>
              <a:t>2:1-12</a:t>
            </a:r>
            <a:endParaRPr lang="en-US" sz="6000" dirty="0">
              <a:solidFill>
                <a:schemeClr val="bg1"/>
              </a:solidFill>
              <a:latin typeface="Castellar" pitchFamily="18" charset="0"/>
            </a:endParaRPr>
          </a:p>
        </p:txBody>
      </p:sp>
      <p:grpSp>
        <p:nvGrpSpPr>
          <p:cNvPr id="34" name="Group 33"/>
          <p:cNvGrpSpPr/>
          <p:nvPr/>
        </p:nvGrpSpPr>
        <p:grpSpPr>
          <a:xfrm>
            <a:off x="73348" y="4053114"/>
            <a:ext cx="5946452" cy="1323439"/>
            <a:chOff x="73348" y="4053114"/>
            <a:chExt cx="5946452" cy="1323439"/>
          </a:xfrm>
        </p:grpSpPr>
        <p:sp>
          <p:nvSpPr>
            <p:cNvPr id="7" name="TextBox 6"/>
            <p:cNvSpPr txBox="1"/>
            <p:nvPr/>
          </p:nvSpPr>
          <p:spPr>
            <a:xfrm>
              <a:off x="1143000" y="4053114"/>
              <a:ext cx="4876800" cy="1323439"/>
            </a:xfrm>
            <a:prstGeom prst="rect">
              <a:avLst/>
            </a:prstGeom>
            <a:solidFill>
              <a:schemeClr val="accent6">
                <a:lumMod val="50000"/>
                <a:alpha val="69804"/>
              </a:schemeClr>
            </a:solidFill>
            <a:ln>
              <a:noFill/>
            </a:ln>
            <a:effectLst>
              <a:softEdge rad="63500"/>
            </a:effectLst>
          </p:spPr>
          <p:txBody>
            <a:bodyPr wrap="square" rtlCol="0">
              <a:spAutoFit/>
            </a:bodyPr>
            <a:lstStyle/>
            <a:p>
              <a:r>
                <a:rPr lang="en-US" sz="2000" dirty="0" smtClean="0">
                  <a:solidFill>
                    <a:srgbClr val="D8CFB4"/>
                  </a:solidFill>
                  <a:latin typeface="Castellar" pitchFamily="18" charset="0"/>
                </a:rPr>
                <a:t>A CD of this message will be available (free of charge) immediately following today's message</a:t>
              </a:r>
              <a:endParaRPr lang="en-US" sz="2000" dirty="0">
                <a:solidFill>
                  <a:srgbClr val="D8CFB4"/>
                </a:solidFill>
                <a:latin typeface="Castellar" pitchFamily="18" charset="0"/>
              </a:endParaRPr>
            </a:p>
          </p:txBody>
        </p:sp>
        <p:grpSp>
          <p:nvGrpSpPr>
            <p:cNvPr id="8" name="Group 5"/>
            <p:cNvGrpSpPr>
              <a:grpSpLocks noChangeAspect="1"/>
            </p:cNvGrpSpPr>
            <p:nvPr/>
          </p:nvGrpSpPr>
          <p:grpSpPr bwMode="auto">
            <a:xfrm>
              <a:off x="73348" y="4164480"/>
              <a:ext cx="981856" cy="1100298"/>
              <a:chOff x="2093" y="1203"/>
              <a:chExt cx="1658" cy="1858"/>
            </a:xfrm>
          </p:grpSpPr>
          <p:sp>
            <p:nvSpPr>
              <p:cNvPr id="9" name="AutoShape 4"/>
              <p:cNvSpPr>
                <a:spLocks noChangeAspect="1" noChangeArrowheads="1" noTextEdit="1"/>
              </p:cNvSpPr>
              <p:nvPr/>
            </p:nvSpPr>
            <p:spPr bwMode="auto">
              <a:xfrm>
                <a:off x="2139" y="1203"/>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35" name="Group 34"/>
          <p:cNvGrpSpPr/>
          <p:nvPr/>
        </p:nvGrpSpPr>
        <p:grpSpPr>
          <a:xfrm>
            <a:off x="-9939" y="5326684"/>
            <a:ext cx="5482185" cy="1323439"/>
            <a:chOff x="-9939" y="5326684"/>
            <a:chExt cx="5482185" cy="1323439"/>
          </a:xfrm>
        </p:grpSpPr>
        <p:pic>
          <p:nvPicPr>
            <p:cNvPr id="32" name="Picture 31" descr="C:\Users\Ken\AppData\Local\Microsoft\Windows\Temporary Internet Files\Content.IE5\GHF7J5VO\MC900433832[1].png"/>
            <p:cNvPicPr>
              <a:picLocks noChangeAspect="1" noChangeArrowheads="1"/>
            </p:cNvPicPr>
            <p:nvPr/>
          </p:nvPicPr>
          <p:blipFill>
            <a:blip r:embed="rId3" cstate="print"/>
            <a:srcRect/>
            <a:stretch>
              <a:fillRect/>
            </a:stretch>
          </p:blipFill>
          <p:spPr bwMode="auto">
            <a:xfrm>
              <a:off x="-9939" y="5376553"/>
              <a:ext cx="1190281" cy="1190281"/>
            </a:xfrm>
            <a:prstGeom prst="rect">
              <a:avLst/>
            </a:prstGeom>
            <a:noFill/>
            <a:effectLst>
              <a:softEdge rad="63500"/>
            </a:effectLst>
          </p:spPr>
        </p:pic>
        <p:sp>
          <p:nvSpPr>
            <p:cNvPr id="33" name="TextBox 32"/>
            <p:cNvSpPr txBox="1"/>
            <p:nvPr/>
          </p:nvSpPr>
          <p:spPr>
            <a:xfrm>
              <a:off x="1143000" y="5326684"/>
              <a:ext cx="4329246" cy="1323439"/>
            </a:xfrm>
            <a:prstGeom prst="rect">
              <a:avLst/>
            </a:prstGeom>
            <a:solidFill>
              <a:schemeClr val="accent6">
                <a:lumMod val="50000"/>
                <a:alpha val="69804"/>
              </a:schemeClr>
            </a:solidFill>
            <a:effectLst>
              <a:softEdge rad="63500"/>
            </a:effectLst>
          </p:spPr>
          <p:txBody>
            <a:bodyPr wrap="square" rtlCol="0">
              <a:spAutoFit/>
            </a:bodyPr>
            <a:lstStyle/>
            <a:p>
              <a:r>
                <a:rPr lang="en-US" sz="2000" dirty="0" smtClean="0">
                  <a:solidFill>
                    <a:srgbClr val="D8CFB4"/>
                  </a:solidFill>
                  <a:latin typeface="Castellar" pitchFamily="18" charset="0"/>
                </a:rPr>
                <a:t>This message will be available via podcast later this week at calvaryokc.com</a:t>
              </a:r>
              <a:endParaRPr lang="en-US" sz="2000" dirty="0">
                <a:solidFill>
                  <a:srgbClr val="D8CFB4"/>
                </a:solidFill>
                <a:latin typeface="Castellar" pitchFamily="18" charset="0"/>
              </a:endParaRPr>
            </a:p>
          </p:txBody>
        </p:sp>
      </p:grpSp>
    </p:spTree>
    <p:extLst>
      <p:ext uri="{BB962C8B-B14F-4D97-AF65-F5344CB8AC3E}">
        <p14:creationId xmlns:p14="http://schemas.microsoft.com/office/powerpoint/2010/main" xmlns="" val="40293644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4524315"/>
          </a:xfrm>
          <a:prstGeom prst="rect">
            <a:avLst/>
          </a:prstGeom>
          <a:noFill/>
        </p:spPr>
        <p:txBody>
          <a:bodyPr wrap="square" rtlCol="0">
            <a:spAutoFit/>
          </a:bodyPr>
          <a:lstStyle/>
          <a:p>
            <a:r>
              <a:rPr lang="en-US" sz="3600" dirty="0">
                <a:solidFill>
                  <a:srgbClr val="FFFF00"/>
                </a:solidFill>
              </a:rPr>
              <a:t>Warren </a:t>
            </a:r>
            <a:r>
              <a:rPr lang="en-US" sz="3600" dirty="0" err="1">
                <a:solidFill>
                  <a:srgbClr val="FFFF00"/>
                </a:solidFill>
              </a:rPr>
              <a:t>Wiersbe</a:t>
            </a:r>
            <a:r>
              <a:rPr lang="en-US" sz="3600" dirty="0">
                <a:solidFill>
                  <a:srgbClr val="FFFF00"/>
                </a:solidFill>
              </a:rPr>
              <a:t> ~ </a:t>
            </a:r>
            <a:r>
              <a:rPr lang="en-US" sz="3600" dirty="0"/>
              <a:t>“</a:t>
            </a:r>
            <a:r>
              <a:rPr lang="en-US" sz="3600" dirty="0" smtClean="0"/>
              <a:t>Forgive-ness </a:t>
            </a:r>
            <a:r>
              <a:rPr lang="en-US" sz="3600" dirty="0"/>
              <a:t>is the greatest miracle that Jesus ever performs. It meets the greatest need; it costs the greatest price; and it brings the greatest blessing and the most lasting results.”</a:t>
            </a:r>
            <a:endParaRPr lang="en-US" sz="36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281033918"/>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361986651"/>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grpSp>
        <p:nvGrpSpPr>
          <p:cNvPr id="7" name="Group 6"/>
          <p:cNvGrpSpPr/>
          <p:nvPr/>
        </p:nvGrpSpPr>
        <p:grpSpPr>
          <a:xfrm>
            <a:off x="1752600" y="1593409"/>
            <a:ext cx="3733800" cy="4800600"/>
            <a:chOff x="1905000" y="1447800"/>
            <a:chExt cx="3352800" cy="4267200"/>
          </a:xfrm>
        </p:grpSpPr>
        <p:sp>
          <p:nvSpPr>
            <p:cNvPr id="6" name="Rectangle 5"/>
            <p:cNvSpPr/>
            <p:nvPr/>
          </p:nvSpPr>
          <p:spPr>
            <a:xfrm>
              <a:off x="1905000" y="1447800"/>
              <a:ext cx="3352800" cy="4267200"/>
            </a:xfrm>
            <a:prstGeom prst="rect">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http://3.bp.blogspot.com/-IXUt7jzTKRk/TrJzk1EjVqI/AAAAAAAABjk/FnNpuULTve8/s1600/pictures-of-jesusBXX.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50744" y="1828800"/>
              <a:ext cx="2638425" cy="3493127"/>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1" name="TextBox 10"/>
          <p:cNvSpPr txBox="1"/>
          <p:nvPr/>
        </p:nvSpPr>
        <p:spPr>
          <a:xfrm>
            <a:off x="990600" y="1139035"/>
            <a:ext cx="5181600" cy="646331"/>
          </a:xfrm>
          <a:prstGeom prst="rect">
            <a:avLst/>
          </a:prstGeom>
          <a:noFill/>
        </p:spPr>
        <p:txBody>
          <a:bodyPr wrap="square" rtlCol="0">
            <a:spAutoFit/>
          </a:bodyPr>
          <a:lstStyle/>
          <a:p>
            <a:r>
              <a:rPr lang="en-US" sz="3600" dirty="0" smtClean="0">
                <a:solidFill>
                  <a:schemeClr val="bg1"/>
                </a:solidFill>
                <a:latin typeface="Castellar" pitchFamily="18" charset="0"/>
              </a:rPr>
              <a:t>Who is this Jesus?</a:t>
            </a:r>
            <a:endParaRPr lang="en-US" sz="3600" dirty="0">
              <a:solidFill>
                <a:schemeClr val="bg1"/>
              </a:solidFill>
              <a:latin typeface="Castellar" pitchFamily="18" charset="0"/>
            </a:endParaRPr>
          </a:p>
        </p:txBody>
      </p:sp>
      <p:sp>
        <p:nvSpPr>
          <p:cNvPr id="12" name="TextBox 11"/>
          <p:cNvSpPr txBox="1"/>
          <p:nvPr/>
        </p:nvSpPr>
        <p:spPr>
          <a:xfrm>
            <a:off x="1524000" y="3124200"/>
            <a:ext cx="4114800" cy="646331"/>
          </a:xfrm>
          <a:prstGeom prst="rect">
            <a:avLst/>
          </a:prstGeom>
          <a:noFill/>
        </p:spPr>
        <p:txBody>
          <a:bodyPr wrap="square" rtlCol="0">
            <a:spAutoFit/>
          </a:bodyPr>
          <a:lstStyle/>
          <a:p>
            <a:pPr algn="ctr"/>
            <a:r>
              <a:rPr lang="en-US" sz="3600" b="1" dirty="0" smtClean="0">
                <a:solidFill>
                  <a:srgbClr val="000000"/>
                </a:solidFill>
                <a:latin typeface="Castellar" pitchFamily="18" charset="0"/>
              </a:rPr>
              <a:t>Liar</a:t>
            </a:r>
            <a:endParaRPr lang="en-US" sz="3600" b="1" dirty="0">
              <a:solidFill>
                <a:srgbClr val="000000"/>
              </a:solidFill>
              <a:latin typeface="Castellar" pitchFamily="18" charset="0"/>
            </a:endParaRPr>
          </a:p>
        </p:txBody>
      </p:sp>
      <p:sp>
        <p:nvSpPr>
          <p:cNvPr id="15" name="TextBox 14"/>
          <p:cNvSpPr txBox="1"/>
          <p:nvPr/>
        </p:nvSpPr>
        <p:spPr>
          <a:xfrm>
            <a:off x="1524000" y="3773269"/>
            <a:ext cx="4114800" cy="646331"/>
          </a:xfrm>
          <a:prstGeom prst="rect">
            <a:avLst/>
          </a:prstGeom>
          <a:noFill/>
        </p:spPr>
        <p:txBody>
          <a:bodyPr wrap="square" rtlCol="0">
            <a:spAutoFit/>
          </a:bodyPr>
          <a:lstStyle/>
          <a:p>
            <a:pPr algn="ctr"/>
            <a:r>
              <a:rPr lang="en-US" sz="3600" b="1" dirty="0" smtClean="0">
                <a:solidFill>
                  <a:srgbClr val="000000"/>
                </a:solidFill>
                <a:latin typeface="Castellar" pitchFamily="18" charset="0"/>
              </a:rPr>
              <a:t>Lunatic</a:t>
            </a:r>
            <a:endParaRPr lang="en-US" sz="3600" b="1" dirty="0">
              <a:solidFill>
                <a:srgbClr val="000000"/>
              </a:solidFill>
              <a:latin typeface="Castellar" pitchFamily="18" charset="0"/>
            </a:endParaRPr>
          </a:p>
        </p:txBody>
      </p:sp>
      <p:sp>
        <p:nvSpPr>
          <p:cNvPr id="16" name="TextBox 15"/>
          <p:cNvSpPr txBox="1"/>
          <p:nvPr/>
        </p:nvSpPr>
        <p:spPr>
          <a:xfrm>
            <a:off x="1524000" y="4495800"/>
            <a:ext cx="4114800" cy="646331"/>
          </a:xfrm>
          <a:prstGeom prst="rect">
            <a:avLst/>
          </a:prstGeom>
          <a:noFill/>
        </p:spPr>
        <p:txBody>
          <a:bodyPr wrap="square" rtlCol="0">
            <a:spAutoFit/>
          </a:bodyPr>
          <a:lstStyle/>
          <a:p>
            <a:pPr algn="ctr"/>
            <a:r>
              <a:rPr lang="en-US" sz="3600" b="1" dirty="0" smtClean="0">
                <a:solidFill>
                  <a:srgbClr val="000000"/>
                </a:solidFill>
                <a:latin typeface="Castellar" pitchFamily="18" charset="0"/>
              </a:rPr>
              <a:t>Lord</a:t>
            </a:r>
            <a:endParaRPr lang="en-US" sz="3600" b="1" dirty="0">
              <a:solidFill>
                <a:srgbClr val="000000"/>
              </a:solidFill>
              <a:latin typeface="Castellar" pitchFamily="18" charset="0"/>
            </a:endParaRPr>
          </a:p>
        </p:txBody>
      </p:sp>
      <p:grpSp>
        <p:nvGrpSpPr>
          <p:cNvPr id="3" name="Group 2"/>
          <p:cNvGrpSpPr/>
          <p:nvPr/>
        </p:nvGrpSpPr>
        <p:grpSpPr>
          <a:xfrm>
            <a:off x="3321587" y="2041102"/>
            <a:ext cx="419100" cy="646331"/>
            <a:chOff x="3321587" y="2041102"/>
            <a:chExt cx="419100" cy="646331"/>
          </a:xfrm>
        </p:grpSpPr>
        <p:sp>
          <p:nvSpPr>
            <p:cNvPr id="2" name="Oval 1"/>
            <p:cNvSpPr/>
            <p:nvPr/>
          </p:nvSpPr>
          <p:spPr>
            <a:xfrm>
              <a:off x="3390899" y="2135980"/>
              <a:ext cx="319089" cy="461339"/>
            </a:xfrm>
            <a:custGeom>
              <a:avLst/>
              <a:gdLst>
                <a:gd name="connsiteX0" fmla="*/ 0 w 330994"/>
                <a:gd name="connsiteY0" fmla="*/ 240846 h 481691"/>
                <a:gd name="connsiteX1" fmla="*/ 165497 w 330994"/>
                <a:gd name="connsiteY1" fmla="*/ 0 h 481691"/>
                <a:gd name="connsiteX2" fmla="*/ 330994 w 330994"/>
                <a:gd name="connsiteY2" fmla="*/ 240846 h 481691"/>
                <a:gd name="connsiteX3" fmla="*/ 165497 w 330994"/>
                <a:gd name="connsiteY3" fmla="*/ 481692 h 481691"/>
                <a:gd name="connsiteX4" fmla="*/ 0 w 330994"/>
                <a:gd name="connsiteY4" fmla="*/ 240846 h 481691"/>
                <a:gd name="connsiteX0" fmla="*/ 0 w 338137"/>
                <a:gd name="connsiteY0" fmla="*/ 193843 h 482699"/>
                <a:gd name="connsiteX1" fmla="*/ 172640 w 338137"/>
                <a:gd name="connsiteY1" fmla="*/ 622 h 482699"/>
                <a:gd name="connsiteX2" fmla="*/ 338137 w 338137"/>
                <a:gd name="connsiteY2" fmla="*/ 241468 h 482699"/>
                <a:gd name="connsiteX3" fmla="*/ 172640 w 338137"/>
                <a:gd name="connsiteY3" fmla="*/ 482314 h 482699"/>
                <a:gd name="connsiteX4" fmla="*/ 0 w 338137"/>
                <a:gd name="connsiteY4" fmla="*/ 193843 h 482699"/>
                <a:gd name="connsiteX0" fmla="*/ 0 w 338137"/>
                <a:gd name="connsiteY0" fmla="*/ 193230 h 481704"/>
                <a:gd name="connsiteX1" fmla="*/ 172640 w 338137"/>
                <a:gd name="connsiteY1" fmla="*/ 9 h 481704"/>
                <a:gd name="connsiteX2" fmla="*/ 338137 w 338137"/>
                <a:gd name="connsiteY2" fmla="*/ 188468 h 481704"/>
                <a:gd name="connsiteX3" fmla="*/ 172640 w 338137"/>
                <a:gd name="connsiteY3" fmla="*/ 481701 h 481704"/>
                <a:gd name="connsiteX4" fmla="*/ 0 w 338137"/>
                <a:gd name="connsiteY4" fmla="*/ 193230 h 481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137" h="481704">
                  <a:moveTo>
                    <a:pt x="0" y="193230"/>
                  </a:moveTo>
                  <a:cubicBezTo>
                    <a:pt x="0" y="60214"/>
                    <a:pt x="116284" y="803"/>
                    <a:pt x="172640" y="9"/>
                  </a:cubicBezTo>
                  <a:cubicBezTo>
                    <a:pt x="228996" y="-785"/>
                    <a:pt x="338137" y="55452"/>
                    <a:pt x="338137" y="188468"/>
                  </a:cubicBezTo>
                  <a:cubicBezTo>
                    <a:pt x="338137" y="321484"/>
                    <a:pt x="228996" y="480907"/>
                    <a:pt x="172640" y="481701"/>
                  </a:cubicBezTo>
                  <a:cubicBezTo>
                    <a:pt x="116284" y="482495"/>
                    <a:pt x="0" y="326246"/>
                    <a:pt x="0" y="193230"/>
                  </a:cubicBezTo>
                  <a:close/>
                </a:path>
              </a:pathLst>
            </a:custGeom>
            <a:solidFill>
              <a:schemeClr val="bg1"/>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321587" y="2041102"/>
              <a:ext cx="419100" cy="646331"/>
            </a:xfrm>
            <a:prstGeom prst="rect">
              <a:avLst/>
            </a:prstGeom>
            <a:noFill/>
          </p:spPr>
          <p:txBody>
            <a:bodyPr wrap="square" rtlCol="0">
              <a:spAutoFit/>
            </a:bodyPr>
            <a:lstStyle/>
            <a:p>
              <a:r>
                <a:rPr lang="en-US" sz="3600" b="1" dirty="0" smtClean="0">
                  <a:solidFill>
                    <a:srgbClr val="000000"/>
                  </a:solidFill>
                  <a:latin typeface="Arial" pitchFamily="34" charset="0"/>
                  <a:cs typeface="Arial" pitchFamily="34" charset="0"/>
                </a:rPr>
                <a:t>?</a:t>
              </a:r>
              <a:endParaRPr lang="en-US" sz="3600" b="1" dirty="0">
                <a:solidFill>
                  <a:srgbClr val="000000"/>
                </a:solidFill>
                <a:latin typeface="Arial" pitchFamily="34" charset="0"/>
                <a:cs typeface="Arial" pitchFamily="34" charset="0"/>
              </a:endParaRPr>
            </a:p>
          </p:txBody>
        </p:sp>
      </p:grpSp>
    </p:spTree>
    <p:extLst>
      <p:ext uri="{BB962C8B-B14F-4D97-AF65-F5344CB8AC3E}">
        <p14:creationId xmlns:p14="http://schemas.microsoft.com/office/powerpoint/2010/main" xmlns="" val="502256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childTnLst>
                                </p:cTn>
                              </p:par>
                            </p:childTnLst>
                          </p:cTn>
                        </p:par>
                        <p:par>
                          <p:cTn id="31" fill="hold">
                            <p:stCondLst>
                              <p:cond delay="500"/>
                            </p:stCondLst>
                            <p:childTnLst>
                              <p:par>
                                <p:cTn id="32" presetID="9" presetClass="emph" presetSubtype="0" grpId="1" nodeType="afterEffect">
                                  <p:stCondLst>
                                    <p:cond delay="0"/>
                                  </p:stCondLst>
                                  <p:childTnLst>
                                    <p:set>
                                      <p:cBhvr rctx="PPT">
                                        <p:cTn id="33" dur="indefinite"/>
                                        <p:tgtEl>
                                          <p:spTgt spid="12"/>
                                        </p:tgtEl>
                                        <p:attrNameLst>
                                          <p:attrName>style.opacity</p:attrName>
                                        </p:attrNameLst>
                                      </p:cBhvr>
                                      <p:to>
                                        <p:strVal val="0.5"/>
                                      </p:to>
                                    </p:set>
                                    <p:animEffect filter="image" prLst="opacity: 0.5">
                                      <p:cBhvr rctx="IE">
                                        <p:cTn id="34" dur="indefinite"/>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p:cTn id="39" dur="500" fill="hold"/>
                                        <p:tgtEl>
                                          <p:spTgt spid="16"/>
                                        </p:tgtEl>
                                        <p:attrNameLst>
                                          <p:attrName>ppt_w</p:attrName>
                                        </p:attrNameLst>
                                      </p:cBhvr>
                                      <p:tavLst>
                                        <p:tav tm="0">
                                          <p:val>
                                            <p:fltVal val="0"/>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childTnLst>
                                </p:cTn>
                              </p:par>
                            </p:childTnLst>
                          </p:cTn>
                        </p:par>
                        <p:par>
                          <p:cTn id="41" fill="hold">
                            <p:stCondLst>
                              <p:cond delay="500"/>
                            </p:stCondLst>
                            <p:childTnLst>
                              <p:par>
                                <p:cTn id="42" presetID="9" presetClass="emph" presetSubtype="0" grpId="1" nodeType="afterEffect">
                                  <p:stCondLst>
                                    <p:cond delay="0"/>
                                  </p:stCondLst>
                                  <p:childTnLst>
                                    <p:set>
                                      <p:cBhvr rctx="PPT">
                                        <p:cTn id="43" dur="indefinite"/>
                                        <p:tgtEl>
                                          <p:spTgt spid="15"/>
                                        </p:tgtEl>
                                        <p:attrNameLst>
                                          <p:attrName>style.opacity</p:attrName>
                                        </p:attrNameLst>
                                      </p:cBhvr>
                                      <p:to>
                                        <p:strVal val="0.5"/>
                                      </p:to>
                                    </p:set>
                                    <p:animEffect filter="image" prLst="opacity: 0.5">
                                      <p:cBhvr rctx="IE">
                                        <p:cTn id="44" dur="indefinite"/>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2" grpId="1"/>
      <p:bldP spid="15" grpId="0"/>
      <p:bldP spid="15" grpId="1"/>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019719201"/>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632311"/>
          </a:xfrm>
          <a:prstGeom prst="rect">
            <a:avLst/>
          </a:prstGeom>
          <a:noFill/>
        </p:spPr>
        <p:txBody>
          <a:bodyPr wrap="square" rtlCol="0">
            <a:spAutoFit/>
          </a:bodyPr>
          <a:lstStyle/>
          <a:p>
            <a:r>
              <a:rPr lang="en-US" sz="3600" dirty="0"/>
              <a:t>Ps. 103:1-5 ~ </a:t>
            </a:r>
            <a:r>
              <a:rPr lang="en-US" sz="3600" baseline="30000" dirty="0"/>
              <a:t>1</a:t>
            </a:r>
            <a:r>
              <a:rPr lang="en-US" sz="3600" dirty="0"/>
              <a:t> </a:t>
            </a:r>
            <a:r>
              <a:rPr lang="en-US" sz="3600" dirty="0">
                <a:solidFill>
                  <a:srgbClr val="FFFF00"/>
                </a:solidFill>
              </a:rPr>
              <a:t>Bless the LORD, O my soul; And all that is within me, bless His holy name!</a:t>
            </a:r>
          </a:p>
          <a:p>
            <a:r>
              <a:rPr lang="en-US" sz="3600" baseline="30000" dirty="0"/>
              <a:t>2</a:t>
            </a:r>
            <a:r>
              <a:rPr lang="en-US" sz="3600" dirty="0"/>
              <a:t> </a:t>
            </a:r>
            <a:r>
              <a:rPr lang="en-US" sz="3600" dirty="0">
                <a:solidFill>
                  <a:srgbClr val="FFFF00"/>
                </a:solidFill>
              </a:rPr>
              <a:t>Bless the LORD, O my soul, And forget not all His benefits:</a:t>
            </a:r>
          </a:p>
          <a:p>
            <a:r>
              <a:rPr lang="en-US" sz="3600" baseline="30000" dirty="0"/>
              <a:t>3</a:t>
            </a:r>
            <a:r>
              <a:rPr lang="en-US" sz="3600" dirty="0"/>
              <a:t> </a:t>
            </a:r>
            <a:r>
              <a:rPr lang="en-US" sz="3600" dirty="0">
                <a:solidFill>
                  <a:srgbClr val="FFFF00"/>
                </a:solidFill>
              </a:rPr>
              <a:t>Who forgives all your iniquities, Who heals all your diseases</a:t>
            </a:r>
            <a:r>
              <a:rPr lang="en-US" sz="3600" dirty="0" smtClean="0">
                <a:solidFill>
                  <a:srgbClr val="FFFF00"/>
                </a:solidFill>
              </a:rPr>
              <a:t>,</a:t>
            </a:r>
            <a:endParaRPr lang="en-US" sz="36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
        <p:nvSpPr>
          <p:cNvPr id="3" name="TextBox 2"/>
          <p:cNvSpPr txBox="1"/>
          <p:nvPr/>
        </p:nvSpPr>
        <p:spPr>
          <a:xfrm>
            <a:off x="457200" y="1139035"/>
            <a:ext cx="8229600" cy="5078313"/>
          </a:xfrm>
          <a:prstGeom prst="rect">
            <a:avLst/>
          </a:prstGeom>
          <a:noFill/>
        </p:spPr>
        <p:txBody>
          <a:bodyPr wrap="square" rtlCol="0">
            <a:spAutoFit/>
          </a:bodyPr>
          <a:lstStyle/>
          <a:p>
            <a:r>
              <a:rPr lang="en-US" sz="3600" baseline="30000" dirty="0"/>
              <a:t>4</a:t>
            </a:r>
            <a:r>
              <a:rPr lang="en-US" sz="3600" dirty="0"/>
              <a:t> </a:t>
            </a:r>
            <a:r>
              <a:rPr lang="en-US" sz="3600" dirty="0">
                <a:solidFill>
                  <a:srgbClr val="FFFF00"/>
                </a:solidFill>
              </a:rPr>
              <a:t>Who redeems your life from destruction, Who crowns you with lovingkindness and tender mercies,</a:t>
            </a:r>
          </a:p>
          <a:p>
            <a:r>
              <a:rPr lang="en-US" sz="3600" baseline="30000" dirty="0"/>
              <a:t>5</a:t>
            </a:r>
            <a:r>
              <a:rPr lang="en-US" sz="3600" dirty="0"/>
              <a:t> </a:t>
            </a:r>
            <a:r>
              <a:rPr lang="en-US" sz="3600" dirty="0">
                <a:solidFill>
                  <a:srgbClr val="FFFF00"/>
                </a:solidFill>
              </a:rPr>
              <a:t>Who satisfies your mouth with good things, So that your youth is renewed like the eagle’s</a:t>
            </a:r>
            <a:r>
              <a:rPr lang="en-US" sz="3600" dirty="0" smtClean="0">
                <a:solidFill>
                  <a:srgbClr val="FFFF00"/>
                </a:solidFill>
              </a:rPr>
              <a:t>.</a:t>
            </a:r>
            <a:endParaRPr lang="en-US" sz="3600" dirty="0">
              <a:solidFill>
                <a:srgbClr val="FFFF00"/>
              </a:solidFill>
            </a:endParaRPr>
          </a:p>
        </p:txBody>
      </p:sp>
    </p:spTree>
    <p:extLst>
      <p:ext uri="{BB962C8B-B14F-4D97-AF65-F5344CB8AC3E}">
        <p14:creationId xmlns:p14="http://schemas.microsoft.com/office/powerpoint/2010/main" xmlns="" val="212782833"/>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set>
                                      <p:cBhvr>
                                        <p:cTn id="14" dur="1" fill="hold">
                                          <p:stCondLst>
                                            <p:cond delay="499"/>
                                          </p:stCondLst>
                                        </p:cTn>
                                        <p:tgtEl>
                                          <p:spTgt spid="2"/>
                                        </p:tgtEl>
                                        <p:attrNameLst>
                                          <p:attrName>style.visibility</p:attrName>
                                        </p:attrNameLst>
                                      </p:cBhvr>
                                      <p:to>
                                        <p:strVal val="hidden"/>
                                      </p:to>
                                    </p:set>
                                  </p:childTnLst>
                                </p:cTn>
                              </p:par>
                              <p:par>
                                <p:cTn id="15" presetID="23" presetClass="entr" presetSubtype="16"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21897418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139035"/>
            <a:ext cx="4876800" cy="4524315"/>
          </a:xfrm>
          <a:custGeom>
            <a:avLst/>
            <a:gdLst>
              <a:gd name="connsiteX0" fmla="*/ 0 w 4648200"/>
              <a:gd name="connsiteY0" fmla="*/ 0 h 3970318"/>
              <a:gd name="connsiteX1" fmla="*/ 4648200 w 4648200"/>
              <a:gd name="connsiteY1" fmla="*/ 0 h 3970318"/>
              <a:gd name="connsiteX2" fmla="*/ 4648200 w 4648200"/>
              <a:gd name="connsiteY2" fmla="*/ 3970318 h 3970318"/>
              <a:gd name="connsiteX3" fmla="*/ 0 w 4648200"/>
              <a:gd name="connsiteY3" fmla="*/ 3970318 h 3970318"/>
              <a:gd name="connsiteX4" fmla="*/ 0 w 4648200"/>
              <a:gd name="connsiteY4" fmla="*/ 0 h 3970318"/>
              <a:gd name="connsiteX0" fmla="*/ 2628 w 4650828"/>
              <a:gd name="connsiteY0" fmla="*/ 0 h 3970318"/>
              <a:gd name="connsiteX1" fmla="*/ 4650828 w 4650828"/>
              <a:gd name="connsiteY1" fmla="*/ 0 h 3970318"/>
              <a:gd name="connsiteX2" fmla="*/ 4650828 w 4650828"/>
              <a:gd name="connsiteY2" fmla="*/ 3970318 h 3970318"/>
              <a:gd name="connsiteX3" fmla="*/ 2628 w 4650828"/>
              <a:gd name="connsiteY3" fmla="*/ 3970318 h 3970318"/>
              <a:gd name="connsiteX4" fmla="*/ 0 w 4650828"/>
              <a:gd name="connsiteY4" fmla="*/ 1131199 h 3970318"/>
              <a:gd name="connsiteX5" fmla="*/ 2628 w 4650828"/>
              <a:gd name="connsiteY5" fmla="*/ 0 h 3970318"/>
              <a:gd name="connsiteX0" fmla="*/ 0 w 4648200"/>
              <a:gd name="connsiteY0" fmla="*/ 0 h 3970318"/>
              <a:gd name="connsiteX1" fmla="*/ 4648200 w 4648200"/>
              <a:gd name="connsiteY1" fmla="*/ 0 h 3970318"/>
              <a:gd name="connsiteX2" fmla="*/ 4648200 w 4648200"/>
              <a:gd name="connsiteY2" fmla="*/ 3970318 h 3970318"/>
              <a:gd name="connsiteX3" fmla="*/ 0 w 4648200"/>
              <a:gd name="connsiteY3" fmla="*/ 3970318 h 3970318"/>
              <a:gd name="connsiteX4" fmla="*/ 249621 w 4648200"/>
              <a:gd name="connsiteY4" fmla="*/ 1131199 h 3970318"/>
              <a:gd name="connsiteX5" fmla="*/ 0 w 4648200"/>
              <a:gd name="connsiteY5" fmla="*/ 0 h 3970318"/>
              <a:gd name="connsiteX0" fmla="*/ 0 w 4648200"/>
              <a:gd name="connsiteY0" fmla="*/ 0 h 3970318"/>
              <a:gd name="connsiteX1" fmla="*/ 4648200 w 4648200"/>
              <a:gd name="connsiteY1" fmla="*/ 0 h 3970318"/>
              <a:gd name="connsiteX2" fmla="*/ 4648200 w 4648200"/>
              <a:gd name="connsiteY2" fmla="*/ 3970318 h 3970318"/>
              <a:gd name="connsiteX3" fmla="*/ 0 w 4648200"/>
              <a:gd name="connsiteY3" fmla="*/ 3970318 h 3970318"/>
              <a:gd name="connsiteX4" fmla="*/ 155028 w 4648200"/>
              <a:gd name="connsiteY4" fmla="*/ 1951006 h 3970318"/>
              <a:gd name="connsiteX5" fmla="*/ 249621 w 4648200"/>
              <a:gd name="connsiteY5" fmla="*/ 1131199 h 3970318"/>
              <a:gd name="connsiteX6" fmla="*/ 0 w 4648200"/>
              <a:gd name="connsiteY6" fmla="*/ 0 h 3970318"/>
              <a:gd name="connsiteX0" fmla="*/ 0 w 4648200"/>
              <a:gd name="connsiteY0" fmla="*/ 0 h 3970318"/>
              <a:gd name="connsiteX1" fmla="*/ 4648200 w 4648200"/>
              <a:gd name="connsiteY1" fmla="*/ 0 h 3970318"/>
              <a:gd name="connsiteX2" fmla="*/ 4648200 w 4648200"/>
              <a:gd name="connsiteY2" fmla="*/ 3970318 h 3970318"/>
              <a:gd name="connsiteX3" fmla="*/ 0 w 4648200"/>
              <a:gd name="connsiteY3" fmla="*/ 3970318 h 3970318"/>
              <a:gd name="connsiteX4" fmla="*/ 596462 w 4648200"/>
              <a:gd name="connsiteY4" fmla="*/ 2077130 h 3970318"/>
              <a:gd name="connsiteX5" fmla="*/ 249621 w 4648200"/>
              <a:gd name="connsiteY5" fmla="*/ 1131199 h 3970318"/>
              <a:gd name="connsiteX6" fmla="*/ 0 w 4648200"/>
              <a:gd name="connsiteY6" fmla="*/ 0 h 3970318"/>
              <a:gd name="connsiteX0" fmla="*/ 0 w 4648200"/>
              <a:gd name="connsiteY0" fmla="*/ 0 h 3970318"/>
              <a:gd name="connsiteX1" fmla="*/ 4648200 w 4648200"/>
              <a:gd name="connsiteY1" fmla="*/ 0 h 3970318"/>
              <a:gd name="connsiteX2" fmla="*/ 4648200 w 4648200"/>
              <a:gd name="connsiteY2" fmla="*/ 3970318 h 3970318"/>
              <a:gd name="connsiteX3" fmla="*/ 0 w 4648200"/>
              <a:gd name="connsiteY3" fmla="*/ 3970318 h 3970318"/>
              <a:gd name="connsiteX4" fmla="*/ 218090 w 4648200"/>
              <a:gd name="connsiteY4" fmla="*/ 3291075 h 3970318"/>
              <a:gd name="connsiteX5" fmla="*/ 596462 w 4648200"/>
              <a:gd name="connsiteY5" fmla="*/ 2077130 h 3970318"/>
              <a:gd name="connsiteX6" fmla="*/ 249621 w 4648200"/>
              <a:gd name="connsiteY6" fmla="*/ 1131199 h 3970318"/>
              <a:gd name="connsiteX7" fmla="*/ 0 w 4648200"/>
              <a:gd name="connsiteY7" fmla="*/ 0 h 3970318"/>
              <a:gd name="connsiteX0" fmla="*/ 0 w 4648200"/>
              <a:gd name="connsiteY0" fmla="*/ 0 h 3970318"/>
              <a:gd name="connsiteX1" fmla="*/ 4648200 w 4648200"/>
              <a:gd name="connsiteY1" fmla="*/ 0 h 3970318"/>
              <a:gd name="connsiteX2" fmla="*/ 4648200 w 4648200"/>
              <a:gd name="connsiteY2" fmla="*/ 3970318 h 3970318"/>
              <a:gd name="connsiteX3" fmla="*/ 0 w 4648200"/>
              <a:gd name="connsiteY3" fmla="*/ 3970318 h 3970318"/>
              <a:gd name="connsiteX4" fmla="*/ 218090 w 4648200"/>
              <a:gd name="connsiteY4" fmla="*/ 3291075 h 3970318"/>
              <a:gd name="connsiteX5" fmla="*/ 596462 w 4648200"/>
              <a:gd name="connsiteY5" fmla="*/ 2077130 h 3970318"/>
              <a:gd name="connsiteX6" fmla="*/ 249621 w 4648200"/>
              <a:gd name="connsiteY6" fmla="*/ 1131199 h 3970318"/>
              <a:gd name="connsiteX7" fmla="*/ 0 w 4648200"/>
              <a:gd name="connsiteY7" fmla="*/ 0 h 3970318"/>
              <a:gd name="connsiteX0" fmla="*/ 0 w 4648200"/>
              <a:gd name="connsiteY0" fmla="*/ 0 h 3970318"/>
              <a:gd name="connsiteX1" fmla="*/ 4648200 w 4648200"/>
              <a:gd name="connsiteY1" fmla="*/ 0 h 3970318"/>
              <a:gd name="connsiteX2" fmla="*/ 4648200 w 4648200"/>
              <a:gd name="connsiteY2" fmla="*/ 3970318 h 3970318"/>
              <a:gd name="connsiteX3" fmla="*/ 0 w 4648200"/>
              <a:gd name="connsiteY3" fmla="*/ 3970318 h 3970318"/>
              <a:gd name="connsiteX4" fmla="*/ 801414 w 4648200"/>
              <a:gd name="connsiteY4" fmla="*/ 3291075 h 3970318"/>
              <a:gd name="connsiteX5" fmla="*/ 596462 w 4648200"/>
              <a:gd name="connsiteY5" fmla="*/ 2077130 h 3970318"/>
              <a:gd name="connsiteX6" fmla="*/ 249621 w 4648200"/>
              <a:gd name="connsiteY6" fmla="*/ 1131199 h 3970318"/>
              <a:gd name="connsiteX7" fmla="*/ 0 w 4648200"/>
              <a:gd name="connsiteY7" fmla="*/ 0 h 3970318"/>
              <a:gd name="connsiteX0" fmla="*/ 0 w 4648200"/>
              <a:gd name="connsiteY0" fmla="*/ 0 h 3970318"/>
              <a:gd name="connsiteX1" fmla="*/ 4648200 w 4648200"/>
              <a:gd name="connsiteY1" fmla="*/ 0 h 3970318"/>
              <a:gd name="connsiteX2" fmla="*/ 4648200 w 4648200"/>
              <a:gd name="connsiteY2" fmla="*/ 3970318 h 3970318"/>
              <a:gd name="connsiteX3" fmla="*/ 0 w 4648200"/>
              <a:gd name="connsiteY3" fmla="*/ 3970318 h 3970318"/>
              <a:gd name="connsiteX4" fmla="*/ 801414 w 4648200"/>
              <a:gd name="connsiteY4" fmla="*/ 3291075 h 3970318"/>
              <a:gd name="connsiteX5" fmla="*/ 738352 w 4648200"/>
              <a:gd name="connsiteY5" fmla="*/ 2077130 h 3970318"/>
              <a:gd name="connsiteX6" fmla="*/ 249621 w 4648200"/>
              <a:gd name="connsiteY6" fmla="*/ 1131199 h 3970318"/>
              <a:gd name="connsiteX7" fmla="*/ 0 w 4648200"/>
              <a:gd name="connsiteY7" fmla="*/ 0 h 3970318"/>
              <a:gd name="connsiteX0" fmla="*/ 0 w 4648200"/>
              <a:gd name="connsiteY0" fmla="*/ 0 h 3970318"/>
              <a:gd name="connsiteX1" fmla="*/ 4648200 w 4648200"/>
              <a:gd name="connsiteY1" fmla="*/ 0 h 3970318"/>
              <a:gd name="connsiteX2" fmla="*/ 4648200 w 4648200"/>
              <a:gd name="connsiteY2" fmla="*/ 3970318 h 3970318"/>
              <a:gd name="connsiteX3" fmla="*/ 0 w 4648200"/>
              <a:gd name="connsiteY3" fmla="*/ 3970318 h 3970318"/>
              <a:gd name="connsiteX4" fmla="*/ 801414 w 4648200"/>
              <a:gd name="connsiteY4" fmla="*/ 3291075 h 3970318"/>
              <a:gd name="connsiteX5" fmla="*/ 738352 w 4648200"/>
              <a:gd name="connsiteY5" fmla="*/ 2077130 h 3970318"/>
              <a:gd name="connsiteX6" fmla="*/ 359979 w 4648200"/>
              <a:gd name="connsiteY6" fmla="*/ 1099667 h 3970318"/>
              <a:gd name="connsiteX7" fmla="*/ 0 w 4648200"/>
              <a:gd name="connsiteY7" fmla="*/ 0 h 3970318"/>
              <a:gd name="connsiteX0" fmla="*/ 0 w 4648200"/>
              <a:gd name="connsiteY0" fmla="*/ 0 h 3970318"/>
              <a:gd name="connsiteX1" fmla="*/ 4648200 w 4648200"/>
              <a:gd name="connsiteY1" fmla="*/ 0 h 3970318"/>
              <a:gd name="connsiteX2" fmla="*/ 4648200 w 4648200"/>
              <a:gd name="connsiteY2" fmla="*/ 3970318 h 3970318"/>
              <a:gd name="connsiteX3" fmla="*/ 0 w 4648200"/>
              <a:gd name="connsiteY3" fmla="*/ 3970318 h 3970318"/>
              <a:gd name="connsiteX4" fmla="*/ 801414 w 4648200"/>
              <a:gd name="connsiteY4" fmla="*/ 3291075 h 3970318"/>
              <a:gd name="connsiteX5" fmla="*/ 738352 w 4648200"/>
              <a:gd name="connsiteY5" fmla="*/ 2077130 h 3970318"/>
              <a:gd name="connsiteX6" fmla="*/ 0 w 4648200"/>
              <a:gd name="connsiteY6" fmla="*/ 0 h 3970318"/>
              <a:gd name="connsiteX0" fmla="*/ 0 w 4648200"/>
              <a:gd name="connsiteY0" fmla="*/ 0 h 3970318"/>
              <a:gd name="connsiteX1" fmla="*/ 4648200 w 4648200"/>
              <a:gd name="connsiteY1" fmla="*/ 0 h 3970318"/>
              <a:gd name="connsiteX2" fmla="*/ 4648200 w 4648200"/>
              <a:gd name="connsiteY2" fmla="*/ 3970318 h 3970318"/>
              <a:gd name="connsiteX3" fmla="*/ 0 w 4648200"/>
              <a:gd name="connsiteY3" fmla="*/ 3970318 h 3970318"/>
              <a:gd name="connsiteX4" fmla="*/ 801414 w 4648200"/>
              <a:gd name="connsiteY4" fmla="*/ 3291075 h 3970318"/>
              <a:gd name="connsiteX5" fmla="*/ 0 w 4648200"/>
              <a:gd name="connsiteY5" fmla="*/ 0 h 3970318"/>
              <a:gd name="connsiteX0" fmla="*/ 0 w 4648200"/>
              <a:gd name="connsiteY0" fmla="*/ 0 h 3970318"/>
              <a:gd name="connsiteX1" fmla="*/ 4648200 w 4648200"/>
              <a:gd name="connsiteY1" fmla="*/ 0 h 3970318"/>
              <a:gd name="connsiteX2" fmla="*/ 4648200 w 4648200"/>
              <a:gd name="connsiteY2" fmla="*/ 3970318 h 3970318"/>
              <a:gd name="connsiteX3" fmla="*/ 0 w 4648200"/>
              <a:gd name="connsiteY3" fmla="*/ 3970318 h 3970318"/>
              <a:gd name="connsiteX4" fmla="*/ 0 w 4648200"/>
              <a:gd name="connsiteY4" fmla="*/ 0 h 3970318"/>
              <a:gd name="connsiteX0" fmla="*/ 0 w 4648200"/>
              <a:gd name="connsiteY0" fmla="*/ 0 h 3970318"/>
              <a:gd name="connsiteX1" fmla="*/ 4648200 w 4648200"/>
              <a:gd name="connsiteY1" fmla="*/ 0 h 3970318"/>
              <a:gd name="connsiteX2" fmla="*/ 4648200 w 4648200"/>
              <a:gd name="connsiteY2" fmla="*/ 3970318 h 3970318"/>
              <a:gd name="connsiteX3" fmla="*/ 0 w 4648200"/>
              <a:gd name="connsiteY3" fmla="*/ 3970318 h 3970318"/>
              <a:gd name="connsiteX4" fmla="*/ 0 w 4648200"/>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8200" h="3970318">
                <a:moveTo>
                  <a:pt x="0" y="0"/>
                </a:moveTo>
                <a:lnTo>
                  <a:pt x="4648200" y="0"/>
                </a:lnTo>
                <a:lnTo>
                  <a:pt x="4648200" y="3970318"/>
                </a:lnTo>
                <a:lnTo>
                  <a:pt x="0" y="3970318"/>
                </a:lnTo>
                <a:lnTo>
                  <a:pt x="0" y="0"/>
                </a:lnTo>
                <a:close/>
              </a:path>
            </a:pathLst>
          </a:custGeom>
          <a:noFill/>
        </p:spPr>
        <p:txBody>
          <a:bodyPr wrap="square" lIns="91440" rtlCol="0">
            <a:spAutoFit/>
          </a:bodyPr>
          <a:lstStyle/>
          <a:p>
            <a:pPr algn="r">
              <a:tabLst>
                <a:tab pos="693738" algn="l"/>
              </a:tabLst>
            </a:pPr>
            <a:r>
              <a:rPr lang="en-US" sz="3600" dirty="0"/>
              <a:t>Ps. 103:12 ~ </a:t>
            </a:r>
            <a:r>
              <a:rPr lang="en-US" sz="3600" dirty="0">
                <a:solidFill>
                  <a:srgbClr val="FFFF00"/>
                </a:solidFill>
              </a:rPr>
              <a:t>As far as the east is </a:t>
            </a:r>
            <a:r>
              <a:rPr lang="en-US" sz="3600" dirty="0" smtClean="0">
                <a:solidFill>
                  <a:srgbClr val="FFFF00"/>
                </a:solidFill>
              </a:rPr>
              <a:t> from </a:t>
            </a:r>
            <a:r>
              <a:rPr lang="en-US" sz="3600" dirty="0">
                <a:solidFill>
                  <a:srgbClr val="FFFF00"/>
                </a:solidFill>
              </a:rPr>
              <a:t>the </a:t>
            </a:r>
            <a:r>
              <a:rPr lang="en-US" sz="3600" dirty="0" smtClean="0">
                <a:solidFill>
                  <a:srgbClr val="FFFF00"/>
                </a:solidFill>
              </a:rPr>
              <a:t>west</a:t>
            </a:r>
            <a:r>
              <a:rPr lang="en-US" sz="3600" dirty="0">
                <a:solidFill>
                  <a:srgbClr val="FFFF00"/>
                </a:solidFill>
              </a:rPr>
              <a:t>, </a:t>
            </a:r>
            <a:r>
              <a:rPr lang="en-US" sz="3600" i="1" dirty="0">
                <a:solidFill>
                  <a:srgbClr val="FFFF00"/>
                </a:solidFill>
              </a:rPr>
              <a:t>So</a:t>
            </a:r>
            <a:r>
              <a:rPr lang="en-US" sz="3600" dirty="0">
                <a:solidFill>
                  <a:srgbClr val="FFFF00"/>
                </a:solidFill>
              </a:rPr>
              <a:t> far </a:t>
            </a:r>
            <a:r>
              <a:rPr lang="en-US" sz="3600" dirty="0" smtClean="0">
                <a:solidFill>
                  <a:srgbClr val="FFFF00"/>
                </a:solidFill>
              </a:rPr>
              <a:t>has </a:t>
            </a:r>
            <a:r>
              <a:rPr lang="en-US" sz="3600" dirty="0">
                <a:solidFill>
                  <a:srgbClr val="FFFF00"/>
                </a:solidFill>
              </a:rPr>
              <a:t>He </a:t>
            </a:r>
            <a:r>
              <a:rPr lang="en-US" sz="3600" dirty="0" smtClean="0">
                <a:solidFill>
                  <a:srgbClr val="FFFF00"/>
                </a:solidFill>
              </a:rPr>
              <a:t>removed                    our trans-</a:t>
            </a:r>
            <a:r>
              <a:rPr lang="en-US" sz="3600" dirty="0" err="1" smtClean="0">
                <a:solidFill>
                  <a:srgbClr val="FFFF00"/>
                </a:solidFill>
              </a:rPr>
              <a:t>gressions</a:t>
            </a:r>
            <a:r>
              <a:rPr lang="en-US" sz="3600" dirty="0" smtClean="0">
                <a:solidFill>
                  <a:srgbClr val="FFFF00"/>
                </a:solidFill>
              </a:rPr>
              <a:t> from us.     </a:t>
            </a:r>
            <a:endParaRPr lang="en-US" sz="3600"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pic>
        <p:nvPicPr>
          <p:cNvPr id="13" name="Picture 7" descr="C:\Users\user\AppData\Local\Microsoft\Windows\Temporary Internet Files\Content.IE5\IVEQ5W3R\MC900431532[1].png"/>
          <p:cNvPicPr>
            <a:picLocks noChangeAspect="1" noChangeArrowheads="1"/>
          </p:cNvPicPr>
          <p:nvPr/>
        </p:nvPicPr>
        <p:blipFill>
          <a:blip r:embed="rId3" cstate="print"/>
          <a:srcRect/>
          <a:stretch>
            <a:fillRect/>
          </a:stretch>
        </p:blipFill>
        <p:spPr bwMode="auto">
          <a:xfrm>
            <a:off x="491311" y="1658936"/>
            <a:ext cx="4072596" cy="4072596"/>
          </a:xfrm>
          <a:prstGeom prst="rect">
            <a:avLst/>
          </a:prstGeom>
          <a:noFill/>
        </p:spPr>
      </p:pic>
      <p:sp>
        <p:nvSpPr>
          <p:cNvPr id="20" name="Arc 19"/>
          <p:cNvSpPr/>
          <p:nvPr/>
        </p:nvSpPr>
        <p:spPr>
          <a:xfrm rot="16200000" flipH="1">
            <a:off x="1781503" y="1607896"/>
            <a:ext cx="1600200" cy="4343400"/>
          </a:xfrm>
          <a:prstGeom prst="arc">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5400000">
            <a:off x="1754688" y="1705827"/>
            <a:ext cx="1600200" cy="4163704"/>
          </a:xfrm>
          <a:prstGeom prst="arc">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rot="16200000">
            <a:off x="448528" y="3611652"/>
            <a:ext cx="228600" cy="301487"/>
          </a:xfrm>
          <a:prstGeom prst="arc">
            <a:avLst>
              <a:gd name="adj1" fmla="val 15446930"/>
              <a:gd name="adj2" fmla="val 21284723"/>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flipV="1">
            <a:off x="4345800" y="3665435"/>
            <a:ext cx="294885" cy="290806"/>
          </a:xfrm>
          <a:prstGeom prst="arc">
            <a:avLst>
              <a:gd name="adj1" fmla="val 16458359"/>
              <a:gd name="adj2" fmla="val 21466442"/>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 name="Group 6"/>
          <p:cNvGrpSpPr/>
          <p:nvPr/>
        </p:nvGrpSpPr>
        <p:grpSpPr>
          <a:xfrm>
            <a:off x="1666876" y="1719411"/>
            <a:ext cx="1000121" cy="3941182"/>
            <a:chOff x="1666876" y="1719411"/>
            <a:chExt cx="1000121" cy="3941182"/>
          </a:xfrm>
        </p:grpSpPr>
        <p:sp>
          <p:nvSpPr>
            <p:cNvPr id="5" name="Arc 4"/>
            <p:cNvSpPr/>
            <p:nvPr/>
          </p:nvSpPr>
          <p:spPr>
            <a:xfrm flipH="1">
              <a:off x="1864188" y="1719411"/>
              <a:ext cx="802809" cy="3941182"/>
            </a:xfrm>
            <a:prstGeom prst="arc">
              <a:avLst>
                <a:gd name="adj1" fmla="val 16200000"/>
                <a:gd name="adj2" fmla="val 5433789"/>
              </a:avLst>
            </a:prstGeom>
            <a:ln w="57150">
              <a:solidFill>
                <a:schemeClr val="bg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rot="16200000">
              <a:off x="1104929" y="3486140"/>
              <a:ext cx="1524003" cy="400110"/>
            </a:xfrm>
            <a:prstGeom prst="rect">
              <a:avLst/>
            </a:prstGeom>
            <a:solidFill>
              <a:schemeClr val="bg1"/>
            </a:solidFill>
            <a:ln>
              <a:noFill/>
            </a:ln>
          </p:spPr>
          <p:txBody>
            <a:bodyPr wrap="square" rtlCol="0">
              <a:prstTxWarp prst="textTriangle">
                <a:avLst>
                  <a:gd name="adj" fmla="val 23813"/>
                </a:avLst>
              </a:prstTxWarp>
              <a:spAutoFit/>
            </a:bodyPr>
            <a:lstStyle/>
            <a:p>
              <a:r>
                <a:rPr lang="en-US" sz="2000" b="1" dirty="0" smtClean="0">
                  <a:solidFill>
                    <a:schemeClr val="tx2">
                      <a:lumMod val="60000"/>
                      <a:lumOff val="40000"/>
                    </a:schemeClr>
                  </a:solidFill>
                  <a:latin typeface="Arial" pitchFamily="34" charset="0"/>
                  <a:cs typeface="Arial" pitchFamily="34" charset="0"/>
                </a:rPr>
                <a:t>12,400 mi.</a:t>
              </a:r>
              <a:endParaRPr lang="en-US" sz="2000" b="1" dirty="0">
                <a:solidFill>
                  <a:schemeClr val="tx2">
                    <a:lumMod val="60000"/>
                    <a:lumOff val="40000"/>
                  </a:schemeClr>
                </a:solidFill>
                <a:latin typeface="Arial" pitchFamily="34" charset="0"/>
                <a:cs typeface="Arial" pitchFamily="34" charset="0"/>
              </a:endParaRPr>
            </a:p>
          </p:txBody>
        </p:sp>
      </p:grpSp>
    </p:spTree>
    <p:extLst>
      <p:ext uri="{BB962C8B-B14F-4D97-AF65-F5344CB8AC3E}">
        <p14:creationId xmlns:p14="http://schemas.microsoft.com/office/powerpoint/2010/main" xmlns="" val="26173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xit" presetSubtype="4" fill="hold" nodeType="clickEffect">
                                  <p:stCondLst>
                                    <p:cond delay="0"/>
                                  </p:stCondLst>
                                  <p:childTnLst>
                                    <p:animEffect transition="out" filter="wipe(down)">
                                      <p:cBhvr>
                                        <p:cTn id="23" dur="500"/>
                                        <p:tgtEl>
                                          <p:spTgt spid="7"/>
                                        </p:tgtEl>
                                      </p:cBhvr>
                                    </p:animEffect>
                                    <p:set>
                                      <p:cBhvr>
                                        <p:cTn id="24" dur="1" fill="hold">
                                          <p:stCondLst>
                                            <p:cond delay="499"/>
                                          </p:stCondLst>
                                        </p:cTn>
                                        <p:tgtEl>
                                          <p:spTgt spid="7"/>
                                        </p:tgtEl>
                                        <p:attrNameLst>
                                          <p:attrName>style.visibility</p:attrName>
                                        </p:attrNameLst>
                                      </p:cBhvr>
                                      <p:to>
                                        <p:strVal val="hidden"/>
                                      </p:to>
                                    </p:set>
                                  </p:childTnLst>
                                </p:cTn>
                              </p:par>
                            </p:childTnLst>
                          </p:cTn>
                        </p:par>
                        <p:par>
                          <p:cTn id="25" fill="hold">
                            <p:stCondLst>
                              <p:cond delay="500"/>
                            </p:stCondLst>
                            <p:childTnLst>
                              <p:par>
                                <p:cTn id="26" presetID="22" presetClass="entr" presetSubtype="2"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right)">
                                      <p:cBhvr>
                                        <p:cTn id="28" dur="500"/>
                                        <p:tgtEl>
                                          <p:spTgt spid="20"/>
                                        </p:tgtEl>
                                      </p:cBhvr>
                                    </p:animEffect>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par>
                          <p:cTn id="33" fill="hold">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left)">
                                      <p:cBhvr>
                                        <p:cTn id="36" dur="500"/>
                                        <p:tgtEl>
                                          <p:spTgt spid="23"/>
                                        </p:tgtEl>
                                      </p:cBhvr>
                                    </p:animEffect>
                                  </p:childTnLst>
                                </p:cTn>
                              </p:par>
                            </p:childTnLst>
                          </p:cTn>
                        </p:par>
                        <p:par>
                          <p:cTn id="37" fill="hold">
                            <p:stCondLst>
                              <p:cond delay="2000"/>
                            </p:stCondLst>
                            <p:childTnLst>
                              <p:par>
                                <p:cTn id="38" presetID="22" presetClass="entr" presetSubtype="2" fill="hold" grpId="0" nodeType="after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right)">
                                      <p:cBhvr>
                                        <p:cTn id="40" dur="500"/>
                                        <p:tgtEl>
                                          <p:spTgt spid="21"/>
                                        </p:tgtEl>
                                      </p:cBhvr>
                                    </p:animEffect>
                                  </p:childTnLst>
                                </p:cTn>
                              </p:par>
                            </p:childTnLst>
                          </p:cTn>
                        </p:par>
                        <p:par>
                          <p:cTn id="41" fill="hold">
                            <p:stCondLst>
                              <p:cond delay="2500"/>
                            </p:stCondLst>
                            <p:childTnLst>
                              <p:par>
                                <p:cTn id="42" presetID="22" presetClass="entr" presetSubtype="2" fill="hold" grpId="1"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right)">
                                      <p:cBhvr>
                                        <p:cTn id="44" dur="500"/>
                                        <p:tgtEl>
                                          <p:spTgt spid="20"/>
                                        </p:tgtEl>
                                      </p:cBhvr>
                                    </p:animEffect>
                                  </p:childTnLst>
                                </p:cTn>
                              </p:par>
                            </p:childTnLst>
                          </p:cTn>
                        </p:par>
                        <p:par>
                          <p:cTn id="45" fill="hold">
                            <p:stCondLst>
                              <p:cond delay="3000"/>
                            </p:stCondLst>
                            <p:childTnLst>
                              <p:par>
                                <p:cTn id="46" presetID="22" presetClass="entr" presetSubtype="8" fill="hold" grpId="1"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left)">
                                      <p:cBhvr>
                                        <p:cTn id="48" dur="500"/>
                                        <p:tgtEl>
                                          <p:spTgt spid="22"/>
                                        </p:tgtEl>
                                      </p:cBhvr>
                                    </p:animEffect>
                                  </p:childTnLst>
                                </p:cTn>
                              </p:par>
                            </p:childTnLst>
                          </p:cTn>
                        </p:par>
                        <p:par>
                          <p:cTn id="49" fill="hold">
                            <p:stCondLst>
                              <p:cond delay="3500"/>
                            </p:stCondLst>
                            <p:childTnLst>
                              <p:par>
                                <p:cTn id="50" presetID="22" presetClass="entr" presetSubtype="8" fill="hold" grpId="1"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left)">
                                      <p:cBhvr>
                                        <p:cTn id="52" dur="500"/>
                                        <p:tgtEl>
                                          <p:spTgt spid="23"/>
                                        </p:tgtEl>
                                      </p:cBhvr>
                                    </p:animEffect>
                                  </p:childTnLst>
                                </p:cTn>
                              </p:par>
                            </p:childTnLst>
                          </p:cTn>
                        </p:par>
                        <p:par>
                          <p:cTn id="53" fill="hold">
                            <p:stCondLst>
                              <p:cond delay="4000"/>
                            </p:stCondLst>
                            <p:childTnLst>
                              <p:par>
                                <p:cTn id="54" presetID="22" presetClass="entr" presetSubtype="2" fill="hold" grpId="1"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right)">
                                      <p:cBhvr>
                                        <p:cTn id="56" dur="500"/>
                                        <p:tgtEl>
                                          <p:spTgt spid="21"/>
                                        </p:tgtEl>
                                      </p:cBhvr>
                                    </p:animEffect>
                                  </p:childTnLst>
                                </p:cTn>
                              </p:par>
                            </p:childTnLst>
                          </p:cTn>
                        </p:par>
                        <p:par>
                          <p:cTn id="57" fill="hold">
                            <p:stCondLst>
                              <p:cond delay="4500"/>
                            </p:stCondLst>
                            <p:childTnLst>
                              <p:par>
                                <p:cTn id="58" presetID="22" presetClass="entr" presetSubtype="2" fill="hold" grpId="2" nodeType="after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wipe(right)">
                                      <p:cBhvr>
                                        <p:cTn id="60" dur="500"/>
                                        <p:tgtEl>
                                          <p:spTgt spid="20"/>
                                        </p:tgtEl>
                                      </p:cBhvr>
                                    </p:animEffect>
                                  </p:childTnLst>
                                </p:cTn>
                              </p:par>
                            </p:childTnLst>
                          </p:cTn>
                        </p:par>
                        <p:par>
                          <p:cTn id="61" fill="hold">
                            <p:stCondLst>
                              <p:cond delay="5000"/>
                            </p:stCondLst>
                            <p:childTnLst>
                              <p:par>
                                <p:cTn id="62" presetID="22" presetClass="entr" presetSubtype="8" fill="hold" grpId="2"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left)">
                                      <p:cBhvr>
                                        <p:cTn id="64" dur="500"/>
                                        <p:tgtEl>
                                          <p:spTgt spid="22"/>
                                        </p:tgtEl>
                                      </p:cBhvr>
                                    </p:animEffect>
                                  </p:childTnLst>
                                </p:cTn>
                              </p:par>
                            </p:childTnLst>
                          </p:cTn>
                        </p:par>
                        <p:par>
                          <p:cTn id="65" fill="hold">
                            <p:stCondLst>
                              <p:cond delay="5500"/>
                            </p:stCondLst>
                            <p:childTnLst>
                              <p:par>
                                <p:cTn id="66" presetID="22" presetClass="entr" presetSubtype="8" fill="hold" grpId="2" nodeType="after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left)">
                                      <p:cBhvr>
                                        <p:cTn id="68" dur="500"/>
                                        <p:tgtEl>
                                          <p:spTgt spid="23"/>
                                        </p:tgtEl>
                                      </p:cBhvr>
                                    </p:animEffect>
                                  </p:childTnLst>
                                </p:cTn>
                              </p:par>
                            </p:childTnLst>
                          </p:cTn>
                        </p:par>
                        <p:par>
                          <p:cTn id="69" fill="hold">
                            <p:stCondLst>
                              <p:cond delay="6000"/>
                            </p:stCondLst>
                            <p:childTnLst>
                              <p:par>
                                <p:cTn id="70" presetID="22" presetClass="entr" presetSubtype="2" fill="hold" grpId="2" nodeType="after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ipe(right)">
                                      <p:cBhvr>
                                        <p:cTn id="72" dur="500"/>
                                        <p:tgtEl>
                                          <p:spTgt spid="21"/>
                                        </p:tgtEl>
                                      </p:cBhvr>
                                    </p:animEffect>
                                  </p:childTnLst>
                                </p:cTn>
                              </p:par>
                            </p:childTnLst>
                          </p:cTn>
                        </p:par>
                        <p:par>
                          <p:cTn id="73" fill="hold">
                            <p:stCondLst>
                              <p:cond delay="6500"/>
                            </p:stCondLst>
                            <p:childTnLst>
                              <p:par>
                                <p:cTn id="74" presetID="22" presetClass="exit" presetSubtype="2" fill="hold" grpId="3" nodeType="afterEffect">
                                  <p:stCondLst>
                                    <p:cond delay="0"/>
                                  </p:stCondLst>
                                  <p:childTnLst>
                                    <p:animEffect transition="out" filter="wipe(right)">
                                      <p:cBhvr>
                                        <p:cTn id="75" dur="500"/>
                                        <p:tgtEl>
                                          <p:spTgt spid="20"/>
                                        </p:tgtEl>
                                      </p:cBhvr>
                                    </p:animEffect>
                                    <p:set>
                                      <p:cBhvr>
                                        <p:cTn id="76" dur="1" fill="hold">
                                          <p:stCondLst>
                                            <p:cond delay="499"/>
                                          </p:stCondLst>
                                        </p:cTn>
                                        <p:tgtEl>
                                          <p:spTgt spid="20"/>
                                        </p:tgtEl>
                                        <p:attrNameLst>
                                          <p:attrName>style.visibility</p:attrName>
                                        </p:attrNameLst>
                                      </p:cBhvr>
                                      <p:to>
                                        <p:strVal val="hidden"/>
                                      </p:to>
                                    </p:set>
                                  </p:childTnLst>
                                </p:cTn>
                              </p:par>
                            </p:childTnLst>
                          </p:cTn>
                        </p:par>
                        <p:par>
                          <p:cTn id="77" fill="hold">
                            <p:stCondLst>
                              <p:cond delay="7000"/>
                            </p:stCondLst>
                            <p:childTnLst>
                              <p:par>
                                <p:cTn id="78" presetID="22" presetClass="exit" presetSubtype="8" fill="hold" grpId="3" nodeType="afterEffect">
                                  <p:stCondLst>
                                    <p:cond delay="0"/>
                                  </p:stCondLst>
                                  <p:childTnLst>
                                    <p:animEffect transition="out" filter="wipe(left)">
                                      <p:cBhvr>
                                        <p:cTn id="79" dur="500"/>
                                        <p:tgtEl>
                                          <p:spTgt spid="22"/>
                                        </p:tgtEl>
                                      </p:cBhvr>
                                    </p:animEffect>
                                    <p:set>
                                      <p:cBhvr>
                                        <p:cTn id="80" dur="1" fill="hold">
                                          <p:stCondLst>
                                            <p:cond delay="499"/>
                                          </p:stCondLst>
                                        </p:cTn>
                                        <p:tgtEl>
                                          <p:spTgt spid="22"/>
                                        </p:tgtEl>
                                        <p:attrNameLst>
                                          <p:attrName>style.visibility</p:attrName>
                                        </p:attrNameLst>
                                      </p:cBhvr>
                                      <p:to>
                                        <p:strVal val="hidden"/>
                                      </p:to>
                                    </p:set>
                                  </p:childTnLst>
                                </p:cTn>
                              </p:par>
                            </p:childTnLst>
                          </p:cTn>
                        </p:par>
                        <p:par>
                          <p:cTn id="81" fill="hold">
                            <p:stCondLst>
                              <p:cond delay="7500"/>
                            </p:stCondLst>
                            <p:childTnLst>
                              <p:par>
                                <p:cTn id="82" presetID="22" presetClass="exit" presetSubtype="8" fill="hold" grpId="3" nodeType="afterEffect">
                                  <p:stCondLst>
                                    <p:cond delay="0"/>
                                  </p:stCondLst>
                                  <p:childTnLst>
                                    <p:animEffect transition="out" filter="wipe(left)">
                                      <p:cBhvr>
                                        <p:cTn id="83" dur="500"/>
                                        <p:tgtEl>
                                          <p:spTgt spid="23"/>
                                        </p:tgtEl>
                                      </p:cBhvr>
                                    </p:animEffect>
                                    <p:set>
                                      <p:cBhvr>
                                        <p:cTn id="84" dur="1" fill="hold">
                                          <p:stCondLst>
                                            <p:cond delay="499"/>
                                          </p:stCondLst>
                                        </p:cTn>
                                        <p:tgtEl>
                                          <p:spTgt spid="23"/>
                                        </p:tgtEl>
                                        <p:attrNameLst>
                                          <p:attrName>style.visibility</p:attrName>
                                        </p:attrNameLst>
                                      </p:cBhvr>
                                      <p:to>
                                        <p:strVal val="hidden"/>
                                      </p:to>
                                    </p:set>
                                  </p:childTnLst>
                                </p:cTn>
                              </p:par>
                            </p:childTnLst>
                          </p:cTn>
                        </p:par>
                        <p:par>
                          <p:cTn id="85" fill="hold">
                            <p:stCondLst>
                              <p:cond delay="8000"/>
                            </p:stCondLst>
                            <p:childTnLst>
                              <p:par>
                                <p:cTn id="86" presetID="22" presetClass="exit" presetSubtype="2" fill="hold" grpId="3" nodeType="afterEffect">
                                  <p:stCondLst>
                                    <p:cond delay="0"/>
                                  </p:stCondLst>
                                  <p:childTnLst>
                                    <p:animEffect transition="out" filter="wipe(right)">
                                      <p:cBhvr>
                                        <p:cTn id="87" dur="500"/>
                                        <p:tgtEl>
                                          <p:spTgt spid="21"/>
                                        </p:tgtEl>
                                      </p:cBhvr>
                                    </p:animEffect>
                                    <p:set>
                                      <p:cBhvr>
                                        <p:cTn id="88"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animBg="1"/>
      <p:bldP spid="20" grpId="1" animBg="1"/>
      <p:bldP spid="20" grpId="2" animBg="1"/>
      <p:bldP spid="20" grpId="3" animBg="1"/>
      <p:bldP spid="21" grpId="0" animBg="1"/>
      <p:bldP spid="21" grpId="1" animBg="1"/>
      <p:bldP spid="21" grpId="2" animBg="1"/>
      <p:bldP spid="21" grpId="3" animBg="1"/>
      <p:bldP spid="22" grpId="0" animBg="1"/>
      <p:bldP spid="22" grpId="1" animBg="1"/>
      <p:bldP spid="22" grpId="2" animBg="1"/>
      <p:bldP spid="22" grpId="3" animBg="1"/>
      <p:bldP spid="23" grpId="0" animBg="1"/>
      <p:bldP spid="23" grpId="1" animBg="1"/>
      <p:bldP spid="23" grpId="2" animBg="1"/>
      <p:bldP spid="23" grpId="3"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06294450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200329"/>
          </a:xfrm>
          <a:prstGeom prst="rect">
            <a:avLst/>
          </a:prstGeom>
          <a:noFill/>
        </p:spPr>
        <p:txBody>
          <a:bodyPr wrap="square" rtlCol="0">
            <a:spAutoFit/>
          </a:bodyPr>
          <a:lstStyle/>
          <a:p>
            <a:r>
              <a:rPr lang="en-US" sz="3600" dirty="0"/>
              <a:t>Pertinacity ~ </a:t>
            </a:r>
            <a:r>
              <a:rPr lang="en-US" sz="3600" i="1" dirty="0"/>
              <a:t>persistent determination</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
        <p:nvSpPr>
          <p:cNvPr id="6" name="TextBox 5"/>
          <p:cNvSpPr txBox="1"/>
          <p:nvPr/>
        </p:nvSpPr>
        <p:spPr>
          <a:xfrm>
            <a:off x="457200" y="2304871"/>
            <a:ext cx="8229600" cy="1754326"/>
          </a:xfrm>
          <a:prstGeom prst="rect">
            <a:avLst/>
          </a:prstGeom>
          <a:noFill/>
        </p:spPr>
        <p:txBody>
          <a:bodyPr wrap="square" rtlCol="0">
            <a:spAutoFit/>
          </a:bodyPr>
          <a:lstStyle/>
          <a:p>
            <a:r>
              <a:rPr lang="en-US" sz="3600"/>
              <a:t>Synonyms: </a:t>
            </a:r>
            <a:r>
              <a:rPr lang="en-US" sz="3600" i="1"/>
              <a:t>doggedness, perseverance, persistence, </a:t>
            </a:r>
            <a:r>
              <a:rPr lang="en-US" sz="3600" i="1" smtClean="0"/>
              <a:t>tenacity</a:t>
            </a:r>
            <a:endParaRPr lang="en-US" sz="3600"/>
          </a:p>
        </p:txBody>
      </p:sp>
    </p:spTree>
    <p:extLst>
      <p:ext uri="{BB962C8B-B14F-4D97-AF65-F5344CB8AC3E}">
        <p14:creationId xmlns:p14="http://schemas.microsoft.com/office/powerpoint/2010/main" xmlns="" val="2292230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4795" y="1121734"/>
            <a:ext cx="8229600" cy="5632311"/>
          </a:xfrm>
          <a:prstGeom prst="rect">
            <a:avLst/>
          </a:prstGeom>
          <a:noFill/>
        </p:spPr>
        <p:txBody>
          <a:bodyPr wrap="square" rtlCol="0">
            <a:spAutoFit/>
          </a:bodyPr>
          <a:lstStyle/>
          <a:p>
            <a:r>
              <a:rPr lang="en-US" sz="3600" dirty="0">
                <a:solidFill>
                  <a:srgbClr val="FFFF00"/>
                </a:solidFill>
              </a:rPr>
              <a:t>Chuck Smith ~ </a:t>
            </a:r>
            <a:r>
              <a:rPr lang="en-US" sz="3600" dirty="0"/>
              <a:t>“It is bad to develop a critical spirit. Once you develop a critical spirit, then you find that you are able to find fault with anything and everything. It’s sad when a person puts himself on the place of judgment where he feels </a:t>
            </a:r>
            <a:r>
              <a:rPr lang="en-US" sz="3600" dirty="0" smtClean="0"/>
              <a:t>that</a:t>
            </a:r>
            <a:endParaRPr lang="en-US" sz="36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
        <p:nvSpPr>
          <p:cNvPr id="5" name="TextBox 4"/>
          <p:cNvSpPr txBox="1"/>
          <p:nvPr/>
        </p:nvSpPr>
        <p:spPr>
          <a:xfrm>
            <a:off x="444795" y="1121734"/>
            <a:ext cx="8242005" cy="3416320"/>
          </a:xfrm>
          <a:prstGeom prst="rect">
            <a:avLst/>
          </a:prstGeom>
          <a:noFill/>
        </p:spPr>
        <p:txBody>
          <a:bodyPr wrap="square" rtlCol="0">
            <a:spAutoFit/>
          </a:bodyPr>
          <a:lstStyle/>
          <a:p>
            <a:r>
              <a:rPr lang="en-US" sz="3600" dirty="0"/>
              <a:t>he has the right to judge the actions, the activities, the thoughts, the intents, the motives of other people.”</a:t>
            </a:r>
          </a:p>
          <a:p>
            <a:endParaRPr lang="en-US" sz="3600" dirty="0">
              <a:solidFill>
                <a:srgbClr val="FFFF00"/>
              </a:solidFill>
              <a:latin typeface="Castellar" pitchFamily="18" charset="0"/>
            </a:endParaRPr>
          </a:p>
        </p:txBody>
      </p:sp>
      <p:sp>
        <p:nvSpPr>
          <p:cNvPr id="6" name="TextBox 5"/>
          <p:cNvSpPr txBox="1"/>
          <p:nvPr/>
        </p:nvSpPr>
        <p:spPr>
          <a:xfrm>
            <a:off x="457200" y="3863876"/>
            <a:ext cx="8229600" cy="2308324"/>
          </a:xfrm>
          <a:prstGeom prst="rect">
            <a:avLst/>
          </a:prstGeom>
          <a:noFill/>
        </p:spPr>
        <p:txBody>
          <a:bodyPr wrap="square" rtlCol="0">
            <a:spAutoFit/>
          </a:bodyPr>
          <a:lstStyle/>
          <a:p>
            <a:r>
              <a:rPr lang="en-US" sz="3600" dirty="0"/>
              <a:t>Mark 15:10 </a:t>
            </a:r>
            <a:r>
              <a:rPr lang="en-US" sz="3600" dirty="0" smtClean="0"/>
              <a:t>~ </a:t>
            </a:r>
            <a:r>
              <a:rPr lang="en-US" sz="3600" dirty="0">
                <a:solidFill>
                  <a:srgbClr val="FFFF00"/>
                </a:solidFill>
              </a:rPr>
              <a:t>For he knew that the chief priests had handed Him over because of envy.</a:t>
            </a:r>
          </a:p>
        </p:txBody>
      </p:sp>
    </p:spTree>
    <p:extLst>
      <p:ext uri="{BB962C8B-B14F-4D97-AF65-F5344CB8AC3E}">
        <p14:creationId xmlns:p14="http://schemas.microsoft.com/office/powerpoint/2010/main" xmlns="" val="69030690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xit" presetSubtype="32" fill="hold" grpId="2"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set>
                                      <p:cBhvr>
                                        <p:cTn id="14" dur="1" fill="hold">
                                          <p:stCondLst>
                                            <p:cond delay="499"/>
                                          </p:stCondLst>
                                        </p:cTn>
                                        <p:tgtEl>
                                          <p:spTgt spid="2"/>
                                        </p:tgtEl>
                                        <p:attrNameLst>
                                          <p:attrName>style.visibility</p:attrName>
                                        </p:attrNameLst>
                                      </p:cBhvr>
                                      <p:to>
                                        <p:strVal val="hidden"/>
                                      </p:to>
                                    </p:set>
                                  </p:childTnLst>
                                </p:cTn>
                              </p:par>
                              <p:par>
                                <p:cTn id="15" presetID="2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9" presetClass="emph" presetSubtype="0" grpId="1" nodeType="afterEffect">
                                  <p:stCondLst>
                                    <p:cond delay="0"/>
                                  </p:stCondLst>
                                  <p:childTnLst>
                                    <p:set>
                                      <p:cBhvr rctx="PPT">
                                        <p:cTn id="27" dur="indefinite"/>
                                        <p:tgtEl>
                                          <p:spTgt spid="5"/>
                                        </p:tgtEl>
                                        <p:attrNameLst>
                                          <p:attrName>style.opacity</p:attrName>
                                        </p:attrNameLst>
                                      </p:cBhvr>
                                      <p:to>
                                        <p:strVal val="0.5"/>
                                      </p:to>
                                    </p:set>
                                    <p:animEffect filter="image" prLst="opacity: 0.5">
                                      <p:cBhvr rctx="IE">
                                        <p:cTn id="28"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2" grpId="2"/>
      <p:bldP spid="5" grpId="0"/>
      <p:bldP spid="5" grpId="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9422699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754326"/>
          </a:xfrm>
          <a:prstGeom prst="rect">
            <a:avLst/>
          </a:prstGeom>
          <a:noFill/>
        </p:spPr>
        <p:txBody>
          <a:bodyPr wrap="square" rtlCol="0">
            <a:spAutoFit/>
          </a:bodyPr>
          <a:lstStyle/>
          <a:p>
            <a:r>
              <a:rPr lang="en-US" sz="3600" dirty="0">
                <a:solidFill>
                  <a:srgbClr val="FFFF00"/>
                </a:solidFill>
              </a:rPr>
              <a:t>Preached</a:t>
            </a:r>
            <a:r>
              <a:rPr lang="en-US" sz="3600" dirty="0"/>
              <a:t> ~ not </a:t>
            </a:r>
            <a:r>
              <a:rPr lang="en-US" sz="3600" b="1" i="1" dirty="0" err="1">
                <a:solidFill>
                  <a:srgbClr val="FFFF00"/>
                </a:solidFill>
                <a:latin typeface="Times New Roman" pitchFamily="18" charset="0"/>
                <a:cs typeface="Times New Roman" pitchFamily="18" charset="0"/>
              </a:rPr>
              <a:t>euaggelizō</a:t>
            </a:r>
            <a:r>
              <a:rPr lang="en-US" sz="3600" dirty="0">
                <a:solidFill>
                  <a:srgbClr val="FFFF00"/>
                </a:solidFill>
              </a:rPr>
              <a:t> </a:t>
            </a:r>
            <a:r>
              <a:rPr lang="en-US" sz="3600" dirty="0"/>
              <a:t>(</a:t>
            </a:r>
            <a:r>
              <a:rPr lang="en-US" sz="3600" i="1" dirty="0"/>
              <a:t>to bring good news</a:t>
            </a:r>
            <a:r>
              <a:rPr lang="en-US" sz="3600" dirty="0"/>
              <a:t>) or </a:t>
            </a:r>
            <a:r>
              <a:rPr lang="en-US" sz="3600" b="1" i="1" dirty="0" err="1">
                <a:solidFill>
                  <a:srgbClr val="FFFF00"/>
                </a:solidFill>
                <a:latin typeface="Times New Roman" pitchFamily="18" charset="0"/>
                <a:cs typeface="Times New Roman" pitchFamily="18" charset="0"/>
              </a:rPr>
              <a:t>kerussō</a:t>
            </a:r>
            <a:r>
              <a:rPr lang="en-US" sz="3600" dirty="0">
                <a:solidFill>
                  <a:srgbClr val="FFFF00"/>
                </a:solidFill>
              </a:rPr>
              <a:t> </a:t>
            </a:r>
            <a:r>
              <a:rPr lang="en-US" sz="3600" dirty="0"/>
              <a:t>(</a:t>
            </a:r>
            <a:r>
              <a:rPr lang="en-US" sz="3600" i="1" dirty="0"/>
              <a:t>to herald</a:t>
            </a:r>
            <a:r>
              <a:rPr lang="en-US" sz="3600" dirty="0"/>
              <a:t>), but</a:t>
            </a:r>
          </a:p>
        </p:txBody>
      </p:sp>
      <p:sp>
        <p:nvSpPr>
          <p:cNvPr id="3" name="TextBox 2"/>
          <p:cNvSpPr txBox="1"/>
          <p:nvPr/>
        </p:nvSpPr>
        <p:spPr>
          <a:xfrm>
            <a:off x="685800" y="2831275"/>
            <a:ext cx="8001000" cy="2308324"/>
          </a:xfrm>
          <a:prstGeom prst="rect">
            <a:avLst/>
          </a:prstGeom>
          <a:noFill/>
        </p:spPr>
        <p:txBody>
          <a:bodyPr wrap="square" rtlCol="0">
            <a:spAutoFit/>
          </a:bodyPr>
          <a:lstStyle/>
          <a:p>
            <a:pPr marL="344488" indent="-344488">
              <a:buFont typeface="Arial" pitchFamily="34" charset="0"/>
              <a:buChar char="•"/>
            </a:pPr>
            <a:r>
              <a:rPr lang="en-US" sz="3600" b="1" i="1" dirty="0" err="1">
                <a:solidFill>
                  <a:srgbClr val="FFFF00"/>
                </a:solidFill>
                <a:latin typeface="Times New Roman" pitchFamily="18" charset="0"/>
                <a:cs typeface="Times New Roman" pitchFamily="18" charset="0"/>
              </a:rPr>
              <a:t>laleō</a:t>
            </a:r>
            <a:r>
              <a:rPr lang="en-US" sz="3600" dirty="0">
                <a:solidFill>
                  <a:srgbClr val="FFFF00"/>
                </a:solidFill>
              </a:rPr>
              <a:t> </a:t>
            </a:r>
            <a:r>
              <a:rPr lang="en-US" sz="3600" dirty="0"/>
              <a:t>– </a:t>
            </a:r>
            <a:r>
              <a:rPr lang="en-US" sz="3600" i="1" dirty="0"/>
              <a:t>to use words in order to declare one’s mind and disclose one’s thoughts</a:t>
            </a:r>
            <a:endParaRPr lang="en-US" sz="3600" i="1"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02292288"/>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646331"/>
          </a:xfrm>
          <a:prstGeom prst="rect">
            <a:avLst/>
          </a:prstGeom>
          <a:noFill/>
        </p:spPr>
        <p:txBody>
          <a:bodyPr wrap="square" rtlCol="0">
            <a:spAutoFit/>
          </a:bodyPr>
          <a:lstStyle/>
          <a:p>
            <a:r>
              <a:rPr lang="en-US" sz="3600" dirty="0"/>
              <a:t>NASB, </a:t>
            </a:r>
            <a:r>
              <a:rPr lang="en-US" sz="3600" dirty="0">
                <a:solidFill>
                  <a:srgbClr val="FFFF00"/>
                </a:solidFill>
              </a:rPr>
              <a:t>was speaking</a:t>
            </a:r>
          </a:p>
        </p:txBody>
      </p:sp>
      <p:sp>
        <p:nvSpPr>
          <p:cNvPr id="3" name="TextBox 2"/>
          <p:cNvSpPr txBox="1"/>
          <p:nvPr/>
        </p:nvSpPr>
        <p:spPr>
          <a:xfrm>
            <a:off x="457200" y="1771471"/>
            <a:ext cx="8229600" cy="1200329"/>
          </a:xfrm>
          <a:prstGeom prst="rect">
            <a:avLst/>
          </a:prstGeom>
          <a:noFill/>
        </p:spPr>
        <p:txBody>
          <a:bodyPr wrap="square" rtlCol="0">
            <a:spAutoFit/>
          </a:bodyPr>
          <a:lstStyle/>
          <a:p>
            <a:r>
              <a:rPr lang="en-US" sz="3600" dirty="0"/>
              <a:t>Imperfect tense – </a:t>
            </a:r>
            <a:r>
              <a:rPr lang="en-US" sz="3600" i="1" dirty="0"/>
              <a:t>kept on speaking</a:t>
            </a:r>
            <a:endParaRPr lang="en-US" sz="3600" i="1"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563528984"/>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77713921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200329"/>
          </a:xfrm>
          <a:prstGeom prst="rect">
            <a:avLst/>
          </a:prstGeom>
          <a:noFill/>
        </p:spPr>
        <p:txBody>
          <a:bodyPr wrap="square" rtlCol="0">
            <a:spAutoFit/>
          </a:bodyPr>
          <a:lstStyle/>
          <a:p>
            <a:r>
              <a:rPr lang="en-US" sz="3600" dirty="0">
                <a:solidFill>
                  <a:srgbClr val="FFFF00"/>
                </a:solidFill>
              </a:rPr>
              <a:t>Uncovered</a:t>
            </a:r>
            <a:r>
              <a:rPr lang="en-US" sz="3600" dirty="0"/>
              <a:t> ~ </a:t>
            </a:r>
            <a:r>
              <a:rPr lang="en-US" sz="3600" b="1" i="1" dirty="0" err="1">
                <a:solidFill>
                  <a:srgbClr val="FFFF00"/>
                </a:solidFill>
                <a:latin typeface="Times New Roman" pitchFamily="18" charset="0"/>
                <a:cs typeface="Times New Roman" pitchFamily="18" charset="0"/>
              </a:rPr>
              <a:t>apostegazō</a:t>
            </a:r>
            <a:r>
              <a:rPr lang="en-US" sz="3600" dirty="0">
                <a:solidFill>
                  <a:srgbClr val="FFFF00"/>
                </a:solidFill>
              </a:rPr>
              <a:t> </a:t>
            </a:r>
            <a:r>
              <a:rPr lang="en-US" sz="3600" dirty="0"/>
              <a:t>– </a:t>
            </a:r>
            <a:r>
              <a:rPr lang="en-US" sz="3600" b="1" i="1" dirty="0" err="1">
                <a:solidFill>
                  <a:srgbClr val="FFFF00"/>
                </a:solidFill>
                <a:latin typeface="Times New Roman" pitchFamily="18" charset="0"/>
                <a:cs typeface="Times New Roman" pitchFamily="18" charset="0"/>
              </a:rPr>
              <a:t>apo</a:t>
            </a:r>
            <a:r>
              <a:rPr lang="en-US" sz="3600" dirty="0">
                <a:solidFill>
                  <a:srgbClr val="FFFF00"/>
                </a:solidFill>
              </a:rPr>
              <a:t> </a:t>
            </a:r>
            <a:r>
              <a:rPr lang="en-US" sz="3600" dirty="0"/>
              <a:t>(away from) + </a:t>
            </a:r>
            <a:r>
              <a:rPr lang="en-US" sz="3600" b="1" i="1" dirty="0" err="1">
                <a:solidFill>
                  <a:srgbClr val="FFFF00"/>
                </a:solidFill>
                <a:latin typeface="Times New Roman" pitchFamily="18" charset="0"/>
                <a:cs typeface="Times New Roman" pitchFamily="18" charset="0"/>
              </a:rPr>
              <a:t>stegē</a:t>
            </a:r>
            <a:r>
              <a:rPr lang="en-US" sz="3600" dirty="0">
                <a:solidFill>
                  <a:srgbClr val="FFFF00"/>
                </a:solidFill>
              </a:rPr>
              <a:t> </a:t>
            </a:r>
            <a:r>
              <a:rPr lang="en-US" sz="3600" dirty="0"/>
              <a:t>(roof)</a:t>
            </a:r>
            <a:endParaRPr lang="en-US" sz="3600" dirty="0">
              <a:solidFill>
                <a:srgbClr val="FFFF00"/>
              </a:solidFill>
            </a:endParaRPr>
          </a:p>
        </p:txBody>
      </p:sp>
      <p:sp>
        <p:nvSpPr>
          <p:cNvPr id="3" name="TextBox 2"/>
          <p:cNvSpPr txBox="1"/>
          <p:nvPr/>
        </p:nvSpPr>
        <p:spPr>
          <a:xfrm>
            <a:off x="457200" y="2336245"/>
            <a:ext cx="8229600" cy="1200329"/>
          </a:xfrm>
          <a:prstGeom prst="rect">
            <a:avLst/>
          </a:prstGeom>
          <a:noFill/>
        </p:spPr>
        <p:txBody>
          <a:bodyPr wrap="square" rtlCol="0">
            <a:spAutoFit/>
          </a:bodyPr>
          <a:lstStyle/>
          <a:p>
            <a:r>
              <a:rPr lang="en-US" sz="3600" dirty="0" smtClean="0">
                <a:solidFill>
                  <a:srgbClr val="FFFF00"/>
                </a:solidFill>
              </a:rPr>
              <a:t>Roof</a:t>
            </a:r>
            <a:r>
              <a:rPr lang="en-US" sz="3600" dirty="0" smtClean="0"/>
              <a:t> ~ </a:t>
            </a:r>
            <a:r>
              <a:rPr lang="en-US" sz="3600" b="1" i="1" dirty="0" err="1">
                <a:solidFill>
                  <a:srgbClr val="FFFF00"/>
                </a:solidFill>
                <a:latin typeface="Times New Roman" pitchFamily="18" charset="0"/>
                <a:cs typeface="Times New Roman" pitchFamily="18" charset="0"/>
              </a:rPr>
              <a:t>stegē</a:t>
            </a:r>
            <a:r>
              <a:rPr lang="en-US" sz="3600" dirty="0" smtClean="0"/>
              <a:t> – literally, they </a:t>
            </a:r>
            <a:r>
              <a:rPr lang="en-US" sz="3600" i="1" dirty="0" smtClean="0"/>
              <a:t>de-roofed the roof</a:t>
            </a:r>
            <a:endParaRPr lang="en-US" sz="3600" i="1"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
        <p:nvSpPr>
          <p:cNvPr id="6" name="TextBox 5"/>
          <p:cNvSpPr txBox="1"/>
          <p:nvPr/>
        </p:nvSpPr>
        <p:spPr>
          <a:xfrm>
            <a:off x="457200" y="3536574"/>
            <a:ext cx="8229600" cy="654426"/>
          </a:xfrm>
          <a:prstGeom prst="rect">
            <a:avLst/>
          </a:prstGeom>
          <a:noFill/>
        </p:spPr>
        <p:txBody>
          <a:bodyPr wrap="square" rtlCol="0">
            <a:spAutoFit/>
          </a:bodyPr>
          <a:lstStyle/>
          <a:p>
            <a:endParaRPr lang="en-US" sz="3600" dirty="0">
              <a:solidFill>
                <a:srgbClr val="FFFF00"/>
              </a:solidFill>
              <a:latin typeface="Castellar" pitchFamily="18" charset="0"/>
            </a:endParaRPr>
          </a:p>
        </p:txBody>
      </p:sp>
    </p:spTree>
    <p:extLst>
      <p:ext uri="{BB962C8B-B14F-4D97-AF65-F5344CB8AC3E}">
        <p14:creationId xmlns:p14="http://schemas.microsoft.com/office/powerpoint/2010/main" xmlns="" val="116005348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4939814"/>
          </a:xfrm>
          <a:prstGeom prst="rect">
            <a:avLst/>
          </a:prstGeom>
          <a:noFill/>
        </p:spPr>
        <p:txBody>
          <a:bodyPr wrap="square" rtlCol="0">
            <a:spAutoFit/>
          </a:bodyPr>
          <a:lstStyle/>
          <a:p>
            <a:r>
              <a:rPr lang="en-US" sz="3500" dirty="0">
                <a:solidFill>
                  <a:srgbClr val="FFFF00"/>
                </a:solidFill>
              </a:rPr>
              <a:t>G. Campbell Morgan ~ </a:t>
            </a:r>
            <a:r>
              <a:rPr lang="en-US" sz="3500" dirty="0"/>
              <a:t>“Such a rendering is entirely misleading. The force of the word is that they broke up the roof of the house, tearing up the fabric, in order to lower the man down on his pallet into the presence of Jesus.”</a:t>
            </a:r>
            <a:endParaRPr lang="en-US" sz="35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
        <p:nvSpPr>
          <p:cNvPr id="6" name="TextBox 5"/>
          <p:cNvSpPr txBox="1"/>
          <p:nvPr/>
        </p:nvSpPr>
        <p:spPr>
          <a:xfrm>
            <a:off x="457200" y="3536574"/>
            <a:ext cx="8229600" cy="654426"/>
          </a:xfrm>
          <a:prstGeom prst="rect">
            <a:avLst/>
          </a:prstGeom>
          <a:noFill/>
        </p:spPr>
        <p:txBody>
          <a:bodyPr wrap="square" rtlCol="0">
            <a:spAutoFit/>
          </a:bodyPr>
          <a:lstStyle/>
          <a:p>
            <a:endParaRPr lang="en-US" sz="3600" dirty="0">
              <a:solidFill>
                <a:srgbClr val="FFFF00"/>
              </a:solidFill>
              <a:latin typeface="Castellar"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33718" y="1239370"/>
            <a:ext cx="6373906" cy="4780430"/>
          </a:xfrm>
          <a:prstGeom prst="rect">
            <a:avLst/>
          </a:prstGeom>
          <a:effectLst>
            <a:softEdge rad="127000"/>
          </a:effectLst>
        </p:spPr>
      </p:pic>
    </p:spTree>
    <p:extLst>
      <p:ext uri="{BB962C8B-B14F-4D97-AF65-F5344CB8AC3E}">
        <p14:creationId xmlns:p14="http://schemas.microsoft.com/office/powerpoint/2010/main" xmlns="" val="390721095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2:1-12</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30540793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ark">
  <a:themeElements>
    <a:clrScheme name="Mark">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rk">
      <a:majorFont>
        <a:latin typeface="Castellar"/>
        <a:ea typeface=""/>
        <a:cs typeface=""/>
      </a:majorFont>
      <a:minorFont>
        <a:latin typeface="Castellar"/>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a:solidFill>
              <a:srgbClr val="FFFF00"/>
            </a:solidFill>
            <a:latin typeface="Castellar" pitchFamily="18"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Mark</Template>
  <TotalTime>2713</TotalTime>
  <Words>433</Words>
  <Application>Microsoft Office PowerPoint</Application>
  <PresentationFormat>On-screen Show (4:3)</PresentationFormat>
  <Paragraphs>45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Castellar</vt:lpstr>
      <vt:lpstr>Times New Roman</vt:lpstr>
      <vt:lpstr>Mark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23</cp:revision>
  <dcterms:created xsi:type="dcterms:W3CDTF">2012-02-08T17:10:32Z</dcterms:created>
  <dcterms:modified xsi:type="dcterms:W3CDTF">2012-02-13T21:53:43Z</dcterms:modified>
</cp:coreProperties>
</file>