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63" r:id="rId5"/>
    <p:sldId id="286" r:id="rId6"/>
    <p:sldId id="264" r:id="rId7"/>
    <p:sldId id="261" r:id="rId8"/>
    <p:sldId id="262" r:id="rId9"/>
    <p:sldId id="259" r:id="rId10"/>
    <p:sldId id="265" r:id="rId11"/>
    <p:sldId id="266" r:id="rId12"/>
    <p:sldId id="267" r:id="rId13"/>
    <p:sldId id="268" r:id="rId14"/>
    <p:sldId id="269" r:id="rId15"/>
    <p:sldId id="284" r:id="rId16"/>
    <p:sldId id="285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5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embeddedFontLst>
    <p:embeddedFont>
      <p:font typeface="Leelawadee UI Semilight" panose="020B0402040204020203" pitchFamily="34" charset="-34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3366"/>
    <a:srgbClr val="C0000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48" autoAdjust="0"/>
    <p:restoredTop sz="94660"/>
  </p:normalViewPr>
  <p:slideViewPr>
    <p:cSldViewPr showGuides="1">
      <p:cViewPr varScale="1">
        <p:scale>
          <a:sx n="62" d="100"/>
          <a:sy n="62" d="100"/>
        </p:scale>
        <p:origin x="459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580E-090D-4AF6-8F9B-5746EE2920A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2389" y="2399066"/>
            <a:ext cx="3441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 CD OF THIS MESSAGE     	WILL BE AVAILABLE 	IMMEDIATELY FOLLOWING THE SERVICE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677" b="21543"/>
          <a:stretch/>
        </p:blipFill>
        <p:spPr>
          <a:xfrm>
            <a:off x="449654" y="2446170"/>
            <a:ext cx="732859" cy="1102741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338" r="19837" b="19578"/>
          <a:stretch/>
        </p:blipFill>
        <p:spPr>
          <a:xfrm>
            <a:off x="429632" y="4645556"/>
            <a:ext cx="852641" cy="816453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074175" y="4571629"/>
            <a:ext cx="3338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/>
            <a:r>
              <a:rPr lang="en-US" sz="20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It will also be available 	for podcast later 	this week at calvaryokc.com</a:t>
            </a:r>
            <a:endParaRPr lang="en-US" sz="20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39869"/>
            <a:ext cx="367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2 5 : 1 – 2  7 : 3 </a:t>
            </a:r>
            <a:endParaRPr lang="en-US" sz="3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62500" y="1600200"/>
            <a:ext cx="4381500" cy="990600"/>
            <a:chOff x="4762500" y="1600200"/>
            <a:chExt cx="4381500" cy="990600"/>
          </a:xfrm>
        </p:grpSpPr>
        <p:sp>
          <p:nvSpPr>
            <p:cNvPr id="11" name="Rectangle 10"/>
            <p:cNvSpPr/>
            <p:nvPr/>
          </p:nvSpPr>
          <p:spPr>
            <a:xfrm>
              <a:off x="4762500" y="1600200"/>
              <a:ext cx="43815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1676400"/>
              <a:ext cx="4000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5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7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Usury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neshek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from a root meaning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bite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vex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1916668"/>
            <a:ext cx="801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Middle English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use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553285"/>
            <a:ext cx="801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archaic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163669"/>
            <a:ext cx="8010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the lending of money with an interest charge for its use;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lending of money at exorbitant interest rates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897415"/>
            <a:ext cx="801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Holman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Dictionary ~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“The amount of money charged for a loan”</a:t>
            </a:r>
          </a:p>
        </p:txBody>
      </p:sp>
    </p:spTree>
    <p:extLst>
      <p:ext uri="{BB962C8B-B14F-4D97-AF65-F5344CB8AC3E}">
        <p14:creationId xmlns:p14="http://schemas.microsoft.com/office/powerpoint/2010/main" val="3761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8" grpId="0"/>
      <p:bldP spid="8" grpId="1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1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Hebrew, "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38150" y="3314700"/>
            <a:ext cx="8382000" cy="763588"/>
            <a:chOff x="276" y="2096"/>
            <a:chExt cx="5280" cy="481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276" y="2096"/>
              <a:ext cx="5196" cy="481"/>
              <a:chOff x="276" y="2096"/>
              <a:chExt cx="5196" cy="481"/>
            </a:xfrm>
          </p:grpSpPr>
          <p:grpSp>
            <p:nvGrpSpPr>
              <p:cNvPr id="22" name="Group 6"/>
              <p:cNvGrpSpPr>
                <a:grpSpLocks/>
              </p:cNvGrpSpPr>
              <p:nvPr/>
            </p:nvGrpSpPr>
            <p:grpSpPr bwMode="auto">
              <a:xfrm>
                <a:off x="276" y="2097"/>
                <a:ext cx="5196" cy="480"/>
                <a:chOff x="276" y="2096"/>
                <a:chExt cx="5196" cy="480"/>
              </a:xfrm>
            </p:grpSpPr>
            <p:grpSp>
              <p:nvGrpSpPr>
                <p:cNvPr id="35" name="Group 7"/>
                <p:cNvGrpSpPr>
                  <a:grpSpLocks/>
                </p:cNvGrpSpPr>
                <p:nvPr/>
              </p:nvGrpSpPr>
              <p:grpSpPr bwMode="auto">
                <a:xfrm>
                  <a:off x="288" y="2336"/>
                  <a:ext cx="5184" cy="240"/>
                  <a:chOff x="288" y="2160"/>
                  <a:chExt cx="5184" cy="240"/>
                </a:xfrm>
              </p:grpSpPr>
              <p:sp>
                <p:nvSpPr>
                  <p:cNvPr id="5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160"/>
                    <a:ext cx="5184" cy="240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bg2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5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5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5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5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5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6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6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6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6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6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8" y="2096"/>
                  <a:ext cx="5184" cy="24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37" name="Line 21"/>
                <p:cNvSpPr>
                  <a:spLocks noChangeShapeType="1"/>
                </p:cNvSpPr>
                <p:nvPr/>
              </p:nvSpPr>
              <p:spPr bwMode="auto">
                <a:xfrm>
                  <a:off x="525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38" name="Line 22"/>
                <p:cNvSpPr>
                  <a:spLocks noChangeShapeType="1"/>
                </p:cNvSpPr>
                <p:nvPr/>
              </p:nvSpPr>
              <p:spPr bwMode="auto">
                <a:xfrm>
                  <a:off x="942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39" name="Line 23"/>
                <p:cNvSpPr>
                  <a:spLocks noChangeShapeType="1"/>
                </p:cNvSpPr>
                <p:nvPr/>
              </p:nvSpPr>
              <p:spPr bwMode="auto">
                <a:xfrm>
                  <a:off x="1371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40" name="Line 24"/>
                <p:cNvSpPr>
                  <a:spLocks noChangeShapeType="1"/>
                </p:cNvSpPr>
                <p:nvPr/>
              </p:nvSpPr>
              <p:spPr bwMode="auto">
                <a:xfrm>
                  <a:off x="1806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41" name="Line 25"/>
                <p:cNvSpPr>
                  <a:spLocks noChangeShapeType="1"/>
                </p:cNvSpPr>
                <p:nvPr/>
              </p:nvSpPr>
              <p:spPr bwMode="auto">
                <a:xfrm>
                  <a:off x="2235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76" y="2111"/>
                  <a:ext cx="288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Mar</a:t>
                  </a:r>
                </a:p>
              </p:txBody>
            </p:sp>
            <p:sp>
              <p:nvSpPr>
                <p:cNvPr id="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28" y="2113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Apr</a:t>
                  </a:r>
                </a:p>
              </p:txBody>
            </p:sp>
            <p:sp>
              <p:nvSpPr>
                <p:cNvPr id="4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60" y="2111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May</a:t>
                  </a:r>
                </a:p>
              </p:txBody>
            </p:sp>
            <p:sp>
              <p:nvSpPr>
                <p:cNvPr id="4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92" y="2116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Jun</a:t>
                  </a:r>
                </a:p>
              </p:txBody>
            </p:sp>
            <p:sp>
              <p:nvSpPr>
                <p:cNvPr id="4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27" y="2117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Jul</a:t>
                  </a:r>
                </a:p>
              </p:txBody>
            </p:sp>
            <p:sp>
              <p:nvSpPr>
                <p:cNvPr id="4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62" y="2117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Aug</a:t>
                  </a:r>
                </a:p>
              </p:txBody>
            </p:sp>
            <p:sp>
              <p:nvSpPr>
                <p:cNvPr id="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2" y="2378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Nisan</a:t>
                  </a:r>
                </a:p>
              </p:txBody>
            </p:sp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38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Iyar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176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Sivan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557" y="2384"/>
                  <a:ext cx="48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Tammuz</a:t>
                  </a:r>
                </a:p>
              </p:txBody>
            </p:sp>
            <p:sp>
              <p:nvSpPr>
                <p:cNvPr id="5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043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Av</a:t>
                  </a:r>
                </a:p>
              </p:txBody>
            </p:sp>
          </p:grpSp>
          <p:sp>
            <p:nvSpPr>
              <p:cNvPr id="23" name="Line 37"/>
              <p:cNvSpPr>
                <a:spLocks noChangeShapeType="1"/>
              </p:cNvSpPr>
              <p:nvPr/>
            </p:nvSpPr>
            <p:spPr bwMode="auto">
              <a:xfrm>
                <a:off x="2670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4" name="Line 38"/>
              <p:cNvSpPr>
                <a:spLocks noChangeShapeType="1"/>
              </p:cNvSpPr>
              <p:nvPr/>
            </p:nvSpPr>
            <p:spPr bwMode="auto">
              <a:xfrm>
                <a:off x="3102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5" name="Line 39"/>
              <p:cNvSpPr>
                <a:spLocks noChangeShapeType="1"/>
              </p:cNvSpPr>
              <p:nvPr/>
            </p:nvSpPr>
            <p:spPr bwMode="auto">
              <a:xfrm>
                <a:off x="3534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6" name="Line 40"/>
              <p:cNvSpPr>
                <a:spLocks noChangeShapeType="1"/>
              </p:cNvSpPr>
              <p:nvPr/>
            </p:nvSpPr>
            <p:spPr bwMode="auto">
              <a:xfrm>
                <a:off x="3966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7" name="Text Box 41"/>
              <p:cNvSpPr txBox="1">
                <a:spLocks noChangeArrowheads="1"/>
              </p:cNvSpPr>
              <p:nvPr/>
            </p:nvSpPr>
            <p:spPr bwMode="auto">
              <a:xfrm>
                <a:off x="2691" y="2120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Sep</a:t>
                </a:r>
              </a:p>
            </p:txBody>
          </p:sp>
          <p:sp>
            <p:nvSpPr>
              <p:cNvPr id="28" name="Text Box 42"/>
              <p:cNvSpPr txBox="1">
                <a:spLocks noChangeArrowheads="1"/>
              </p:cNvSpPr>
              <p:nvPr/>
            </p:nvSpPr>
            <p:spPr bwMode="auto">
              <a:xfrm>
                <a:off x="3123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Oct</a:t>
                </a:r>
              </a:p>
            </p:txBody>
          </p:sp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3558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Nov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3990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Dec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2469" y="2384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Elul</a:t>
                </a:r>
              </a:p>
            </p:txBody>
          </p:sp>
          <p:sp>
            <p:nvSpPr>
              <p:cNvPr id="32" name="Text Box 46"/>
              <p:cNvSpPr txBox="1">
                <a:spLocks noChangeArrowheads="1"/>
              </p:cNvSpPr>
              <p:nvPr/>
            </p:nvSpPr>
            <p:spPr bwMode="auto">
              <a:xfrm>
                <a:off x="2901" y="2384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Tishri</a:t>
                </a:r>
              </a:p>
            </p:txBody>
          </p:sp>
          <p:sp>
            <p:nvSpPr>
              <p:cNvPr id="33" name="Text Box 47"/>
              <p:cNvSpPr txBox="1">
                <a:spLocks noChangeArrowheads="1"/>
              </p:cNvSpPr>
              <p:nvPr/>
            </p:nvSpPr>
            <p:spPr bwMode="auto">
              <a:xfrm>
                <a:off x="3276" y="2384"/>
                <a:ext cx="52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 dirty="0">
                    <a:solidFill>
                      <a:schemeClr val="bg2">
                        <a:lumMod val="10000"/>
                      </a:schemeClr>
                    </a:solidFill>
                  </a:rPr>
                  <a:t>Heshvan</a:t>
                </a:r>
              </a:p>
            </p:txBody>
          </p:sp>
          <p:sp>
            <p:nvSpPr>
              <p:cNvPr id="34" name="Text Box 48"/>
              <p:cNvSpPr txBox="1">
                <a:spLocks noChangeArrowheads="1"/>
              </p:cNvSpPr>
              <p:nvPr/>
            </p:nvSpPr>
            <p:spPr bwMode="auto">
              <a:xfrm>
                <a:off x="3729" y="2384"/>
                <a:ext cx="46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Chislev</a:t>
                </a:r>
              </a:p>
            </p:txBody>
          </p:sp>
        </p:grp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>
              <a:off x="4830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4398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5262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4422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Jan</a:t>
              </a:r>
            </a:p>
          </p:txBody>
        </p:sp>
        <p:sp>
          <p:nvSpPr>
            <p:cNvPr id="17" name="Text Box 53"/>
            <p:cNvSpPr txBox="1">
              <a:spLocks noChangeArrowheads="1"/>
            </p:cNvSpPr>
            <p:nvPr/>
          </p:nvSpPr>
          <p:spPr bwMode="auto">
            <a:xfrm>
              <a:off x="4854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Feb</a:t>
              </a:r>
            </a:p>
          </p:txBody>
        </p:sp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>
              <a:off x="5172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Mar</a:t>
              </a:r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4197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Tevet</a:t>
              </a:r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4635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Shevat</a:t>
              </a:r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5064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Adar</a:t>
              </a:r>
            </a:p>
          </p:txBody>
        </p:sp>
      </p:grp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1295400" y="1447800"/>
            <a:ext cx="1828800" cy="701675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months of threshing</a:t>
            </a:r>
          </a:p>
        </p:txBody>
      </p:sp>
      <p:sp>
        <p:nvSpPr>
          <p:cNvPr id="66" name="Freeform 88"/>
          <p:cNvSpPr>
            <a:spLocks/>
          </p:cNvSpPr>
          <p:nvPr/>
        </p:nvSpPr>
        <p:spPr bwMode="auto">
          <a:xfrm>
            <a:off x="2209800" y="2209800"/>
            <a:ext cx="1676400" cy="990600"/>
          </a:xfrm>
          <a:custGeom>
            <a:avLst/>
            <a:gdLst>
              <a:gd name="T0" fmla="*/ 0 w 1008"/>
              <a:gd name="T1" fmla="*/ 0 h 624"/>
              <a:gd name="T2" fmla="*/ 192 w 1008"/>
              <a:gd name="T3" fmla="*/ 624 h 624"/>
              <a:gd name="T4" fmla="*/ 1008 w 1008"/>
              <a:gd name="T5" fmla="*/ 624 h 624"/>
              <a:gd name="T6" fmla="*/ 0 w 1008"/>
              <a:gd name="T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624">
                <a:moveTo>
                  <a:pt x="0" y="0"/>
                </a:moveTo>
                <a:lnTo>
                  <a:pt x="192" y="624"/>
                </a:lnTo>
                <a:lnTo>
                  <a:pt x="1008" y="62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9933">
                  <a:alpha val="75000"/>
                </a:srgbClr>
              </a:gs>
              <a:gs pos="55000">
                <a:srgbClr val="FFC68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89"/>
          <p:cNvSpPr txBox="1">
            <a:spLocks noChangeArrowheads="1"/>
          </p:cNvSpPr>
          <p:nvPr/>
        </p:nvSpPr>
        <p:spPr bwMode="auto">
          <a:xfrm>
            <a:off x="4419600" y="1447800"/>
            <a:ext cx="1828800" cy="701675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months of harvesting</a:t>
            </a:r>
          </a:p>
        </p:txBody>
      </p:sp>
      <p:sp>
        <p:nvSpPr>
          <p:cNvPr id="68" name="Freeform 90"/>
          <p:cNvSpPr>
            <a:spLocks/>
          </p:cNvSpPr>
          <p:nvPr/>
        </p:nvSpPr>
        <p:spPr bwMode="auto">
          <a:xfrm>
            <a:off x="3886200" y="2209800"/>
            <a:ext cx="1524000" cy="990600"/>
          </a:xfrm>
          <a:custGeom>
            <a:avLst/>
            <a:gdLst>
              <a:gd name="T0" fmla="*/ 912 w 912"/>
              <a:gd name="T1" fmla="*/ 0 h 576"/>
              <a:gd name="T2" fmla="*/ 816 w 912"/>
              <a:gd name="T3" fmla="*/ 576 h 576"/>
              <a:gd name="T4" fmla="*/ 0 w 912"/>
              <a:gd name="T5" fmla="*/ 576 h 576"/>
              <a:gd name="T6" fmla="*/ 912 w 912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576">
                <a:moveTo>
                  <a:pt x="912" y="0"/>
                </a:moveTo>
                <a:lnTo>
                  <a:pt x="816" y="576"/>
                </a:lnTo>
                <a:lnTo>
                  <a:pt x="0" y="576"/>
                </a:lnTo>
                <a:lnTo>
                  <a:pt x="912" y="0"/>
                </a:lnTo>
                <a:close/>
              </a:path>
            </a:pathLst>
          </a:custGeom>
          <a:gradFill rotWithShape="1">
            <a:gsLst>
              <a:gs pos="0">
                <a:srgbClr val="FF9933">
                  <a:alpha val="74001"/>
                </a:srgbClr>
              </a:gs>
              <a:gs pos="55000">
                <a:srgbClr val="FFD0A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77"/>
          <p:cNvSpPr>
            <a:spLocks noChangeShapeType="1"/>
          </p:cNvSpPr>
          <p:nvPr/>
        </p:nvSpPr>
        <p:spPr bwMode="auto">
          <a:xfrm flipV="1">
            <a:off x="1295400" y="4114800"/>
            <a:ext cx="1143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76"/>
          <p:cNvSpPr txBox="1">
            <a:spLocks noChangeArrowheads="1"/>
          </p:cNvSpPr>
          <p:nvPr/>
        </p:nvSpPr>
        <p:spPr bwMode="auto">
          <a:xfrm>
            <a:off x="533400" y="4953000"/>
            <a:ext cx="1600200" cy="369332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Grain Harvest</a:t>
            </a:r>
          </a:p>
        </p:txBody>
      </p:sp>
      <p:sp>
        <p:nvSpPr>
          <p:cNvPr id="71" name="Line 82"/>
          <p:cNvSpPr>
            <a:spLocks noChangeShapeType="1"/>
          </p:cNvSpPr>
          <p:nvPr/>
        </p:nvSpPr>
        <p:spPr bwMode="auto">
          <a:xfrm flipV="1">
            <a:off x="3048000" y="41148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2286000" y="4953000"/>
            <a:ext cx="1600200" cy="369332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Grape Harvest</a:t>
            </a: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 flipH="1" flipV="1">
            <a:off x="5257800" y="4114800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Text Box 83"/>
          <p:cNvSpPr txBox="1">
            <a:spLocks noChangeArrowheads="1"/>
          </p:cNvSpPr>
          <p:nvPr/>
        </p:nvSpPr>
        <p:spPr bwMode="auto">
          <a:xfrm>
            <a:off x="5257800" y="4953000"/>
            <a:ext cx="1600200" cy="369332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Sowing Time</a:t>
            </a:r>
          </a:p>
        </p:txBody>
      </p:sp>
      <p:sp>
        <p:nvSpPr>
          <p:cNvPr id="75" name="Rectangle 78"/>
          <p:cNvSpPr>
            <a:spLocks noChangeArrowheads="1"/>
          </p:cNvSpPr>
          <p:nvPr/>
        </p:nvSpPr>
        <p:spPr bwMode="auto">
          <a:xfrm>
            <a:off x="2209800" y="3319463"/>
            <a:ext cx="304800" cy="762000"/>
          </a:xfrm>
          <a:prstGeom prst="rect">
            <a:avLst/>
          </a:prstGeom>
          <a:gradFill rotWithShape="1">
            <a:gsLst>
              <a:gs pos="0">
                <a:srgbClr val="CC3300">
                  <a:alpha val="70000"/>
                </a:srgbClr>
              </a:gs>
              <a:gs pos="100000">
                <a:srgbClr val="CC3300">
                  <a:gamma/>
                  <a:shade val="0"/>
                  <a:invGamma/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2514600" y="3319463"/>
            <a:ext cx="1295400" cy="762000"/>
          </a:xfrm>
          <a:prstGeom prst="rect">
            <a:avLst/>
          </a:prstGeom>
          <a:solidFill>
            <a:srgbClr val="548235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9"/>
          <p:cNvSpPr>
            <a:spLocks noChangeArrowheads="1"/>
          </p:cNvSpPr>
          <p:nvPr/>
        </p:nvSpPr>
        <p:spPr bwMode="auto">
          <a:xfrm>
            <a:off x="3810000" y="3309938"/>
            <a:ext cx="76200" cy="762000"/>
          </a:xfrm>
          <a:prstGeom prst="rect">
            <a:avLst/>
          </a:prstGeom>
          <a:gradFill rotWithShape="1">
            <a:gsLst>
              <a:gs pos="0">
                <a:srgbClr val="CC3300">
                  <a:alpha val="70000"/>
                </a:srgbClr>
              </a:gs>
              <a:gs pos="100000">
                <a:srgbClr val="CC3300">
                  <a:gamma/>
                  <a:shade val="0"/>
                  <a:invGamma/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69"/>
          <p:cNvSpPr>
            <a:spLocks noChangeArrowheads="1"/>
          </p:cNvSpPr>
          <p:nvPr/>
        </p:nvSpPr>
        <p:spPr bwMode="auto">
          <a:xfrm>
            <a:off x="3886200" y="3324225"/>
            <a:ext cx="1295400" cy="762000"/>
          </a:xfrm>
          <a:prstGeom prst="rect">
            <a:avLst/>
          </a:prstGeom>
          <a:solidFill>
            <a:srgbClr val="548235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5181600" y="3319463"/>
            <a:ext cx="76200" cy="762000"/>
          </a:xfrm>
          <a:prstGeom prst="rect">
            <a:avLst/>
          </a:prstGeom>
          <a:gradFill rotWithShape="1">
            <a:gsLst>
              <a:gs pos="0">
                <a:srgbClr val="CC3300">
                  <a:alpha val="70000"/>
                </a:srgbClr>
              </a:gs>
              <a:gs pos="100000">
                <a:srgbClr val="CC3300">
                  <a:gamma/>
                  <a:shade val="0"/>
                  <a:invGamma/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70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5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“I'll give you two choices:”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2362" y="1333892"/>
            <a:ext cx="801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We can do it My way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82177"/>
            <a:ext cx="801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We can do it My way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8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9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KJV ~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terror, consumption and the burning ague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9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45x in chapters 25-27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82749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25:11-12 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whole land shall be a desolation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astonishment, and these nations shall serve the king of Babylon seventy years.</a:t>
            </a:r>
          </a:p>
          <a:p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come to pass, when seventy years are completed, that I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punish the king of Babylon and that nation, the land of the Chaldeans, for their iniquity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says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make it a perpetual desolation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7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Chr. 36:20-21 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those who escaped from the sword he carried away to Babylon, where they became servants to him and his sons until the rule of the kingdom of Persia,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fulfill the word of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mouth of Jeremiah, until the land had enjoyed her Sabbaths. As long as she lay desolate she kept Sabbath, to fulfill seventy years.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1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792528"/>
            <a:ext cx="8229600" cy="931872"/>
            <a:chOff x="457200" y="2514600"/>
            <a:chExt cx="5486400" cy="931872"/>
          </a:xfrm>
        </p:grpSpPr>
        <p:sp>
          <p:nvSpPr>
            <p:cNvPr id="2" name="Rectangle 1"/>
            <p:cNvSpPr/>
            <p:nvPr/>
          </p:nvSpPr>
          <p:spPr>
            <a:xfrm>
              <a:off x="457200" y="2514600"/>
              <a:ext cx="5486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371600" y="2514600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86000" y="2520424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0400" y="2520424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14800" y="2526248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29200" y="2532072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587371" y="3804176"/>
            <a:ext cx="6452417" cy="844024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41896" y="3944928"/>
            <a:ext cx="1030504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5418" y="3944928"/>
            <a:ext cx="1030504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6114" y="3949122"/>
            <a:ext cx="1030504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2812" y="3949122"/>
            <a:ext cx="1030504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7900" y="3957510"/>
            <a:ext cx="1030504" cy="58477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219200"/>
            <a:ext cx="2743200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Saul’s reign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1051-1011 BC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1219200"/>
            <a:ext cx="2743200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Cyrus’ decree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538 BC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7086600" y="2296418"/>
            <a:ext cx="914400" cy="143738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600200" y="2303096"/>
            <a:ext cx="228600" cy="14307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59441" y="5271726"/>
            <a:ext cx="1927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490 years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4650359" y="1715971"/>
            <a:ext cx="326440" cy="6452417"/>
          </a:xfrm>
          <a:prstGeom prst="rightBrace">
            <a:avLst>
              <a:gd name="adj1" fmla="val 95427"/>
              <a:gd name="adj2" fmla="val 50000"/>
            </a:avLst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3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their guilt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2362" y="1333892"/>
            <a:ext cx="801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making excuses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82177"/>
            <a:ext cx="801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Accepting the consequences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3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6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Eccl. 5:2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rash with your mouth, and let not your heart utter anything hastily before God.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7368" y="2429691"/>
            <a:ext cx="8305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20:25 ~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snare for a man to devote rashly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as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holy, and afterward to reconsider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vows.</a:t>
            </a:r>
          </a:p>
        </p:txBody>
      </p:sp>
    </p:spTree>
    <p:extLst>
      <p:ext uri="{BB962C8B-B14F-4D97-AF65-F5344CB8AC3E}">
        <p14:creationId xmlns:p14="http://schemas.microsoft.com/office/powerpoint/2010/main" val="41832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8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Eccl. 5:4-6 ~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make a vow to God, do not delay to pay it;</a:t>
            </a:r>
          </a:p>
          <a:p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For </a:t>
            </a:r>
            <a:r>
              <a:rPr lang="en-US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pleasure in fools.</a:t>
            </a:r>
          </a:p>
          <a:p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Pay what you have vowed—</a:t>
            </a:r>
          </a:p>
          <a:p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not to vow than to vow and not pay.</a:t>
            </a:r>
          </a:p>
          <a:p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let your mouth cause your flesh to sin, nor say before the messenger </a:t>
            </a:r>
            <a:r>
              <a:rPr lang="en-US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it was an error. Why should God be angry at your excuse and destroy the work of your hands?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3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144">
            <a:off x="1830151" y="981422"/>
            <a:ext cx="5772727" cy="4329545"/>
          </a:xfrm>
          <a:prstGeom prst="rect">
            <a:avLst/>
          </a:prstGeom>
          <a:effectLst>
            <a:outerShdw blurRad="50800" dist="254000" dir="8100000" algn="tr" rotWithShape="0">
              <a:schemeClr val="bg1">
                <a:alpha val="40000"/>
              </a:scheme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871306" y="4336330"/>
            <a:ext cx="578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Jubilee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yobēl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ram's horn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6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2396797"/>
            <a:ext cx="8229600" cy="932571"/>
            <a:chOff x="0" y="3792528"/>
            <a:chExt cx="6383316" cy="932571"/>
          </a:xfrm>
        </p:grpSpPr>
        <p:sp>
          <p:nvSpPr>
            <p:cNvPr id="10" name="Rectangle 9"/>
            <p:cNvSpPr/>
            <p:nvPr/>
          </p:nvSpPr>
          <p:spPr>
            <a:xfrm>
              <a:off x="0" y="3792528"/>
              <a:ext cx="6383316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23488" y="3792528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37888" y="3798352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52288" y="3806741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65989" y="3804176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72000" y="3801611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10868" y="3810699"/>
              <a:ext cx="0" cy="91440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63981" y="2570647"/>
            <a:ext cx="11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years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45920" y="2575757"/>
            <a:ext cx="11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years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34570" y="2575757"/>
            <a:ext cx="11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years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16509" y="2580867"/>
            <a:ext cx="11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years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67898" y="2575757"/>
            <a:ext cx="11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years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6548" y="2575757"/>
            <a:ext cx="11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years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38487" y="2580867"/>
            <a:ext cx="11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years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640" y="2413575"/>
            <a:ext cx="1156339" cy="844723"/>
          </a:xfrm>
          <a:prstGeom prst="rect">
            <a:avLst/>
          </a:prstGeom>
          <a:solidFill>
            <a:srgbClr val="C00000">
              <a:alpha val="60000"/>
            </a:srgb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648415" y="2413575"/>
            <a:ext cx="1156339" cy="844723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28410" y="2413575"/>
            <a:ext cx="1156339" cy="844723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99447" y="2413575"/>
            <a:ext cx="1156339" cy="844723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9303" y="2413575"/>
            <a:ext cx="1156339" cy="844723"/>
          </a:xfrm>
          <a:prstGeom prst="rect">
            <a:avLst/>
          </a:prstGeom>
          <a:solidFill>
            <a:srgbClr val="0000FF">
              <a:alpha val="60000"/>
            </a:srgb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68534" y="2413575"/>
            <a:ext cx="1195976" cy="844723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47239" y="2413575"/>
            <a:ext cx="1156339" cy="844723"/>
          </a:xfrm>
          <a:prstGeom prst="rect">
            <a:avLst/>
          </a:prstGeom>
          <a:solidFill>
            <a:srgbClr val="800080">
              <a:alpha val="60000"/>
            </a:srgb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985" y="253976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72877" y="254010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919" y="254127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75641" y="254080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5163" y="254849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1871" y="255618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256527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5655" y="1143000"/>
            <a:ext cx="1927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years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ight Brace 37"/>
          <p:cNvSpPr/>
          <p:nvPr/>
        </p:nvSpPr>
        <p:spPr>
          <a:xfrm rot="5400000" flipH="1" flipV="1">
            <a:off x="4390285" y="-1958776"/>
            <a:ext cx="364807" cy="8162466"/>
          </a:xfrm>
          <a:prstGeom prst="rightBrace">
            <a:avLst>
              <a:gd name="adj1" fmla="val 104915"/>
              <a:gd name="adj2" fmla="val 50000"/>
            </a:avLst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8491" y="3544224"/>
            <a:ext cx="1385455" cy="81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shekels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77545" y="4960203"/>
            <a:ext cx="138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shekels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>
            <a:stCxn id="9" idx="3"/>
            <a:endCxn id="45" idx="1"/>
          </p:cNvCxnSpPr>
          <p:nvPr/>
        </p:nvCxnSpPr>
        <p:spPr>
          <a:xfrm>
            <a:off x="1803946" y="3953159"/>
            <a:ext cx="5573599" cy="14225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" grpId="0"/>
      <p:bldP spid="3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9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2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Redeeming relative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158" y="1335313"/>
            <a:ext cx="800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0" indent="-3397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NASB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nearest kinsman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519" y="2001815"/>
            <a:ext cx="800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0" indent="-3397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gō'ēl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5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KJV ~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 waxen poor and fallen in decay with thee</a:t>
            </a:r>
            <a:endParaRPr lang="en-US" alt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5 : 1 – 2 7 : 3 4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Levitic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eviticus">
      <a:majorFont>
        <a:latin typeface="Leelawadee UI Semilight"/>
        <a:ea typeface=""/>
        <a:cs typeface=""/>
      </a:majorFont>
      <a:minorFont>
        <a:latin typeface="Leelawadee UI Semi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iticus_03-04.pptx" id="{3E221616-B9B9-4BF8-BBB8-041D984A04E9}" vid="{18242E9C-144E-44DF-B7F5-C3A5BDAEC3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Leviticus</Template>
  <TotalTime>1616</TotalTime>
  <Words>1266</Words>
  <Application>Microsoft Office PowerPoint</Application>
  <PresentationFormat>On-screen Show (4:3)</PresentationFormat>
  <Paragraphs>148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Leelawadee UI Semilight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26</cp:revision>
  <dcterms:created xsi:type="dcterms:W3CDTF">2015-06-01T19:43:30Z</dcterms:created>
  <dcterms:modified xsi:type="dcterms:W3CDTF">2015-06-03T21:29:51Z</dcterms:modified>
</cp:coreProperties>
</file>