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63" r:id="rId5"/>
    <p:sldId id="264" r:id="rId6"/>
    <p:sldId id="265" r:id="rId7"/>
    <p:sldId id="267" r:id="rId8"/>
    <p:sldId id="268" r:id="rId9"/>
    <p:sldId id="266" r:id="rId10"/>
    <p:sldId id="287" r:id="rId11"/>
    <p:sldId id="261" r:id="rId12"/>
    <p:sldId id="286" r:id="rId13"/>
    <p:sldId id="282" r:id="rId14"/>
    <p:sldId id="288" r:id="rId15"/>
    <p:sldId id="283" r:id="rId16"/>
    <p:sldId id="285" r:id="rId17"/>
    <p:sldId id="269" r:id="rId18"/>
    <p:sldId id="284" r:id="rId19"/>
    <p:sldId id="273" r:id="rId20"/>
    <p:sldId id="275" r:id="rId21"/>
    <p:sldId id="276" r:id="rId22"/>
    <p:sldId id="277" r:id="rId23"/>
    <p:sldId id="278" r:id="rId24"/>
    <p:sldId id="279" r:id="rId25"/>
    <p:sldId id="280" r:id="rId26"/>
    <p:sldId id="281" r:id="rId27"/>
    <p:sldId id="274" r:id="rId28"/>
  </p:sldIdLst>
  <p:sldSz cx="9144000" cy="6858000" type="screen4x3"/>
  <p:notesSz cx="6858000" cy="9144000"/>
  <p:embeddedFontLst>
    <p:embeddedFont>
      <p:font typeface="Leelawadee UI Semilight" panose="020B0402040204020203" pitchFamily="34" charset="-3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1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74D"/>
    <a:srgbClr val="92C23D"/>
    <a:srgbClr val="A9DA74"/>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7" autoAdjust="0"/>
    <p:restoredTop sz="94660"/>
  </p:normalViewPr>
  <p:slideViewPr>
    <p:cSldViewPr showGuides="1">
      <p:cViewPr>
        <p:scale>
          <a:sx n="66" d="100"/>
          <a:sy n="66" d="100"/>
        </p:scale>
        <p:origin x="450" y="24"/>
      </p:cViewPr>
      <p:guideLst>
        <p:guide orient="horz" pos="2160"/>
        <p:guide pos="2880"/>
        <p:guide orient="horz" pos="2171"/>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2789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3662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42193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1703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5580E-090D-4AF6-8F9B-5746EE2920A6}"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4148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35580E-090D-4AF6-8F9B-5746EE2920A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428780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35580E-090D-4AF6-8F9B-5746EE2920A6}"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38181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35580E-090D-4AF6-8F9B-5746EE2920A6}"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397997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5580E-090D-4AF6-8F9B-5746EE2920A6}"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9752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5580E-090D-4AF6-8F9B-5746EE2920A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41145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5580E-090D-4AF6-8F9B-5746EE2920A6}"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7233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5580E-090D-4AF6-8F9B-5746EE2920A6}" type="datetimeFigureOut">
              <a:rPr lang="en-US" smtClean="0"/>
              <a:t>4/15/2015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B269F-32CA-41FD-85D2-4FC326D435A7}" type="slidenum">
              <a:rPr lang="en-US" smtClean="0"/>
              <a:t>‹#›</a:t>
            </a:fld>
            <a:endParaRPr lang="en-US"/>
          </a:p>
        </p:txBody>
      </p:sp>
    </p:spTree>
    <p:extLst>
      <p:ext uri="{BB962C8B-B14F-4D97-AF65-F5344CB8AC3E}">
        <p14:creationId xmlns:p14="http://schemas.microsoft.com/office/powerpoint/2010/main" val="380676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32389" y="2399066"/>
            <a:ext cx="3441289" cy="1323439"/>
          </a:xfrm>
          <a:prstGeom prst="rect">
            <a:avLst/>
          </a:prstGeom>
          <a:noFill/>
        </p:spPr>
        <p:txBody>
          <a:bodyPr wrap="square" rtlCol="0">
            <a:spAutoFit/>
          </a:bodyPr>
          <a:lstStyle/>
          <a:p>
            <a:pPr>
              <a:tabLst>
                <a:tab pos="225425" algn="l"/>
              </a:tabLst>
            </a:pPr>
            <a:r>
              <a:rPr lang="en-US" sz="2000" b="1" dirty="0" smtClean="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A CD OF THIS MESSAGE     	WILL BE AVAILABLE 	IMMEDIATELY FOLLOWING THE SERVICE</a:t>
            </a:r>
            <a:endParaRPr lang="en-US" sz="2000" b="1" dirty="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pic>
        <p:nvPicPr>
          <p:cNvPr id="6" name="Picture 5"/>
          <p:cNvPicPr>
            <a:picLocks noChangeAspect="1"/>
          </p:cNvPicPr>
          <p:nvPr/>
        </p:nvPicPr>
        <p:blipFill rotWithShape="1">
          <a:blip r:embed="rId3"/>
          <a:srcRect r="9677" b="21543"/>
          <a:stretch/>
        </p:blipFill>
        <p:spPr>
          <a:xfrm>
            <a:off x="449654" y="2446170"/>
            <a:ext cx="732859" cy="1102741"/>
          </a:xfrm>
          <a:prstGeom prst="rect">
            <a:avLst/>
          </a:prstGeom>
          <a:effectLst>
            <a:glow rad="317500">
              <a:schemeClr val="bg1">
                <a:alpha val="70000"/>
              </a:schemeClr>
            </a:glow>
          </a:effectLst>
        </p:spPr>
      </p:pic>
      <p:pic>
        <p:nvPicPr>
          <p:cNvPr id="7" name="Picture 6"/>
          <p:cNvPicPr>
            <a:picLocks noChangeAspect="1"/>
          </p:cNvPicPr>
          <p:nvPr/>
        </p:nvPicPr>
        <p:blipFill rotWithShape="1">
          <a:blip r:embed="rId4"/>
          <a:srcRect t="3338" r="19837" b="19578"/>
          <a:stretch/>
        </p:blipFill>
        <p:spPr>
          <a:xfrm>
            <a:off x="429632" y="4645556"/>
            <a:ext cx="852641" cy="816453"/>
          </a:xfrm>
          <a:prstGeom prst="rect">
            <a:avLst/>
          </a:prstGeom>
          <a:effectLst>
            <a:glow rad="317500">
              <a:schemeClr val="bg1">
                <a:alpha val="70000"/>
              </a:schemeClr>
            </a:glow>
          </a:effectLst>
        </p:spPr>
      </p:pic>
      <p:sp>
        <p:nvSpPr>
          <p:cNvPr id="8" name="TextBox 7"/>
          <p:cNvSpPr txBox="1"/>
          <p:nvPr/>
        </p:nvSpPr>
        <p:spPr>
          <a:xfrm>
            <a:off x="1074175" y="4571629"/>
            <a:ext cx="3338051" cy="1323439"/>
          </a:xfrm>
          <a:prstGeom prst="rect">
            <a:avLst/>
          </a:prstGeom>
          <a:noFill/>
        </p:spPr>
        <p:txBody>
          <a:bodyPr wrap="square" rtlCol="0">
            <a:spAutoFit/>
          </a:bodyPr>
          <a:lstStyle/>
          <a:p>
            <a:pPr defTabSz="344488"/>
            <a:r>
              <a:rPr lang="en-US" sz="2000" b="1" cap="all" dirty="0" smtClean="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It will also be available 	for podcast later 	this week at calvaryokc.com</a:t>
            </a:r>
            <a:endParaRPr lang="en-US" sz="2000" b="1" cap="all" dirty="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9" name="TextBox 8"/>
          <p:cNvSpPr txBox="1"/>
          <p:nvPr/>
        </p:nvSpPr>
        <p:spPr>
          <a:xfrm>
            <a:off x="4876800" y="3239869"/>
            <a:ext cx="3677265" cy="646331"/>
          </a:xfrm>
          <a:prstGeom prst="rect">
            <a:avLst/>
          </a:prstGeom>
          <a:noFill/>
        </p:spPr>
        <p:txBody>
          <a:bodyPr wrap="square" rtlCol="0">
            <a:spAutoFit/>
          </a:bodyPr>
          <a:lstStyle/>
          <a:p>
            <a:r>
              <a:rPr lang="en-US" sz="3600" dirty="0" smtClean="0">
                <a:solidFill>
                  <a:schemeClr val="bg1"/>
                </a:solidFill>
                <a:latin typeface="Leelawadee UI Semilight" panose="020B0402040204020203" pitchFamily="34" charset="-34"/>
                <a:cs typeface="Leelawadee UI Semilight" panose="020B0402040204020203" pitchFamily="34" charset="-34"/>
              </a:rPr>
              <a:t>9 : 1 – 10 : </a:t>
            </a:r>
            <a:r>
              <a:rPr lang="en-US" sz="3600" dirty="0">
                <a:solidFill>
                  <a:schemeClr val="bg1"/>
                </a:solidFill>
                <a:latin typeface="Leelawadee UI Semilight" panose="020B0402040204020203" pitchFamily="34" charset="-34"/>
                <a:cs typeface="Leelawadee UI Semilight" panose="020B0402040204020203" pitchFamily="34" charset="-34"/>
              </a:rPr>
              <a:t>2</a:t>
            </a:r>
            <a:r>
              <a:rPr lang="en-US" sz="3600" dirty="0" smtClean="0">
                <a:solidFill>
                  <a:schemeClr val="bg1"/>
                </a:solidFill>
                <a:latin typeface="Leelawadee UI Semilight" panose="020B0402040204020203" pitchFamily="34" charset="-34"/>
                <a:cs typeface="Leelawadee UI Semilight" panose="020B0402040204020203" pitchFamily="34" charset="-34"/>
              </a:rPr>
              <a:t> 0</a:t>
            </a:r>
            <a:endParaRPr lang="en-US" sz="3600" dirty="0">
              <a:solidFill>
                <a:schemeClr val="bg1"/>
              </a:solidFill>
              <a:latin typeface="Leelawadee UI Semilight" panose="020B0402040204020203" pitchFamily="34" charset="-34"/>
              <a:cs typeface="Leelawadee UI Semilight" panose="020B0402040204020203" pitchFamily="34" charset="-34"/>
            </a:endParaRPr>
          </a:p>
        </p:txBody>
      </p:sp>
      <p:grpSp>
        <p:nvGrpSpPr>
          <p:cNvPr id="10" name="Group 9"/>
          <p:cNvGrpSpPr/>
          <p:nvPr/>
        </p:nvGrpSpPr>
        <p:grpSpPr>
          <a:xfrm>
            <a:off x="4762500" y="1600200"/>
            <a:ext cx="4381500" cy="990600"/>
            <a:chOff x="4762500" y="1600200"/>
            <a:chExt cx="4381500" cy="990600"/>
          </a:xfrm>
        </p:grpSpPr>
        <p:sp>
          <p:nvSpPr>
            <p:cNvPr id="11" name="Rectangle 10"/>
            <p:cNvSpPr/>
            <p:nvPr/>
          </p:nvSpPr>
          <p:spPr>
            <a:xfrm>
              <a:off x="4762500" y="1600200"/>
              <a:ext cx="4381500" cy="990600"/>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3000" y="1676400"/>
              <a:ext cx="40005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L E V I T I C U S</a:t>
              </a:r>
              <a:endParaRPr lang="en-US" sz="4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335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pic>
        <p:nvPicPr>
          <p:cNvPr id="5122" name="Picture 2" descr="https://multimedia.getresponse.com/993/645993/photos/63781505.jpg?img1421943069437"/>
          <p:cNvPicPr>
            <a:picLocks noChangeAspect="1" noChangeArrowheads="1"/>
          </p:cNvPicPr>
          <p:nvPr/>
        </p:nvPicPr>
        <p:blipFill rotWithShape="1">
          <a:blip r:embed="rId3">
            <a:extLst>
              <a:ext uri="{28A0092B-C50C-407E-A947-70E740481C1C}">
                <a14:useLocalDpi xmlns:a14="http://schemas.microsoft.com/office/drawing/2010/main" val="0"/>
              </a:ext>
            </a:extLst>
          </a:blip>
          <a:srcRect b="5743"/>
          <a:stretch/>
        </p:blipFill>
        <p:spPr bwMode="auto">
          <a:xfrm rot="21325803">
            <a:off x="610133" y="980071"/>
            <a:ext cx="5238750" cy="1669012"/>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5124" name="Picture 4" descr="https://pbs.twimg.com/media/B1Ny-ylIIAEbp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1255">
            <a:off x="5574150" y="813839"/>
            <a:ext cx="3063595" cy="3063595"/>
          </a:xfrm>
          <a:prstGeom prst="rect">
            <a:avLst/>
          </a:prstGeom>
          <a:noFill/>
          <a:effectLst>
            <a:outerShdw blurRad="127000" dist="254000" dir="2700000" algn="tl" rotWithShape="0">
              <a:schemeClr val="bg1">
                <a:alpha val="34000"/>
              </a:scheme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367093">
            <a:off x="535776" y="3011288"/>
            <a:ext cx="4265744" cy="2399481"/>
            <a:chOff x="915371" y="2822363"/>
            <a:chExt cx="4265744" cy="2399481"/>
          </a:xfrm>
          <a:effectLst>
            <a:outerShdw blurRad="127000" dist="254000" dir="2700000" algn="tl" rotWithShape="0">
              <a:schemeClr val="bg1">
                <a:alpha val="34000"/>
              </a:schemeClr>
            </a:outerShdw>
          </a:effectLst>
        </p:grpSpPr>
        <p:pic>
          <p:nvPicPr>
            <p:cNvPr id="5126" name="Picture 6" descr="http://www.hopechurch.org/wp-content/uploads/exp-service-tim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0831">
              <a:off x="915371" y="2822363"/>
              <a:ext cx="4265744" cy="239948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022521" y="4207063"/>
              <a:ext cx="1427206" cy="779299"/>
            </a:xfrm>
            <a:prstGeom prst="ellipse">
              <a:avLst/>
            </a:prstGeom>
            <a:solidFill>
              <a:srgbClr val="0A0A0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rot="21299915">
            <a:off x="4980920" y="4017331"/>
            <a:ext cx="3276302" cy="1842920"/>
            <a:chOff x="4642472" y="4035144"/>
            <a:chExt cx="3276302" cy="1842920"/>
          </a:xfrm>
          <a:effectLst>
            <a:outerShdw blurRad="127000" dist="254000" dir="8100000" algn="tr" rotWithShape="0">
              <a:schemeClr val="bg1">
                <a:alpha val="35000"/>
              </a:schemeClr>
            </a:outerShdw>
          </a:effectLst>
        </p:grpSpPr>
        <p:pic>
          <p:nvPicPr>
            <p:cNvPr id="5128" name="Picture 8" descr="http://www.nlc.tv/Websites/nlctv/images/new-experience-times-s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2472" y="4035144"/>
              <a:ext cx="3276302" cy="18429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29844" y="4851070"/>
              <a:ext cx="1098468" cy="166255"/>
            </a:xfrm>
            <a:prstGeom prst="rect">
              <a:avLst/>
            </a:prstGeom>
            <a:solidFill>
              <a:srgbClr val="9BC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17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2000"/>
                                        <p:tgtEl>
                                          <p:spTgt spid="512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Profane fire </a:t>
            </a:r>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 KJV, </a:t>
            </a:r>
            <a:r>
              <a:rPr lang="en-US" sz="3600" b="1" dirty="0" smtClean="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strange fire</a:t>
            </a:r>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 NIV, </a:t>
            </a:r>
            <a:r>
              <a:rPr lang="en-US" sz="3600" b="1" dirty="0" smtClean="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unauthorized fire</a:t>
            </a:r>
            <a:endParaRPr lang="en-US" sz="3600" b="1" dirty="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4" name="TextBox 3"/>
          <p:cNvSpPr txBox="1"/>
          <p:nvPr/>
        </p:nvSpPr>
        <p:spPr>
          <a:xfrm>
            <a:off x="450683" y="1842983"/>
            <a:ext cx="8249264"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John 4:23 ~ </a:t>
            </a:r>
            <a:r>
              <a:rPr lang="en-US" sz="3600" b="1" dirty="0">
                <a:solidFill>
                  <a:srgbClr val="FFFF00"/>
                </a:solidFill>
                <a:effectLst>
                  <a:outerShdw blurRad="38100" dist="38100" dir="2700000" algn="tl">
                    <a:srgbClr val="000000">
                      <a:alpha val="43137"/>
                    </a:srgbClr>
                  </a:outerShdw>
                </a:effectLst>
              </a:rPr>
              <a:t>But the hour is coming, and now is, when the true worshipers will worship the Father in spirit and truth; for the Father is seeking such to worship Him.</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53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21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flipH="1">
            <a:off x="2509023" y="2357468"/>
            <a:ext cx="1971373" cy="6432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18306" y="2321957"/>
            <a:ext cx="1075543" cy="16728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
        <p:nvSpPr>
          <p:cNvPr id="3" name="TextBox 2"/>
          <p:cNvSpPr txBox="1"/>
          <p:nvPr/>
        </p:nvSpPr>
        <p:spPr>
          <a:xfrm>
            <a:off x="2314535" y="822529"/>
            <a:ext cx="2129202" cy="707886"/>
          </a:xfrm>
          <a:prstGeom prst="rect">
            <a:avLst/>
          </a:prstGeom>
          <a:noFill/>
          <a:effectLst/>
          <a:scene3d>
            <a:camera prst="orthographicFront"/>
            <a:lightRig rig="threePt" dir="t"/>
          </a:scene3d>
          <a:sp3d>
            <a:bevelT w="190500" h="190500"/>
          </a:sp3d>
        </p:spPr>
        <p:txBody>
          <a:bodyPr wrap="square" rtlCol="0">
            <a:spAutoFit/>
          </a:bodyPr>
          <a:lstStyle/>
          <a:p>
            <a:pPr algn="ctr"/>
            <a:r>
              <a:rPr lang="en-US" sz="2000" b="1" dirty="0" smtClean="0">
                <a:effectLst>
                  <a:outerShdw blurRad="38100" dist="38100" dir="2700000" algn="tl">
                    <a:srgbClr val="000000">
                      <a:alpha val="43137"/>
                    </a:srgbClr>
                  </a:outerShdw>
                </a:effectLst>
              </a:rPr>
              <a:t>Aaron, of the tribe of Levi</a:t>
            </a:r>
            <a:endParaRPr lang="en-US" sz="2000" b="1" dirty="0">
              <a:effectLst>
                <a:outerShdw blurRad="38100" dist="38100" dir="2700000" algn="tl">
                  <a:srgbClr val="000000">
                    <a:alpha val="43137"/>
                  </a:srgbClr>
                </a:outerShdw>
              </a:effectLst>
            </a:endParaRPr>
          </a:p>
        </p:txBody>
      </p:sp>
      <p:cxnSp>
        <p:nvCxnSpPr>
          <p:cNvPr id="17" name="Straight Connector 16"/>
          <p:cNvCxnSpPr/>
          <p:nvPr/>
        </p:nvCxnSpPr>
        <p:spPr>
          <a:xfrm>
            <a:off x="4462111" y="2309945"/>
            <a:ext cx="504365" cy="17261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05281" y="2352213"/>
            <a:ext cx="2486773" cy="1683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443737" y="2309945"/>
            <a:ext cx="102119" cy="102119"/>
          </a:xfrm>
          <a:prstGeom prst="ellipse">
            <a:avLst/>
          </a:prstGeom>
          <a:solidFill>
            <a:schemeClr val="bg1"/>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srcRect t="612" r="20207" b="14203"/>
          <a:stretch/>
        </p:blipFill>
        <p:spPr>
          <a:xfrm>
            <a:off x="4667054" y="3894790"/>
            <a:ext cx="1061972" cy="1717342"/>
          </a:xfrm>
          <a:prstGeom prst="rect">
            <a:avLst/>
          </a:prstGeom>
        </p:spPr>
      </p:pic>
      <p:pic>
        <p:nvPicPr>
          <p:cNvPr id="16" name="Picture 15"/>
          <p:cNvPicPr>
            <a:picLocks noChangeAspect="1"/>
          </p:cNvPicPr>
          <p:nvPr/>
        </p:nvPicPr>
        <p:blipFill rotWithShape="1">
          <a:blip r:embed="rId4"/>
          <a:srcRect b="13878"/>
          <a:stretch/>
        </p:blipFill>
        <p:spPr>
          <a:xfrm flipH="1">
            <a:off x="2630968" y="3803627"/>
            <a:ext cx="864794" cy="1622789"/>
          </a:xfrm>
          <a:prstGeom prst="rect">
            <a:avLst/>
          </a:prstGeom>
        </p:spPr>
      </p:pic>
      <p:pic>
        <p:nvPicPr>
          <p:cNvPr id="18" name="Picture 17"/>
          <p:cNvPicPr>
            <a:picLocks noChangeAspect="1"/>
          </p:cNvPicPr>
          <p:nvPr/>
        </p:nvPicPr>
        <p:blipFill rotWithShape="1">
          <a:blip r:embed="rId5"/>
          <a:srcRect t="887" b="13948"/>
          <a:stretch/>
        </p:blipFill>
        <p:spPr>
          <a:xfrm flipH="1">
            <a:off x="1557332" y="2688198"/>
            <a:ext cx="1022400" cy="1516620"/>
          </a:xfrm>
          <a:prstGeom prst="rect">
            <a:avLst/>
          </a:prstGeom>
        </p:spPr>
      </p:pic>
      <p:sp>
        <p:nvSpPr>
          <p:cNvPr id="34" name="TextBox 33"/>
          <p:cNvSpPr txBox="1"/>
          <p:nvPr/>
        </p:nvSpPr>
        <p:spPr>
          <a:xfrm>
            <a:off x="1604988" y="3994847"/>
            <a:ext cx="109795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Nadab</a:t>
            </a:r>
            <a:endParaRPr lang="en-US" sz="2000" b="1" dirty="0">
              <a:effectLst>
                <a:outerShdw blurRad="38100" dist="38100" dir="2700000" algn="tl">
                  <a:srgbClr val="000000">
                    <a:alpha val="43137"/>
                  </a:srgbClr>
                </a:outerShdw>
              </a:effectLst>
            </a:endParaRPr>
          </a:p>
        </p:txBody>
      </p:sp>
      <p:sp>
        <p:nvSpPr>
          <p:cNvPr id="38" name="TextBox 37"/>
          <p:cNvSpPr txBox="1"/>
          <p:nvPr/>
        </p:nvSpPr>
        <p:spPr>
          <a:xfrm>
            <a:off x="2504736" y="5281452"/>
            <a:ext cx="109795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Abihu</a:t>
            </a:r>
            <a:endParaRPr lang="en-US" sz="2000" b="1" dirty="0">
              <a:effectLst>
                <a:outerShdw blurRad="38100" dist="38100" dir="2700000" algn="tl">
                  <a:srgbClr val="000000">
                    <a:alpha val="43137"/>
                  </a:srgbClr>
                </a:outerShdw>
              </a:effectLst>
            </a:endParaRPr>
          </a:p>
        </p:txBody>
      </p:sp>
      <p:sp>
        <p:nvSpPr>
          <p:cNvPr id="40" name="TextBox 39"/>
          <p:cNvSpPr txBox="1"/>
          <p:nvPr/>
        </p:nvSpPr>
        <p:spPr>
          <a:xfrm>
            <a:off x="4595697" y="5410322"/>
            <a:ext cx="109795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Eleazar</a:t>
            </a:r>
            <a:endParaRPr lang="en-US" sz="2000" b="1" dirty="0">
              <a:effectLst>
                <a:outerShdw blurRad="38100" dist="38100" dir="2700000" algn="tl">
                  <a:srgbClr val="000000">
                    <a:alpha val="43137"/>
                  </a:srgbClr>
                </a:outerShdw>
              </a:effectLst>
            </a:endParaRPr>
          </a:p>
        </p:txBody>
      </p:sp>
      <p:pic>
        <p:nvPicPr>
          <p:cNvPr id="41" name="Picture 40"/>
          <p:cNvPicPr>
            <a:picLocks noChangeAspect="1"/>
          </p:cNvPicPr>
          <p:nvPr/>
        </p:nvPicPr>
        <p:blipFill rotWithShape="1">
          <a:blip r:embed="rId4"/>
          <a:srcRect b="13878"/>
          <a:stretch/>
        </p:blipFill>
        <p:spPr>
          <a:xfrm>
            <a:off x="6992054" y="3803626"/>
            <a:ext cx="864794" cy="1622789"/>
          </a:xfrm>
          <a:prstGeom prst="rect">
            <a:avLst/>
          </a:prstGeom>
        </p:spPr>
      </p:pic>
      <p:sp>
        <p:nvSpPr>
          <p:cNvPr id="44" name="TextBox 43"/>
          <p:cNvSpPr txBox="1"/>
          <p:nvPr/>
        </p:nvSpPr>
        <p:spPr>
          <a:xfrm>
            <a:off x="6869972" y="5318373"/>
            <a:ext cx="109795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Ithamar</a:t>
            </a:r>
            <a:endParaRPr lang="en-US" sz="2000" b="1" dirty="0">
              <a:effectLst>
                <a:outerShdw blurRad="38100" dist="38100" dir="2700000" algn="tl">
                  <a:srgbClr val="000000">
                    <a:alpha val="43137"/>
                  </a:srgbClr>
                </a:outerShdw>
              </a:effectLst>
            </a:endParaRPr>
          </a:p>
        </p:txBody>
      </p:sp>
      <p:cxnSp>
        <p:nvCxnSpPr>
          <p:cNvPr id="23" name="Straight Connector 22"/>
          <p:cNvCxnSpPr/>
          <p:nvPr/>
        </p:nvCxnSpPr>
        <p:spPr>
          <a:xfrm>
            <a:off x="1199924" y="2710723"/>
            <a:ext cx="1888843" cy="7514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11648" y="2699001"/>
            <a:ext cx="1888843" cy="7514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6"/>
          <a:srcRect r="29377" b="16177"/>
          <a:stretch/>
        </p:blipFill>
        <p:spPr>
          <a:xfrm flipH="1">
            <a:off x="1367115" y="2907951"/>
            <a:ext cx="1508504" cy="1194977"/>
          </a:xfrm>
          <a:prstGeom prst="rect">
            <a:avLst/>
          </a:prstGeom>
        </p:spPr>
      </p:pic>
      <p:cxnSp>
        <p:nvCxnSpPr>
          <p:cNvPr id="25" name="Straight Connector 24"/>
          <p:cNvCxnSpPr/>
          <p:nvPr/>
        </p:nvCxnSpPr>
        <p:spPr>
          <a:xfrm>
            <a:off x="2222809" y="3957930"/>
            <a:ext cx="1888843" cy="7514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34533" y="3946208"/>
            <a:ext cx="1888843" cy="7514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6"/>
          <a:srcRect r="29377" b="16177"/>
          <a:stretch/>
        </p:blipFill>
        <p:spPr>
          <a:xfrm>
            <a:off x="2321175" y="3986621"/>
            <a:ext cx="1508504" cy="1194977"/>
          </a:xfrm>
          <a:prstGeom prst="rect">
            <a:avLst/>
          </a:prstGeom>
        </p:spPr>
      </p:pic>
      <p:pic>
        <p:nvPicPr>
          <p:cNvPr id="4" name="Picture 3"/>
          <p:cNvPicPr>
            <a:picLocks noChangeAspect="1"/>
          </p:cNvPicPr>
          <p:nvPr/>
        </p:nvPicPr>
        <p:blipFill rotWithShape="1">
          <a:blip r:embed="rId7"/>
          <a:srcRect r="8969" b="16602"/>
          <a:stretch/>
        </p:blipFill>
        <p:spPr>
          <a:xfrm>
            <a:off x="4189829" y="655084"/>
            <a:ext cx="834456" cy="1684994"/>
          </a:xfrm>
          <a:prstGeom prst="rect">
            <a:avLst/>
          </a:prstGeom>
        </p:spPr>
      </p:pic>
    </p:spTree>
    <p:extLst>
      <p:ext uri="{BB962C8B-B14F-4D97-AF65-F5344CB8AC3E}">
        <p14:creationId xmlns:p14="http://schemas.microsoft.com/office/powerpoint/2010/main" val="37294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childTnLst>
                          </p:cTn>
                        </p:par>
                        <p:par>
                          <p:cTn id="74" fill="hold">
                            <p:stCondLst>
                              <p:cond delay="1000"/>
                            </p:stCondLst>
                            <p:childTnLst>
                              <p:par>
                                <p:cTn id="75" presetID="2" presetClass="entr" presetSubtype="9"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0-#ppt_w/2"/>
                                          </p:val>
                                        </p:tav>
                                        <p:tav tm="100000">
                                          <p:val>
                                            <p:strVal val="#ppt_x"/>
                                          </p:val>
                                        </p:tav>
                                      </p:tavLst>
                                    </p:anim>
                                    <p:anim calcmode="lin" valueType="num">
                                      <p:cBhvr additive="base">
                                        <p:cTn id="78" dur="500" fill="hold"/>
                                        <p:tgtEl>
                                          <p:spTgt spid="28"/>
                                        </p:tgtEl>
                                        <p:attrNameLst>
                                          <p:attrName>ppt_y</p:attrName>
                                        </p:attrNameLst>
                                      </p:cBhvr>
                                      <p:tavLst>
                                        <p:tav tm="0">
                                          <p:val>
                                            <p:strVal val="0-#ppt_h/2"/>
                                          </p:val>
                                        </p:tav>
                                        <p:tav tm="100000">
                                          <p:val>
                                            <p:strVal val="#ppt_y"/>
                                          </p:val>
                                        </p:tav>
                                      </p:tavLst>
                                    </p:anim>
                                  </p:childTnLst>
                                </p:cTn>
                              </p:par>
                            </p:childTnLst>
                          </p:cTn>
                        </p:par>
                        <p:par>
                          <p:cTn id="79" fill="hold">
                            <p:stCondLst>
                              <p:cond delay="1500"/>
                            </p:stCondLst>
                            <p:childTnLst>
                              <p:par>
                                <p:cTn id="80" presetID="6" presetClass="emph" presetSubtype="0" fill="hold" nodeType="afterEffect">
                                  <p:stCondLst>
                                    <p:cond delay="0"/>
                                  </p:stCondLst>
                                  <p:childTnLst>
                                    <p:animScale>
                                      <p:cBhvr>
                                        <p:cTn id="81" dur="500" fill="hold"/>
                                        <p:tgtEl>
                                          <p:spTgt spid="28"/>
                                        </p:tgtEl>
                                      </p:cBhvr>
                                      <p:by x="250000" y="250000"/>
                                    </p:animScale>
                                  </p:childTnLst>
                                </p:cTn>
                              </p:par>
                            </p:childTnLst>
                          </p:cTn>
                        </p:par>
                        <p:par>
                          <p:cTn id="82" fill="hold">
                            <p:stCondLst>
                              <p:cond delay="2000"/>
                            </p:stCondLst>
                            <p:childTnLst>
                              <p:par>
                                <p:cTn id="83" presetID="9" presetClass="exit" presetSubtype="0" fill="hold" nodeType="afterEffect">
                                  <p:stCondLst>
                                    <p:cond delay="0"/>
                                  </p:stCondLst>
                                  <p:childTnLst>
                                    <p:animEffect transition="out" filter="dissolve">
                                      <p:cBhvr>
                                        <p:cTn id="84" dur="2000"/>
                                        <p:tgtEl>
                                          <p:spTgt spid="28"/>
                                        </p:tgtEl>
                                      </p:cBhvr>
                                    </p:animEffect>
                                    <p:set>
                                      <p:cBhvr>
                                        <p:cTn id="85" dur="1" fill="hold">
                                          <p:stCondLst>
                                            <p:cond delay="1999"/>
                                          </p:stCondLst>
                                        </p:cTn>
                                        <p:tgtEl>
                                          <p:spTgt spid="28"/>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1000"/>
                                        <p:tgtEl>
                                          <p:spTgt spid="18"/>
                                        </p:tgtEl>
                                      </p:cBhvr>
                                    </p:animEffect>
                                    <p:set>
                                      <p:cBhvr>
                                        <p:cTn id="88" dur="1" fill="hold">
                                          <p:stCondLst>
                                            <p:cond delay="999"/>
                                          </p:stCondLst>
                                        </p:cTn>
                                        <p:tgtEl>
                                          <p:spTgt spid="18"/>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1000"/>
                                        <p:tgtEl>
                                          <p:spTgt spid="34"/>
                                        </p:tgtEl>
                                      </p:cBhvr>
                                    </p:animEffect>
                                    <p:set>
                                      <p:cBhvr>
                                        <p:cTn id="91" dur="1" fill="hold">
                                          <p:stCondLst>
                                            <p:cond delay="999"/>
                                          </p:stCondLst>
                                        </p:cTn>
                                        <p:tgtEl>
                                          <p:spTgt spid="3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1000"/>
                                        <p:tgtEl>
                                          <p:spTgt spid="13"/>
                                        </p:tgtEl>
                                      </p:cBhvr>
                                    </p:animEffect>
                                    <p:set>
                                      <p:cBhvr>
                                        <p:cTn id="94" dur="1" fill="hold">
                                          <p:stCondLst>
                                            <p:cond delay="999"/>
                                          </p:stCondLst>
                                        </p:cTn>
                                        <p:tgtEl>
                                          <p:spTgt spid="13"/>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1000"/>
                                        <p:tgtEl>
                                          <p:spTgt spid="23"/>
                                        </p:tgtEl>
                                      </p:cBhvr>
                                    </p:animEffect>
                                    <p:set>
                                      <p:cBhvr>
                                        <p:cTn id="97" dur="1" fill="hold">
                                          <p:stCondLst>
                                            <p:cond delay="999"/>
                                          </p:stCondLst>
                                        </p:cTn>
                                        <p:tgtEl>
                                          <p:spTgt spid="23"/>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1000"/>
                                        <p:tgtEl>
                                          <p:spTgt spid="24"/>
                                        </p:tgtEl>
                                      </p:cBhvr>
                                    </p:animEffect>
                                    <p:set>
                                      <p:cBhvr>
                                        <p:cTn id="100" dur="1" fill="hold">
                                          <p:stCondLst>
                                            <p:cond delay="999"/>
                                          </p:stCondLst>
                                        </p:cTn>
                                        <p:tgtEl>
                                          <p:spTgt spid="24"/>
                                        </p:tgtEl>
                                        <p:attrNameLst>
                                          <p:attrName>style.visibility</p:attrName>
                                        </p:attrNameLst>
                                      </p:cBhvr>
                                      <p:to>
                                        <p:strVal val="hidden"/>
                                      </p:to>
                                    </p:set>
                                  </p:childTnLst>
                                </p:cTn>
                              </p:par>
                              <p:par>
                                <p:cTn id="101" presetID="22" presetClass="entr" presetSubtype="1"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ipe(up)">
                                      <p:cBhvr>
                                        <p:cTn id="103" dur="500"/>
                                        <p:tgtEl>
                                          <p:spTgt spid="25"/>
                                        </p:tgtEl>
                                      </p:cBhvr>
                                    </p:animEffect>
                                  </p:childTnLst>
                                </p:cTn>
                              </p:par>
                              <p:par>
                                <p:cTn id="104" presetID="22" presetClass="entr" presetSubtype="1" fill="hold" nodeType="withEffect">
                                  <p:stCondLst>
                                    <p:cond delay="500"/>
                                  </p:stCondLst>
                                  <p:childTnLst>
                                    <p:set>
                                      <p:cBhvr>
                                        <p:cTn id="105" dur="1" fill="hold">
                                          <p:stCondLst>
                                            <p:cond delay="0"/>
                                          </p:stCondLst>
                                        </p:cTn>
                                        <p:tgtEl>
                                          <p:spTgt spid="26"/>
                                        </p:tgtEl>
                                        <p:attrNameLst>
                                          <p:attrName>style.visibility</p:attrName>
                                        </p:attrNameLst>
                                      </p:cBhvr>
                                      <p:to>
                                        <p:strVal val="visible"/>
                                      </p:to>
                                    </p:set>
                                    <p:animEffect transition="in" filter="wipe(up)">
                                      <p:cBhvr>
                                        <p:cTn id="106" dur="500"/>
                                        <p:tgtEl>
                                          <p:spTgt spid="26"/>
                                        </p:tgtEl>
                                      </p:cBhvr>
                                    </p:animEffect>
                                  </p:childTnLst>
                                </p:cTn>
                              </p:par>
                              <p:par>
                                <p:cTn id="107" presetID="2" presetClass="entr" presetSubtype="3" fill="hold"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1+#ppt_w/2"/>
                                          </p:val>
                                        </p:tav>
                                        <p:tav tm="100000">
                                          <p:val>
                                            <p:strVal val="#ppt_x"/>
                                          </p:val>
                                        </p:tav>
                                      </p:tavLst>
                                    </p:anim>
                                    <p:anim calcmode="lin" valueType="num">
                                      <p:cBhvr additive="base">
                                        <p:cTn id="110" dur="500" fill="hold"/>
                                        <p:tgtEl>
                                          <p:spTgt spid="29"/>
                                        </p:tgtEl>
                                        <p:attrNameLst>
                                          <p:attrName>ppt_y</p:attrName>
                                        </p:attrNameLst>
                                      </p:cBhvr>
                                      <p:tavLst>
                                        <p:tav tm="0">
                                          <p:val>
                                            <p:strVal val="0-#ppt_h/2"/>
                                          </p:val>
                                        </p:tav>
                                        <p:tav tm="100000">
                                          <p:val>
                                            <p:strVal val="#ppt_y"/>
                                          </p:val>
                                        </p:tav>
                                      </p:tavLst>
                                    </p:anim>
                                  </p:childTnLst>
                                </p:cTn>
                              </p:par>
                            </p:childTnLst>
                          </p:cTn>
                        </p:par>
                        <p:par>
                          <p:cTn id="111" fill="hold">
                            <p:stCondLst>
                              <p:cond delay="4000"/>
                            </p:stCondLst>
                            <p:childTnLst>
                              <p:par>
                                <p:cTn id="112" presetID="6" presetClass="emph" presetSubtype="0" fill="hold" nodeType="afterEffect">
                                  <p:stCondLst>
                                    <p:cond delay="0"/>
                                  </p:stCondLst>
                                  <p:childTnLst>
                                    <p:animScale>
                                      <p:cBhvr>
                                        <p:cTn id="113" dur="500" fill="hold"/>
                                        <p:tgtEl>
                                          <p:spTgt spid="29"/>
                                        </p:tgtEl>
                                      </p:cBhvr>
                                      <p:by x="250000" y="250000"/>
                                    </p:animScale>
                                  </p:childTnLst>
                                </p:cTn>
                              </p:par>
                            </p:childTnLst>
                          </p:cTn>
                        </p:par>
                        <p:par>
                          <p:cTn id="114" fill="hold">
                            <p:stCondLst>
                              <p:cond delay="4500"/>
                            </p:stCondLst>
                            <p:childTnLst>
                              <p:par>
                                <p:cTn id="115" presetID="9" presetClass="exit" presetSubtype="0" fill="hold" nodeType="afterEffect">
                                  <p:stCondLst>
                                    <p:cond delay="0"/>
                                  </p:stCondLst>
                                  <p:childTnLst>
                                    <p:animEffect transition="out" filter="dissolve">
                                      <p:cBhvr>
                                        <p:cTn id="116" dur="2000"/>
                                        <p:tgtEl>
                                          <p:spTgt spid="29"/>
                                        </p:tgtEl>
                                      </p:cBhvr>
                                    </p:animEffect>
                                    <p:set>
                                      <p:cBhvr>
                                        <p:cTn id="117" dur="1" fill="hold">
                                          <p:stCondLst>
                                            <p:cond delay="1999"/>
                                          </p:stCondLst>
                                        </p:cTn>
                                        <p:tgtEl>
                                          <p:spTgt spid="29"/>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38"/>
                                        </p:tgtEl>
                                      </p:cBhvr>
                                    </p:animEffect>
                                    <p:set>
                                      <p:cBhvr>
                                        <p:cTn id="123" dur="1" fill="hold">
                                          <p:stCondLst>
                                            <p:cond delay="499"/>
                                          </p:stCondLst>
                                        </p:cTn>
                                        <p:tgtEl>
                                          <p:spTgt spid="38"/>
                                        </p:tgtEl>
                                        <p:attrNameLst>
                                          <p:attrName>style.visibility</p:attrName>
                                        </p:attrNameLst>
                                      </p:cBhvr>
                                      <p:to>
                                        <p:strVal val="hidden"/>
                                      </p:to>
                                    </p:set>
                                  </p:childTnLst>
                                </p:cTn>
                              </p:par>
                              <p:par>
                                <p:cTn id="124" presetID="9" presetClass="exit" presetSubtype="0" fill="hold" nodeType="withEffect">
                                  <p:stCondLst>
                                    <p:cond delay="0"/>
                                  </p:stCondLst>
                                  <p:childTnLst>
                                    <p:animEffect transition="out" filter="dissolve">
                                      <p:cBhvr>
                                        <p:cTn id="125" dur="2000"/>
                                        <p:tgtEl>
                                          <p:spTgt spid="15"/>
                                        </p:tgtEl>
                                      </p:cBhvr>
                                    </p:animEffect>
                                    <p:set>
                                      <p:cBhvr>
                                        <p:cTn id="126" dur="1" fill="hold">
                                          <p:stCondLst>
                                            <p:cond delay="1999"/>
                                          </p:stCondLst>
                                        </p:cTn>
                                        <p:tgtEl>
                                          <p:spTgt spid="15"/>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2000"/>
                                        <p:tgtEl>
                                          <p:spTgt spid="26"/>
                                        </p:tgtEl>
                                      </p:cBhvr>
                                    </p:animEffect>
                                    <p:set>
                                      <p:cBhvr>
                                        <p:cTn id="129" dur="1" fill="hold">
                                          <p:stCondLst>
                                            <p:cond delay="1999"/>
                                          </p:stCondLst>
                                        </p:cTn>
                                        <p:tgtEl>
                                          <p:spTgt spid="26"/>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2000"/>
                                        <p:tgtEl>
                                          <p:spTgt spid="25"/>
                                        </p:tgtEl>
                                      </p:cBhvr>
                                    </p:animEffect>
                                    <p:set>
                                      <p:cBhvr>
                                        <p:cTn id="132"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34" grpId="0"/>
      <p:bldP spid="34" grpId="1"/>
      <p:bldP spid="38" grpId="0"/>
      <p:bldP spid="38" grpId="1"/>
      <p:bldP spid="40"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3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Nadab </a:t>
            </a:r>
            <a:r>
              <a:rPr lang="en-US" sz="3600" b="1" dirty="0" smtClean="0">
                <a:solidFill>
                  <a:schemeClr val="bg1"/>
                </a:solidFill>
                <a:effectLst>
                  <a:outerShdw blurRad="38100" dist="38100" dir="2700000" algn="tl">
                    <a:srgbClr val="000000">
                      <a:alpha val="43137"/>
                    </a:srgbClr>
                  </a:outerShdw>
                </a:effectLst>
              </a:rPr>
              <a:t>and</a:t>
            </a:r>
            <a:r>
              <a:rPr lang="en-US" sz="3600" b="1" dirty="0" smtClean="0">
                <a:solidFill>
                  <a:srgbClr val="FFFF00"/>
                </a:solidFill>
                <a:effectLst>
                  <a:outerShdw blurRad="38100" dist="38100" dir="2700000" algn="tl">
                    <a:srgbClr val="000000">
                      <a:alpha val="43137"/>
                    </a:srgbClr>
                  </a:outerShdw>
                </a:effectLst>
              </a:rPr>
              <a:t> Abihu </a:t>
            </a:r>
            <a:r>
              <a:rPr lang="en-US" sz="3600" b="1" dirty="0" smtClean="0">
                <a:solidFill>
                  <a:schemeClr val="bg1"/>
                </a:solidFill>
                <a:effectLst>
                  <a:outerShdw blurRad="38100" dist="38100" dir="2700000" algn="tl">
                    <a:srgbClr val="000000">
                      <a:alpha val="43137"/>
                    </a:srgbClr>
                  </a:outerShdw>
                </a:effectLst>
              </a:rPr>
              <a:t>~ the beginning of the Old Covenant</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
        <p:nvSpPr>
          <p:cNvPr id="6" name="TextBox 5"/>
          <p:cNvSpPr txBox="1"/>
          <p:nvPr/>
        </p:nvSpPr>
        <p:spPr>
          <a:xfrm>
            <a:off x="450304" y="2441595"/>
            <a:ext cx="8249264"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Uzzah </a:t>
            </a: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the beginning of the </a:t>
            </a:r>
            <a:r>
              <a:rPr lang="en-US" sz="3600" b="1" dirty="0">
                <a:solidFill>
                  <a:schemeClr val="bg1"/>
                </a:solidFill>
                <a:effectLst>
                  <a:outerShdw blurRad="38100" dist="38100" dir="2700000" algn="tl">
                    <a:srgbClr val="000000">
                      <a:alpha val="43137"/>
                    </a:srgbClr>
                  </a:outerShdw>
                </a:effectLst>
              </a:rPr>
              <a:t>n</a:t>
            </a:r>
            <a:r>
              <a:rPr lang="en-US" sz="3600" b="1" dirty="0" smtClean="0">
                <a:solidFill>
                  <a:schemeClr val="bg1"/>
                </a:solidFill>
                <a:effectLst>
                  <a:outerShdw blurRad="38100" dist="38100" dir="2700000" algn="tl">
                    <a:srgbClr val="000000">
                      <a:alpha val="43137"/>
                    </a:srgbClr>
                  </a:outerShdw>
                </a:effectLst>
              </a:rPr>
              <a:t>ew </a:t>
            </a:r>
            <a:r>
              <a:rPr lang="en-US" sz="3600" b="1" dirty="0">
                <a:solidFill>
                  <a:schemeClr val="bg1"/>
                </a:solidFill>
                <a:effectLst>
                  <a:outerShdw blurRad="38100" dist="38100" dir="2700000" algn="tl">
                    <a:srgbClr val="000000">
                      <a:alpha val="43137"/>
                    </a:srgbClr>
                  </a:outerShdw>
                </a:effectLst>
              </a:rPr>
              <a:t>k</a:t>
            </a:r>
            <a:r>
              <a:rPr lang="en-US" sz="3600" b="1" dirty="0" smtClean="0">
                <a:solidFill>
                  <a:schemeClr val="bg1"/>
                </a:solidFill>
                <a:effectLst>
                  <a:outerShdw blurRad="38100" dist="38100" dir="2700000" algn="tl">
                    <a:srgbClr val="000000">
                      <a:alpha val="43137"/>
                    </a:srgbClr>
                  </a:outerShdw>
                </a:effectLst>
              </a:rPr>
              <a:t>ingdom</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8" name="TextBox 7"/>
          <p:cNvSpPr txBox="1"/>
          <p:nvPr/>
        </p:nvSpPr>
        <p:spPr>
          <a:xfrm>
            <a:off x="446088" y="1828800"/>
            <a:ext cx="8249264"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Achan </a:t>
            </a: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the beginning of the </a:t>
            </a:r>
            <a:r>
              <a:rPr lang="en-US" sz="3600" b="1" dirty="0" smtClean="0">
                <a:solidFill>
                  <a:schemeClr val="bg1"/>
                </a:solidFill>
                <a:effectLst>
                  <a:outerShdw blurRad="38100" dist="38100" dir="2700000" algn="tl">
                    <a:srgbClr val="000000">
                      <a:alpha val="43137"/>
                    </a:srgbClr>
                  </a:outerShdw>
                </a:effectLst>
              </a:rPr>
              <a:t>new nation</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0" name="TextBox 9"/>
          <p:cNvSpPr txBox="1"/>
          <p:nvPr/>
        </p:nvSpPr>
        <p:spPr>
          <a:xfrm>
            <a:off x="449024" y="3581400"/>
            <a:ext cx="8249264"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Ananias </a:t>
            </a:r>
            <a:r>
              <a:rPr lang="en-US" sz="3600" b="1" dirty="0" smtClean="0">
                <a:solidFill>
                  <a:schemeClr val="bg1"/>
                </a:solidFill>
                <a:effectLst>
                  <a:outerShdw blurRad="38100" dist="38100" dir="2700000" algn="tl">
                    <a:srgbClr val="000000">
                      <a:alpha val="43137"/>
                    </a:srgbClr>
                  </a:outerShdw>
                </a:effectLst>
              </a:rPr>
              <a:t>and</a:t>
            </a:r>
            <a:r>
              <a:rPr lang="en-US" sz="3600" b="1" dirty="0" smtClean="0">
                <a:solidFill>
                  <a:srgbClr val="FFFF00"/>
                </a:solidFill>
                <a:effectLst>
                  <a:outerShdw blurRad="38100" dist="38100" dir="2700000" algn="tl">
                    <a:srgbClr val="000000">
                      <a:alpha val="43137"/>
                    </a:srgbClr>
                  </a:outerShdw>
                </a:effectLst>
              </a:rPr>
              <a:t> Sapphira </a:t>
            </a:r>
            <a:r>
              <a:rPr lang="en-US" sz="3600" b="1" dirty="0" smtClean="0">
                <a:solidFill>
                  <a:schemeClr val="bg1"/>
                </a:solidFill>
                <a:effectLst>
                  <a:outerShdw blurRad="38100" dist="38100" dir="2700000" algn="tl">
                    <a:srgbClr val="000000">
                      <a:alpha val="43137"/>
                    </a:srgbClr>
                  </a:outerShdw>
                </a:effectLst>
              </a:rPr>
              <a:t>~ the beginning of the New Covenant</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Tree>
    <p:extLst>
      <p:ext uri="{BB962C8B-B14F-4D97-AF65-F5344CB8AC3E}">
        <p14:creationId xmlns:p14="http://schemas.microsoft.com/office/powerpoint/2010/main" val="31182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2" nodeType="withEffect">
                                  <p:stCondLst>
                                    <p:cond delay="0"/>
                                  </p:stCondLst>
                                  <p:childTnLst>
                                    <p:animClr clrSpc="rgb" dir="cw">
                                      <p:cBhvr override="childStyle">
                                        <p:cTn id="21" dur="2000" fill="hold"/>
                                        <p:tgtEl>
                                          <p:spTgt spid="8"/>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8" grpId="0"/>
      <p:bldP spid="8" grpId="2"/>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9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Brethren</a:t>
            </a:r>
            <a:r>
              <a:rPr lang="en-US" sz="3600" b="1"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akh</a:t>
            </a:r>
            <a:r>
              <a:rPr lang="en-US" sz="3600" b="1" dirty="0">
                <a:solidFill>
                  <a:srgbClr val="FFFF00"/>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brother, half-brother, kinsman</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79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22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Others May, G.D. Watson, in </a:t>
            </a:r>
            <a:r>
              <a:rPr lang="en-US" sz="3600" b="1" i="1" dirty="0">
                <a:solidFill>
                  <a:srgbClr val="FFFF00"/>
                </a:solidFill>
                <a:effectLst>
                  <a:outerShdw blurRad="38100" dist="38100" dir="2700000" algn="tl">
                    <a:srgbClr val="000000">
                      <a:alpha val="43137"/>
                    </a:srgbClr>
                  </a:outerShdw>
                </a:effectLst>
              </a:rPr>
              <a:t>Living Words</a:t>
            </a:r>
            <a:r>
              <a:rPr lang="en-US" sz="3600" b="1" dirty="0">
                <a:solidFill>
                  <a:srgbClr val="FFFF00"/>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“If </a:t>
            </a:r>
            <a:r>
              <a:rPr lang="en-US" sz="3600" b="1" dirty="0">
                <a:effectLst>
                  <a:outerShdw blurRad="38100" dist="38100" dir="2700000" algn="tl">
                    <a:srgbClr val="000000">
                      <a:alpha val="43137"/>
                    </a:srgbClr>
                  </a:outerShdw>
                </a:effectLst>
              </a:rPr>
              <a:t>God has called you to be really like Jesus He will draw you into a life of crucifixion and humility, and will put upon you such demands of obedience, that you will not be able to follow other people, or measure yourself by other Christians, and in many ways He will seem to let other good people do things which He will not let you do</a:t>
            </a:r>
            <a:r>
              <a:rPr lang="en-US" sz="3600" b="1" dirty="0" smtClean="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300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Eighth day </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the day of new beginnings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14620054"/>
              </p:ext>
            </p:extLst>
          </p:nvPr>
        </p:nvGraphicFramePr>
        <p:xfrm>
          <a:off x="447368" y="1347024"/>
          <a:ext cx="8249262" cy="1816510"/>
        </p:xfrm>
        <a:graphic>
          <a:graphicData uri="http://schemas.openxmlformats.org/drawingml/2006/table">
            <a:tbl>
              <a:tblPr firstRow="1" bandRow="1">
                <a:tableStyleId>{5C22544A-7EE6-4342-B048-85BDC9FD1C3A}</a:tableStyleId>
              </a:tblPr>
              <a:tblGrid>
                <a:gridCol w="1178466"/>
                <a:gridCol w="1178466"/>
                <a:gridCol w="1178466"/>
                <a:gridCol w="1178466"/>
                <a:gridCol w="1178466"/>
                <a:gridCol w="1178466"/>
                <a:gridCol w="1178466"/>
              </a:tblGrid>
              <a:tr h="908255">
                <a:tc>
                  <a:txBody>
                    <a:bodyPr/>
                    <a:lstStyle/>
                    <a:p>
                      <a:endParaRPr lang="en-US" dirty="0"/>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r>
              <a:tr h="908255">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dirty="0"/>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dirty="0"/>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c>
                  <a:txBody>
                    <a:bodyPr/>
                    <a:lstStyle/>
                    <a:p>
                      <a:endParaRPr lang="en-US" dirty="0"/>
                    </a:p>
                  </a:txBody>
                  <a:tcPr>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noFill/>
                  </a:tcPr>
                </a:tc>
              </a:tr>
            </a:tbl>
          </a:graphicData>
        </a:graphic>
      </p:graphicFrame>
      <p:sp>
        <p:nvSpPr>
          <p:cNvPr id="11" name="TextBox 10"/>
          <p:cNvSpPr txBox="1"/>
          <p:nvPr/>
        </p:nvSpPr>
        <p:spPr>
          <a:xfrm>
            <a:off x="447368" y="1376525"/>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Sun.</a:t>
            </a:r>
          </a:p>
          <a:p>
            <a:pPr algn="ctr"/>
            <a:r>
              <a:rPr lang="en-US" sz="2400" b="1" dirty="0">
                <a:effectLst>
                  <a:outerShdw blurRad="38100" dist="38100" dir="2700000" algn="tl">
                    <a:srgbClr val="000000">
                      <a:alpha val="43137"/>
                    </a:srgbClr>
                  </a:outerShdw>
                </a:effectLst>
              </a:rPr>
              <a:t>1</a:t>
            </a:r>
          </a:p>
        </p:txBody>
      </p:sp>
      <p:sp>
        <p:nvSpPr>
          <p:cNvPr id="12" name="TextBox 11"/>
          <p:cNvSpPr txBox="1"/>
          <p:nvPr/>
        </p:nvSpPr>
        <p:spPr>
          <a:xfrm>
            <a:off x="1622318" y="1371606"/>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Mon.</a:t>
            </a:r>
          </a:p>
          <a:p>
            <a:pPr algn="ctr"/>
            <a:r>
              <a:rPr lang="en-US" sz="2400" b="1" dirty="0" smtClean="0">
                <a:effectLst>
                  <a:outerShdw blurRad="38100" dist="38100" dir="2700000" algn="tl">
                    <a:srgbClr val="000000">
                      <a:alpha val="43137"/>
                    </a:srgbClr>
                  </a:outerShdw>
                </a:effectLst>
              </a:rPr>
              <a:t>2</a:t>
            </a:r>
            <a:endParaRPr lang="en-US" sz="2400" b="1" dirty="0">
              <a:effectLst>
                <a:outerShdw blurRad="38100" dist="38100" dir="2700000" algn="tl">
                  <a:srgbClr val="000000">
                    <a:alpha val="43137"/>
                  </a:srgbClr>
                </a:outerShdw>
              </a:effectLst>
            </a:endParaRPr>
          </a:p>
        </p:txBody>
      </p:sp>
      <p:sp>
        <p:nvSpPr>
          <p:cNvPr id="13" name="TextBox 12"/>
          <p:cNvSpPr txBox="1"/>
          <p:nvPr/>
        </p:nvSpPr>
        <p:spPr>
          <a:xfrm>
            <a:off x="2792360" y="1361778"/>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Tues.</a:t>
            </a:r>
          </a:p>
          <a:p>
            <a:pPr algn="ctr"/>
            <a:r>
              <a:rPr lang="en-US" sz="2400" b="1" dirty="0" smtClean="0">
                <a:effectLst>
                  <a:outerShdw blurRad="38100" dist="38100" dir="2700000" algn="tl">
                    <a:srgbClr val="000000">
                      <a:alpha val="43137"/>
                    </a:srgbClr>
                  </a:outerShdw>
                </a:effectLst>
              </a:rPr>
              <a:t>3</a:t>
            </a:r>
            <a:endParaRPr lang="en-US" sz="2400" b="1" dirty="0">
              <a:effectLst>
                <a:outerShdw blurRad="38100" dist="38100" dir="2700000" algn="tl">
                  <a:srgbClr val="000000">
                    <a:alpha val="43137"/>
                  </a:srgbClr>
                </a:outerShdw>
              </a:effectLst>
            </a:endParaRPr>
          </a:p>
        </p:txBody>
      </p:sp>
      <p:sp>
        <p:nvSpPr>
          <p:cNvPr id="14" name="TextBox 13"/>
          <p:cNvSpPr txBox="1"/>
          <p:nvPr/>
        </p:nvSpPr>
        <p:spPr>
          <a:xfrm>
            <a:off x="3967310" y="1356859"/>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Wed.</a:t>
            </a:r>
          </a:p>
          <a:p>
            <a:pPr algn="ctr"/>
            <a:r>
              <a:rPr lang="en-US" sz="2400" b="1" dirty="0" smtClean="0">
                <a:effectLst>
                  <a:outerShdw blurRad="38100" dist="38100" dir="2700000" algn="tl">
                    <a:srgbClr val="000000">
                      <a:alpha val="43137"/>
                    </a:srgbClr>
                  </a:outerShdw>
                </a:effectLst>
              </a:rPr>
              <a:t>4</a:t>
            </a:r>
            <a:endParaRPr lang="en-US" sz="2400" b="1" dirty="0">
              <a:effectLst>
                <a:outerShdw blurRad="38100" dist="38100" dir="2700000" algn="tl">
                  <a:srgbClr val="000000">
                    <a:alpha val="43137"/>
                  </a:srgbClr>
                </a:outerShdw>
              </a:effectLst>
            </a:endParaRPr>
          </a:p>
        </p:txBody>
      </p:sp>
      <p:sp>
        <p:nvSpPr>
          <p:cNvPr id="15" name="TextBox 14"/>
          <p:cNvSpPr txBox="1"/>
          <p:nvPr/>
        </p:nvSpPr>
        <p:spPr>
          <a:xfrm>
            <a:off x="5122613" y="1371613"/>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Thurs.</a:t>
            </a:r>
          </a:p>
          <a:p>
            <a:pPr algn="ctr"/>
            <a:r>
              <a:rPr lang="en-US" sz="2400" b="1" dirty="0" smtClean="0">
                <a:effectLst>
                  <a:outerShdw blurRad="38100" dist="38100" dir="2700000" algn="tl">
                    <a:srgbClr val="000000">
                      <a:alpha val="43137"/>
                    </a:srgbClr>
                  </a:outerShdw>
                </a:effectLst>
              </a:rPr>
              <a:t>5</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6297563" y="1366694"/>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Fri.</a:t>
            </a:r>
          </a:p>
          <a:p>
            <a:pPr algn="ctr"/>
            <a:r>
              <a:rPr lang="en-US" sz="2400" b="1" dirty="0" smtClean="0">
                <a:effectLst>
                  <a:outerShdw blurRad="38100" dist="38100" dir="2700000" algn="tl">
                    <a:srgbClr val="000000">
                      <a:alpha val="43137"/>
                    </a:srgbClr>
                  </a:outerShdw>
                </a:effectLst>
              </a:rPr>
              <a:t>6</a:t>
            </a:r>
            <a:endParaRPr lang="en-US" sz="2400" b="1" dirty="0">
              <a:effectLst>
                <a:outerShdw blurRad="38100" dist="38100" dir="2700000" algn="tl">
                  <a:srgbClr val="000000">
                    <a:alpha val="43137"/>
                  </a:srgbClr>
                </a:outerShdw>
              </a:effectLst>
            </a:endParaRPr>
          </a:p>
        </p:txBody>
      </p:sp>
      <p:sp>
        <p:nvSpPr>
          <p:cNvPr id="17" name="TextBox 16"/>
          <p:cNvSpPr txBox="1"/>
          <p:nvPr/>
        </p:nvSpPr>
        <p:spPr>
          <a:xfrm>
            <a:off x="7467605" y="1356866"/>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Sat.</a:t>
            </a:r>
          </a:p>
          <a:p>
            <a:pPr algn="ctr"/>
            <a:r>
              <a:rPr lang="en-US" sz="2400" b="1" dirty="0" smtClean="0">
                <a:effectLst>
                  <a:outerShdw blurRad="38100" dist="38100" dir="2700000" algn="tl">
                    <a:srgbClr val="000000">
                      <a:alpha val="43137"/>
                    </a:srgbClr>
                  </a:outerShdw>
                </a:effectLst>
              </a:rPr>
              <a:t>7</a:t>
            </a:r>
            <a:endParaRPr lang="en-US" sz="2400" b="1" dirty="0">
              <a:effectLst>
                <a:outerShdw blurRad="38100" dist="38100" dir="2700000" algn="tl">
                  <a:srgbClr val="000000">
                    <a:alpha val="43137"/>
                  </a:srgbClr>
                </a:outerShdw>
              </a:effectLst>
            </a:endParaRPr>
          </a:p>
        </p:txBody>
      </p:sp>
      <p:sp>
        <p:nvSpPr>
          <p:cNvPr id="18" name="TextBox 17"/>
          <p:cNvSpPr txBox="1"/>
          <p:nvPr/>
        </p:nvSpPr>
        <p:spPr>
          <a:xfrm>
            <a:off x="452288" y="2227012"/>
            <a:ext cx="1194619" cy="89255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Sun.</a:t>
            </a:r>
          </a:p>
          <a:p>
            <a:pPr algn="ctr"/>
            <a:r>
              <a:rPr lang="en-US" sz="2400" b="1" dirty="0" smtClean="0">
                <a:effectLst>
                  <a:outerShdw blurRad="38100" dist="38100" dir="2700000" algn="tl">
                    <a:srgbClr val="000000">
                      <a:alpha val="43137"/>
                    </a:srgbClr>
                  </a:outerShdw>
                </a:effectLst>
              </a:rPr>
              <a:t>8</a:t>
            </a:r>
            <a:endParaRPr lang="en-US" sz="2400" b="1" dirty="0">
              <a:effectLst>
                <a:outerShdw blurRad="38100" dist="38100" dir="2700000" algn="tl">
                  <a:srgbClr val="000000">
                    <a:alpha val="43137"/>
                  </a:srgbClr>
                </a:outerShdw>
              </a:effectLst>
            </a:endParaRPr>
          </a:p>
        </p:txBody>
      </p:sp>
      <p:sp>
        <p:nvSpPr>
          <p:cNvPr id="19" name="TextBox 18"/>
          <p:cNvSpPr txBox="1"/>
          <p:nvPr/>
        </p:nvSpPr>
        <p:spPr>
          <a:xfrm>
            <a:off x="462120" y="3208933"/>
            <a:ext cx="8249264"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Baby boys were circumcised on the 8</a:t>
            </a:r>
            <a:r>
              <a:rPr lang="en-US" sz="3600" b="1" baseline="30000" dirty="0">
                <a:effectLst>
                  <a:outerShdw blurRad="38100" dist="38100" dir="2700000" algn="tl">
                    <a:srgbClr val="000000">
                      <a:alpha val="43137"/>
                    </a:srgbClr>
                  </a:outerShdw>
                </a:effectLst>
              </a:rPr>
              <a:t>th</a:t>
            </a:r>
            <a:r>
              <a:rPr lang="en-US" sz="3600" b="1" dirty="0">
                <a:effectLst>
                  <a:outerShdw blurRad="38100" dist="38100" dir="2700000" algn="tl">
                    <a:srgbClr val="000000">
                      <a:alpha val="43137"/>
                    </a:srgbClr>
                  </a:outerShdw>
                </a:effectLst>
              </a:rPr>
              <a:t> day</a:t>
            </a:r>
          </a:p>
        </p:txBody>
      </p:sp>
      <p:sp>
        <p:nvSpPr>
          <p:cNvPr id="20" name="TextBox 19"/>
          <p:cNvSpPr txBox="1"/>
          <p:nvPr/>
        </p:nvSpPr>
        <p:spPr>
          <a:xfrm>
            <a:off x="476872" y="4334726"/>
            <a:ext cx="8249264"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David was the 8</a:t>
            </a:r>
            <a:r>
              <a:rPr lang="en-US" sz="3600" b="1" baseline="30000" dirty="0" smtClean="0">
                <a:effectLst>
                  <a:outerShdw blurRad="38100" dist="38100" dir="2700000" algn="tl">
                    <a:srgbClr val="000000">
                      <a:alpha val="43137"/>
                    </a:srgbClr>
                  </a:outerShdw>
                </a:effectLst>
              </a:rPr>
              <a:t>th</a:t>
            </a:r>
            <a:r>
              <a:rPr lang="en-US" sz="3600" b="1" dirty="0" smtClean="0">
                <a:effectLst>
                  <a:outerShdw blurRad="38100" dist="38100" dir="2700000" algn="tl">
                    <a:srgbClr val="000000">
                      <a:alpha val="43137"/>
                    </a:srgbClr>
                  </a:outerShdw>
                </a:effectLst>
              </a:rPr>
              <a:t> son of Jesse</a:t>
            </a:r>
            <a:endParaRPr lang="en-US" sz="3600" b="1" dirty="0">
              <a:effectLst>
                <a:outerShdw blurRad="38100" dist="38100" dir="2700000" algn="tl">
                  <a:srgbClr val="000000">
                    <a:alpha val="43137"/>
                  </a:srgbClr>
                </a:outerShdw>
              </a:effectLst>
            </a:endParaRPr>
          </a:p>
        </p:txBody>
      </p:sp>
      <p:sp>
        <p:nvSpPr>
          <p:cNvPr id="21" name="TextBox 20"/>
          <p:cNvSpPr txBox="1"/>
          <p:nvPr/>
        </p:nvSpPr>
        <p:spPr>
          <a:xfrm>
            <a:off x="481792" y="4929576"/>
            <a:ext cx="8249264"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Jesus rose on the 8</a:t>
            </a:r>
            <a:r>
              <a:rPr lang="en-US" sz="3600" b="1" baseline="30000" dirty="0">
                <a:effectLst>
                  <a:outerShdw blurRad="38100" dist="38100" dir="2700000" algn="tl">
                    <a:srgbClr val="000000">
                      <a:alpha val="43137"/>
                    </a:srgbClr>
                  </a:outerShdw>
                </a:effectLst>
              </a:rPr>
              <a:t>th</a:t>
            </a:r>
            <a:r>
              <a:rPr lang="en-US" sz="3600" b="1" dirty="0">
                <a:effectLst>
                  <a:outerShdw blurRad="38100" dist="38100" dir="2700000" algn="tl">
                    <a:srgbClr val="000000">
                      <a:alpha val="43137"/>
                    </a:srgbClr>
                  </a:outerShdw>
                </a:effectLst>
              </a:rPr>
              <a:t> day following His “Triumphal Entry”</a:t>
            </a:r>
          </a:p>
        </p:txBody>
      </p:sp>
    </p:spTree>
    <p:extLst>
      <p:ext uri="{BB962C8B-B14F-4D97-AF65-F5344CB8AC3E}">
        <p14:creationId xmlns:p14="http://schemas.microsoft.com/office/powerpoint/2010/main" val="165782749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7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700"/>
                            </p:stCondLst>
                            <p:childTnLst>
                              <p:par>
                                <p:cTn id="36" presetID="10" presetClass="entr" presetSubtype="0" fill="hold" grpId="0" nodeType="afterEffect">
                                  <p:stCondLst>
                                    <p:cond delay="0"/>
                                  </p:stCondLst>
                                  <p:iterate type="lt">
                                    <p:tmPct val="0"/>
                                  </p:iterate>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200"/>
                            </p:stCondLst>
                            <p:childTnLst>
                              <p:par>
                                <p:cTn id="40" presetID="34" presetClass="emph" presetSubtype="0" fill="hold" grpId="1" nodeType="afterEffect">
                                  <p:stCondLst>
                                    <p:cond delay="0"/>
                                  </p:stCondLst>
                                  <p:iterate type="lt">
                                    <p:tmPct val="10000"/>
                                  </p:iterate>
                                  <p:childTnLst>
                                    <p:animMotion origin="layout" path="M 3.05556E-6 -4.81481E-6 L 3.05556E-6 -0.07222 " pathEditMode="relative" rAng="0" ptsTypes="AA">
                                      <p:cBhvr>
                                        <p:cTn id="41" dur="250" accel="50000" decel="50000" autoRev="1" fill="hold">
                                          <p:stCondLst>
                                            <p:cond delay="0"/>
                                          </p:stCondLst>
                                        </p:cTn>
                                        <p:tgtEl>
                                          <p:spTgt spid="18"/>
                                        </p:tgtEl>
                                        <p:attrNameLst>
                                          <p:attrName>ppt_x</p:attrName>
                                          <p:attrName>ppt_y</p:attrName>
                                        </p:attrNameLst>
                                      </p:cBhvr>
                                      <p:rCtr x="0" y="-3611"/>
                                    </p:animMotion>
                                    <p:animRot by="1500000">
                                      <p:cBhvr>
                                        <p:cTn id="42" dur="125" fill="hold">
                                          <p:stCondLst>
                                            <p:cond delay="0"/>
                                          </p:stCondLst>
                                        </p:cTn>
                                        <p:tgtEl>
                                          <p:spTgt spid="18"/>
                                        </p:tgtEl>
                                        <p:attrNameLst>
                                          <p:attrName>r</p:attrName>
                                        </p:attrNameLst>
                                      </p:cBhvr>
                                    </p:animRot>
                                    <p:animRot by="-1500000">
                                      <p:cBhvr>
                                        <p:cTn id="43" dur="125" fill="hold">
                                          <p:stCondLst>
                                            <p:cond delay="125"/>
                                          </p:stCondLst>
                                        </p:cTn>
                                        <p:tgtEl>
                                          <p:spTgt spid="18"/>
                                        </p:tgtEl>
                                        <p:attrNameLst>
                                          <p:attrName>r</p:attrName>
                                        </p:attrNameLst>
                                      </p:cBhvr>
                                    </p:animRot>
                                    <p:animRot by="-1500000">
                                      <p:cBhvr>
                                        <p:cTn id="44" dur="125" fill="hold">
                                          <p:stCondLst>
                                            <p:cond delay="250"/>
                                          </p:stCondLst>
                                        </p:cTn>
                                        <p:tgtEl>
                                          <p:spTgt spid="18"/>
                                        </p:tgtEl>
                                        <p:attrNameLst>
                                          <p:attrName>r</p:attrName>
                                        </p:attrNameLst>
                                      </p:cBhvr>
                                    </p:animRot>
                                    <p:animRot by="1500000">
                                      <p:cBhvr>
                                        <p:cTn id="45" dur="125" fill="hold">
                                          <p:stCondLst>
                                            <p:cond delay="375"/>
                                          </p:stCondLst>
                                        </p:cTn>
                                        <p:tgtEl>
                                          <p:spTgt spid="18"/>
                                        </p:tgtEl>
                                        <p:attrNameLst>
                                          <p:attrName>r</p:attrName>
                                        </p:attrNameLst>
                                      </p:cBhvr>
                                    </p:animRot>
                                  </p:childTnLst>
                                </p:cTn>
                              </p:par>
                              <p:par>
                                <p:cTn id="46" presetID="3" presetClass="emph" presetSubtype="2" fill="hold" grpId="2" nodeType="withEffect">
                                  <p:stCondLst>
                                    <p:cond delay="0"/>
                                  </p:stCondLst>
                                  <p:iterate type="lt">
                                    <p:tmPct val="0"/>
                                  </p:iterate>
                                  <p:childTnLst>
                                    <p:animClr clrSpc="rgb" dir="cw">
                                      <p:cBhvr override="childStyle">
                                        <p:cTn id="47" dur="2000" fill="hold"/>
                                        <p:tgtEl>
                                          <p:spTgt spid="18"/>
                                        </p:tgtEl>
                                        <p:attrNameLst>
                                          <p:attrName>style.color</p:attrName>
                                        </p:attrNameLst>
                                      </p:cBhvr>
                                      <p:to>
                                        <a:srgbClr val="FFFF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500"/>
                            </p:stCondLst>
                            <p:childTnLst>
                              <p:par>
                                <p:cTn id="54" presetID="9" presetClass="emph" presetSubtype="0" nodeType="afterEffect">
                                  <p:stCondLst>
                                    <p:cond delay="0"/>
                                  </p:stCondLst>
                                  <p:childTnLst>
                                    <p:set>
                                      <p:cBhvr rctx="PPT">
                                        <p:cTn id="55" dur="indefinite"/>
                                        <p:tgtEl>
                                          <p:spTgt spid="10"/>
                                        </p:tgtEl>
                                        <p:attrNameLst>
                                          <p:attrName>style.opacity</p:attrName>
                                        </p:attrNameLst>
                                      </p:cBhvr>
                                      <p:to>
                                        <p:strVal val="0.5"/>
                                      </p:to>
                                    </p:set>
                                    <p:animEffect filter="image" prLst="opacity: 0.5">
                                      <p:cBhvr rctx="IE">
                                        <p:cTn id="56" dur="indefinite"/>
                                        <p:tgtEl>
                                          <p:spTgt spid="10"/>
                                        </p:tgtEl>
                                      </p:cBhvr>
                                    </p:animEffect>
                                  </p:childTnLst>
                                </p:cTn>
                              </p:par>
                              <p:par>
                                <p:cTn id="57" presetID="3" presetClass="emph" presetSubtype="2" fill="hold" grpId="1" nodeType="withEffect">
                                  <p:stCondLst>
                                    <p:cond delay="0"/>
                                  </p:stCondLst>
                                  <p:childTnLst>
                                    <p:animClr clrSpc="rgb" dir="cw">
                                      <p:cBhvr override="childStyle">
                                        <p:cTn id="58" dur="2000" fill="hold"/>
                                        <p:tgtEl>
                                          <p:spTgt spid="2"/>
                                        </p:tgtEl>
                                        <p:attrNameLst>
                                          <p:attrName>style.color</p:attrName>
                                        </p:attrNameLst>
                                      </p:cBhvr>
                                      <p:to>
                                        <a:schemeClr val="accent2"/>
                                      </p:to>
                                    </p:animClr>
                                  </p:childTnLst>
                                </p:cTn>
                              </p:par>
                              <p:par>
                                <p:cTn id="59" presetID="3" presetClass="emph" presetSubtype="2" fill="hold" grpId="1" nodeType="withEffect">
                                  <p:stCondLst>
                                    <p:cond delay="0"/>
                                  </p:stCondLst>
                                  <p:childTnLst>
                                    <p:animClr clrSpc="rgb" dir="cw">
                                      <p:cBhvr override="childStyle">
                                        <p:cTn id="60" dur="2000" fill="hold"/>
                                        <p:tgtEl>
                                          <p:spTgt spid="11"/>
                                        </p:tgtEl>
                                        <p:attrNameLst>
                                          <p:attrName>style.color</p:attrName>
                                        </p:attrNameLst>
                                      </p:cBhvr>
                                      <p:to>
                                        <a:schemeClr val="accent2"/>
                                      </p:to>
                                    </p:animClr>
                                  </p:childTnLst>
                                </p:cTn>
                              </p:par>
                              <p:par>
                                <p:cTn id="61" presetID="3" presetClass="emph" presetSubtype="2" fill="hold" grpId="1" nodeType="withEffect">
                                  <p:stCondLst>
                                    <p:cond delay="0"/>
                                  </p:stCondLst>
                                  <p:childTnLst>
                                    <p:animClr clrSpc="rgb" dir="cw">
                                      <p:cBhvr override="childStyle">
                                        <p:cTn id="62" dur="2000" fill="hold"/>
                                        <p:tgtEl>
                                          <p:spTgt spid="12"/>
                                        </p:tgtEl>
                                        <p:attrNameLst>
                                          <p:attrName>style.color</p:attrName>
                                        </p:attrNameLst>
                                      </p:cBhvr>
                                      <p:to>
                                        <a:schemeClr val="accent2"/>
                                      </p:to>
                                    </p:animClr>
                                  </p:childTnLst>
                                </p:cTn>
                              </p:par>
                              <p:par>
                                <p:cTn id="63" presetID="3" presetClass="emph" presetSubtype="2" fill="hold" grpId="1" nodeType="withEffect">
                                  <p:stCondLst>
                                    <p:cond delay="0"/>
                                  </p:stCondLst>
                                  <p:childTnLst>
                                    <p:animClr clrSpc="rgb" dir="cw">
                                      <p:cBhvr override="childStyle">
                                        <p:cTn id="64" dur="2000" fill="hold"/>
                                        <p:tgtEl>
                                          <p:spTgt spid="13"/>
                                        </p:tgtEl>
                                        <p:attrNameLst>
                                          <p:attrName>style.color</p:attrName>
                                        </p:attrNameLst>
                                      </p:cBhvr>
                                      <p:to>
                                        <a:schemeClr val="accent2"/>
                                      </p:to>
                                    </p:animClr>
                                  </p:childTnLst>
                                </p:cTn>
                              </p:par>
                              <p:par>
                                <p:cTn id="65" presetID="3" presetClass="emph" presetSubtype="2" fill="hold" grpId="1" nodeType="withEffect">
                                  <p:stCondLst>
                                    <p:cond delay="0"/>
                                  </p:stCondLst>
                                  <p:childTnLst>
                                    <p:animClr clrSpc="rgb" dir="cw">
                                      <p:cBhvr override="childStyle">
                                        <p:cTn id="66" dur="2000" fill="hold"/>
                                        <p:tgtEl>
                                          <p:spTgt spid="14"/>
                                        </p:tgtEl>
                                        <p:attrNameLst>
                                          <p:attrName>style.color</p:attrName>
                                        </p:attrNameLst>
                                      </p:cBhvr>
                                      <p:to>
                                        <a:schemeClr val="accent2"/>
                                      </p:to>
                                    </p:animClr>
                                  </p:childTnLst>
                                </p:cTn>
                              </p:par>
                              <p:par>
                                <p:cTn id="67" presetID="3" presetClass="emph" presetSubtype="2" fill="hold" grpId="1" nodeType="withEffect">
                                  <p:stCondLst>
                                    <p:cond delay="0"/>
                                  </p:stCondLst>
                                  <p:childTnLst>
                                    <p:animClr clrSpc="rgb" dir="cw">
                                      <p:cBhvr override="childStyle">
                                        <p:cTn id="68" dur="2000" fill="hold"/>
                                        <p:tgtEl>
                                          <p:spTgt spid="15"/>
                                        </p:tgtEl>
                                        <p:attrNameLst>
                                          <p:attrName>style.color</p:attrName>
                                        </p:attrNameLst>
                                      </p:cBhvr>
                                      <p:to>
                                        <a:schemeClr val="accent2"/>
                                      </p:to>
                                    </p:animClr>
                                  </p:childTnLst>
                                </p:cTn>
                              </p:par>
                              <p:par>
                                <p:cTn id="69" presetID="3" presetClass="emph" presetSubtype="2" fill="hold" grpId="1" nodeType="withEffect">
                                  <p:stCondLst>
                                    <p:cond delay="0"/>
                                  </p:stCondLst>
                                  <p:childTnLst>
                                    <p:animClr clrSpc="rgb" dir="cw">
                                      <p:cBhvr override="childStyle">
                                        <p:cTn id="70" dur="2000" fill="hold"/>
                                        <p:tgtEl>
                                          <p:spTgt spid="16"/>
                                        </p:tgtEl>
                                        <p:attrNameLst>
                                          <p:attrName>style.color</p:attrName>
                                        </p:attrNameLst>
                                      </p:cBhvr>
                                      <p:to>
                                        <a:schemeClr val="accent2"/>
                                      </p:to>
                                    </p:animClr>
                                  </p:childTnLst>
                                </p:cTn>
                              </p:par>
                              <p:par>
                                <p:cTn id="71" presetID="3" presetClass="emph" presetSubtype="2" fill="hold" grpId="1" nodeType="withEffect">
                                  <p:stCondLst>
                                    <p:cond delay="0"/>
                                  </p:stCondLst>
                                  <p:childTnLst>
                                    <p:animClr clrSpc="rgb" dir="cw">
                                      <p:cBhvr override="childStyle">
                                        <p:cTn id="72" dur="2000" fill="hold"/>
                                        <p:tgtEl>
                                          <p:spTgt spid="17"/>
                                        </p:tgtEl>
                                        <p:attrNameLst>
                                          <p:attrName>style.color</p:attrName>
                                        </p:attrNameLst>
                                      </p:cBhvr>
                                      <p:to>
                                        <a:schemeClr val="accent2"/>
                                      </p:to>
                                    </p:animClr>
                                  </p:childTnLst>
                                </p:cTn>
                              </p:par>
                              <p:par>
                                <p:cTn id="73" presetID="3" presetClass="emph" presetSubtype="2" fill="hold" grpId="3" nodeType="withEffect">
                                  <p:stCondLst>
                                    <p:cond delay="0"/>
                                  </p:stCondLst>
                                  <p:iterate type="lt">
                                    <p:tmPct val="0"/>
                                  </p:iterate>
                                  <p:childTnLst>
                                    <p:animClr clrSpc="rgb" dir="cw">
                                      <p:cBhvr override="childStyle">
                                        <p:cTn id="74" dur="2000" fill="hold"/>
                                        <p:tgtEl>
                                          <p:spTgt spid="18"/>
                                        </p:tgtEl>
                                        <p:attrNameLst>
                                          <p:attrName>style.color</p:attrName>
                                        </p:attrNameLst>
                                      </p:cBhvr>
                                      <p:to>
                                        <a:schemeClr val="accent2"/>
                                      </p:to>
                                    </p:animClr>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3" presetClass="emph" presetSubtype="2" fill="hold" grpId="1" nodeType="withEffect">
                                  <p:stCondLst>
                                    <p:cond delay="0"/>
                                  </p:stCondLst>
                                  <p:childTnLst>
                                    <p:animClr clrSpc="rgb" dir="cw">
                                      <p:cBhvr override="childStyle">
                                        <p:cTn id="81" dur="2000" fill="hold"/>
                                        <p:tgtEl>
                                          <p:spTgt spid="19"/>
                                        </p:tgtEl>
                                        <p:attrNameLst>
                                          <p:attrName>style.color</p:attrName>
                                        </p:attrNameLst>
                                      </p:cBhvr>
                                      <p:to>
                                        <a:schemeClr val="accent2"/>
                                      </p:to>
                                    </p:animClr>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par>
                                <p:cTn id="87" presetID="3" presetClass="emph" presetSubtype="2" fill="hold" grpId="1" nodeType="withEffect">
                                  <p:stCondLst>
                                    <p:cond delay="0"/>
                                  </p:stCondLst>
                                  <p:childTnLst>
                                    <p:animClr clrSpc="rgb" dir="cw">
                                      <p:cBhvr override="childStyle">
                                        <p:cTn id="88" dur="20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8" grpId="2"/>
      <p:bldP spid="18" grpId="3"/>
      <p:bldP spid="19" grpId="0"/>
      <p:bldP spid="19" grpId="1"/>
      <p:bldP spid="20" grpId="0"/>
      <p:bldP spid="20" grpId="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“Other Christians and ministers who seem very religious and useful, may push themselves, pull wires, and work schemes to carry out their plans, but you cannot do it; and if you attempt it, you will meet with such failure and rebuke from the Lord as to make you sorely penitent.</a:t>
            </a:r>
          </a:p>
          <a:p>
            <a:r>
              <a:rPr lang="en-US" sz="3600" b="1" dirty="0">
                <a:effectLst>
                  <a:outerShdw blurRad="38100" dist="38100" dir="2700000" algn="tl">
                    <a:srgbClr val="000000">
                      <a:alpha val="43137"/>
                    </a:srgbClr>
                  </a:outerShdw>
                </a:effectLst>
              </a:rPr>
              <a:t>“Others may boast of themselves, their work, of their success, of their writings, but the Holy Spirit will not allow </a:t>
            </a:r>
            <a:r>
              <a:rPr lang="en-US" sz="3600" b="1" dirty="0" smtClean="0">
                <a:effectLst>
                  <a:outerShdw blurRad="38100" dist="38100" dir="2700000" algn="tl">
                    <a:srgbClr val="000000">
                      <a:alpha val="43137"/>
                    </a:srgbClr>
                  </a:outerShdw>
                </a:effectLst>
              </a:rPr>
              <a:t>you</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8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to do any such thing, and if you begin it, He will lead you into some deep mortification that will make you despise yourself and all your good works.</a:t>
            </a:r>
          </a:p>
          <a:p>
            <a:r>
              <a:rPr lang="en-US" sz="3600" b="1" dirty="0">
                <a:effectLst>
                  <a:outerShdw blurRad="38100" dist="38100" dir="2700000" algn="tl">
                    <a:srgbClr val="000000">
                      <a:alpha val="43137"/>
                    </a:srgbClr>
                  </a:outerShdw>
                </a:effectLst>
              </a:rPr>
              <a:t>“Others may be allowed to succeed in making money, or may have a legacy left to them, but it is likely God will keep you poor, because He wants you to have something far better than gold, namely, a helpless dependence on Him, </a:t>
            </a:r>
            <a:r>
              <a:rPr lang="en-US" sz="3600" b="1" dirty="0" smtClean="0">
                <a:effectLst>
                  <a:outerShdw blurRad="38100" dist="38100" dir="2700000" algn="tl">
                    <a:srgbClr val="000000">
                      <a:alpha val="43137"/>
                    </a:srgbClr>
                  </a:outerShdw>
                </a:effectLst>
              </a:rPr>
              <a:t>that</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18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He may have the privilege of supplying your needs day by day out of an unseen treasury.</a:t>
            </a:r>
          </a:p>
          <a:p>
            <a:r>
              <a:rPr lang="en-US" sz="3600" b="1" dirty="0">
                <a:effectLst>
                  <a:outerShdw blurRad="38100" dist="38100" dir="2700000" algn="tl">
                    <a:srgbClr val="000000">
                      <a:alpha val="43137"/>
                    </a:srgbClr>
                  </a:outerShdw>
                </a:effectLst>
              </a:rPr>
              <a:t>“The Lord may let others be honored and put forward, and keep you hidden in obscurity, because He wants you to produce some choice, fragrant fruit for </a:t>
            </a:r>
            <a:r>
              <a:rPr lang="en-US" sz="3600" b="1" dirty="0" smtClean="0">
                <a:effectLst>
                  <a:outerShdw blurRad="38100" dist="38100" dir="2700000" algn="tl">
                    <a:srgbClr val="000000">
                      <a:alpha val="43137"/>
                    </a:srgbClr>
                  </a:outerShdw>
                </a:effectLst>
              </a:rPr>
              <a:t>His </a:t>
            </a:r>
            <a:r>
              <a:rPr lang="en-US" sz="3600" b="1" dirty="0">
                <a:effectLst>
                  <a:outerShdw blurRad="38100" dist="38100" dir="2700000" algn="tl">
                    <a:srgbClr val="000000">
                      <a:alpha val="43137"/>
                    </a:srgbClr>
                  </a:outerShdw>
                </a:effectLst>
              </a:rPr>
              <a:t>coming glory, which can only be produced in the shade. He may let others be great, but keep you small. He </a:t>
            </a:r>
            <a:r>
              <a:rPr lang="en-US" sz="3600" b="1" dirty="0" smtClean="0">
                <a:effectLst>
                  <a:outerShdw blurRad="38100" dist="38100" dir="2700000" algn="tl">
                    <a:srgbClr val="000000">
                      <a:alpha val="43137"/>
                    </a:srgbClr>
                  </a:outerShdw>
                </a:effectLst>
              </a:rPr>
              <a:t>may</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62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let others do a work for Him and get the credit of it, but He will make you work and toil on without knowing how much you are doing; and then to make your work still more precious, He may let others get the credit for the work which you have done, and thus make your reward ten times greater when Jesus comes.</a:t>
            </a:r>
          </a:p>
          <a:p>
            <a:r>
              <a:rPr lang="en-US" sz="3600" b="1" dirty="0">
                <a:effectLst>
                  <a:outerShdw blurRad="38100" dist="38100" dir="2700000" algn="tl">
                    <a:srgbClr val="000000">
                      <a:alpha val="43137"/>
                    </a:srgbClr>
                  </a:outerShdw>
                </a:effectLst>
              </a:rPr>
              <a:t>“The Holy Spirit will put a strict </a:t>
            </a:r>
            <a:r>
              <a:rPr lang="en-US" sz="3600" b="1" dirty="0" smtClean="0">
                <a:effectLst>
                  <a:outerShdw blurRad="38100" dist="38100" dir="2700000" algn="tl">
                    <a:srgbClr val="000000">
                      <a:alpha val="43137"/>
                    </a:srgbClr>
                  </a:outerShdw>
                </a:effectLst>
              </a:rPr>
              <a:t>watch</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4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over you, with a jealous love, and will rebuke you for little words or feelings, or for wasting your time, which other Christians never seem distressed over. So make up your mind that God is an infinite Sovereign, and has a right to do as He pleases with His own. He may not explain to you a thousand things which puzzle your reason in His dealings with you, but if you absolutely sell yourself to </a:t>
            </a:r>
            <a:r>
              <a:rPr lang="en-US" sz="3600" b="1" dirty="0" smtClean="0">
                <a:effectLst>
                  <a:outerShdw blurRad="38100" dist="38100" dir="2700000" algn="tl">
                    <a:srgbClr val="000000">
                      <a:alpha val="43137"/>
                    </a:srgbClr>
                  </a:outerShdw>
                </a:effectLst>
              </a:rPr>
              <a:t>be</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585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His love slave, He will wrap you in a jealous love, and bestow upon you many blessings which come only to those who are in the inner circle.</a:t>
            </a:r>
          </a:p>
          <a:p>
            <a:r>
              <a:rPr lang="en-US" sz="3600" b="1" dirty="0">
                <a:effectLst>
                  <a:outerShdw blurRad="38100" dist="38100" dir="2700000" algn="tl">
                    <a:srgbClr val="000000">
                      <a:alpha val="43137"/>
                    </a:srgbClr>
                  </a:outerShdw>
                </a:effectLst>
              </a:rPr>
              <a:t>“Settle it forever, then, that you are to deal directly with the Holy Spirit, and that He is to have the privilege of tying your tongue, or chaining your hand, or closing your eyes, in ways that He does not seem to use with others. Now when </a:t>
            </a:r>
            <a:r>
              <a:rPr lang="en-US" sz="3600" b="1" dirty="0" smtClean="0">
                <a:effectLst>
                  <a:outerShdw blurRad="38100" dist="38100" dir="2700000" algn="tl">
                    <a:srgbClr val="000000">
                      <a:alpha val="43137"/>
                    </a:srgbClr>
                  </a:outerShdw>
                </a:effectLst>
              </a:rPr>
              <a:t>you</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06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3970318"/>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are so possessed with the living God that you are, in your secret heart, pleased and delighted over this peculiar, personal, private, jealous guardianship and management of the Holy Spirit over your life, you will have found the vestibule of Heaven.”</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89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4" name="Group 3"/>
          <p:cNvGrpSpPr/>
          <p:nvPr/>
        </p:nvGrpSpPr>
        <p:grpSpPr>
          <a:xfrm>
            <a:off x="-38100" y="-76200"/>
            <a:ext cx="8115300" cy="691285"/>
            <a:chOff x="4762500" y="1676400"/>
            <a:chExt cx="4381500" cy="691285"/>
          </a:xfrm>
        </p:grpSpPr>
        <p:sp>
          <p:nvSpPr>
            <p:cNvPr id="5" name="Rectangle 4"/>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2962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08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549446" y="3429000"/>
            <a:ext cx="3542355" cy="2873245"/>
            <a:chOff x="2610538" y="3272463"/>
            <a:chExt cx="3542355" cy="2873245"/>
          </a:xfrm>
        </p:grpSpPr>
        <p:pic>
          <p:nvPicPr>
            <p:cNvPr id="1026" name="Picture 2" descr="http://www.ancientpath.net/images/TheBrazenAlta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9715">
              <a:off x="2610538" y="3272463"/>
              <a:ext cx="3542355" cy="28732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877671" y="5217459"/>
              <a:ext cx="779929" cy="25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C:\Users\Owner\AppData\Local\Microsoft\Windows\INetCache\IE\KCH91K3O\13195650771042160212Charging%20Bull.svg.hi[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360"/>
          <a:stretch/>
        </p:blipFill>
        <p:spPr bwMode="auto">
          <a:xfrm rot="997916">
            <a:off x="3664392" y="3823270"/>
            <a:ext cx="1280376" cy="945995"/>
          </a:xfrm>
          <a:prstGeom prst="rect">
            <a:avLst/>
          </a:prstGeom>
          <a:noFill/>
          <a:scene3d>
            <a:camera prst="isometricTopUp"/>
            <a:lightRig rig="threePt" dir="t"/>
          </a:scene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Glory</a:t>
            </a:r>
            <a:r>
              <a:rPr lang="en-US" sz="3600" b="1"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kabode</a:t>
            </a:r>
            <a:r>
              <a:rPr lang="en-US" sz="3600" b="1" dirty="0">
                <a:solidFill>
                  <a:srgbClr val="FFFF00"/>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a:t>
            </a:r>
            <a:r>
              <a:rPr lang="en-US" sz="3600" b="1" i="1" dirty="0" smtClean="0">
                <a:solidFill>
                  <a:schemeClr val="bg1"/>
                </a:solidFill>
                <a:effectLst>
                  <a:outerShdw blurRad="38100" dist="38100" dir="2700000" algn="tl">
                    <a:srgbClr val="000000">
                      <a:alpha val="43137"/>
                    </a:srgbClr>
                  </a:outerShdw>
                </a:effectLst>
              </a:rPr>
              <a:t>heavy</a:t>
            </a:r>
            <a:r>
              <a:rPr lang="en-US" sz="3600" b="1" dirty="0" smtClean="0">
                <a:solidFill>
                  <a:schemeClr val="bg1"/>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not </a:t>
            </a: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shekinah</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pic>
        <p:nvPicPr>
          <p:cNvPr id="1029"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7843"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97843"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614"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37846" y="2105457"/>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341"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74341" y="2105456"/>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7740"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51347" y="2027210"/>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1346" y="1931067"/>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Owner\AppData\Local\Microsoft\Windows\INetCache\IE\5VEAYCXL\fire_cutie_mark_by_rildraw-d4sngl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19749" y="2105458"/>
            <a:ext cx="1602021" cy="25187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Owner\AppData\Local\Microsoft\Windows\INetCache\IE\5VEAYCXL\fire_cutie_mark_by_rildraw-d4sngls[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49068" flipH="1">
            <a:off x="8991487" y="-2072072"/>
            <a:ext cx="1094203" cy="172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3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3" presetClass="emph" presetSubtype="2" fill="hold" grpId="1" nodeType="withEffect">
                                  <p:stCondLst>
                                    <p:cond delay="0"/>
                                  </p:stCondLst>
                                  <p:childTnLst>
                                    <p:animClr clrSpc="rgb" dir="cw">
                                      <p:cBhvr override="childStyle">
                                        <p:cTn id="17" dur="2000" fill="hold"/>
                                        <p:tgtEl>
                                          <p:spTgt spid="2"/>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4.44444E-6 3.7037E-7 L -0.54306 0.73958 " pathEditMode="relative" rAng="0" ptsTypes="AA">
                                      <p:cBhvr>
                                        <p:cTn id="25" dur="1000" fill="hold"/>
                                        <p:tgtEl>
                                          <p:spTgt spid="23"/>
                                        </p:tgtEl>
                                        <p:attrNameLst>
                                          <p:attrName>ppt_x</p:attrName>
                                          <p:attrName>ppt_y</p:attrName>
                                        </p:attrNameLst>
                                      </p:cBhvr>
                                      <p:rCtr x="-27153" y="36968"/>
                                    </p:animMotion>
                                  </p:childTnLst>
                                </p:cTn>
                              </p:par>
                              <p:par>
                                <p:cTn id="26" presetID="9" presetClass="exit" presetSubtype="0" fill="hold" nodeType="withEffect">
                                  <p:stCondLst>
                                    <p:cond delay="500"/>
                                  </p:stCondLst>
                                  <p:childTnLst>
                                    <p:animEffect transition="out" filter="dissolve">
                                      <p:cBhvr>
                                        <p:cTn id="27" dur="2000"/>
                                        <p:tgtEl>
                                          <p:spTgt spid="23"/>
                                        </p:tgtEl>
                                      </p:cBhvr>
                                    </p:animEffect>
                                    <p:set>
                                      <p:cBhvr>
                                        <p:cTn id="28" dur="1" fill="hold">
                                          <p:stCondLst>
                                            <p:cond delay="1999"/>
                                          </p:stCondLst>
                                        </p:cTn>
                                        <p:tgtEl>
                                          <p:spTgt spid="23"/>
                                        </p:tgtEl>
                                        <p:attrNameLst>
                                          <p:attrName>style.visibility</p:attrName>
                                        </p:attrNameLst>
                                      </p:cBhvr>
                                      <p:to>
                                        <p:strVal val="hidden"/>
                                      </p:to>
                                    </p:set>
                                  </p:childTnLst>
                                </p:cTn>
                              </p:par>
                              <p:par>
                                <p:cTn id="29" presetID="9" presetClass="exit" presetSubtype="0" fill="hold" nodeType="withEffect">
                                  <p:stCondLst>
                                    <p:cond delay="500"/>
                                  </p:stCondLst>
                                  <p:childTnLst>
                                    <p:animEffect transition="out" filter="dissolve">
                                      <p:cBhvr>
                                        <p:cTn id="30" dur="2000"/>
                                        <p:tgtEl>
                                          <p:spTgt spid="1028"/>
                                        </p:tgtEl>
                                      </p:cBhvr>
                                    </p:animEffect>
                                    <p:set>
                                      <p:cBhvr>
                                        <p:cTn id="31" dur="1" fill="hold">
                                          <p:stCondLst>
                                            <p:cond delay="1999"/>
                                          </p:stCondLst>
                                        </p:cTn>
                                        <p:tgtEl>
                                          <p:spTgt spid="1028"/>
                                        </p:tgtEl>
                                        <p:attrNameLst>
                                          <p:attrName>style.visibility</p:attrName>
                                        </p:attrNameLst>
                                      </p:cBhvr>
                                      <p:to>
                                        <p:strVal val="hidden"/>
                                      </p:to>
                                    </p:set>
                                  </p:childTnLst>
                                </p:cTn>
                              </p:par>
                              <p:par>
                                <p:cTn id="32" presetID="9" presetClass="entr" presetSubtype="0" fill="hold" nodeType="withEffect">
                                  <p:stCondLst>
                                    <p:cond delay="1000"/>
                                  </p:stCondLst>
                                  <p:childTnLst>
                                    <p:set>
                                      <p:cBhvr>
                                        <p:cTn id="33" dur="1" fill="hold">
                                          <p:stCondLst>
                                            <p:cond delay="0"/>
                                          </p:stCondLst>
                                        </p:cTn>
                                        <p:tgtEl>
                                          <p:spTgt spid="1029"/>
                                        </p:tgtEl>
                                        <p:attrNameLst>
                                          <p:attrName>style.visibility</p:attrName>
                                        </p:attrNameLst>
                                      </p:cBhvr>
                                      <p:to>
                                        <p:strVal val="visible"/>
                                      </p:to>
                                    </p:set>
                                    <p:animEffect transition="in" filter="dissolve">
                                      <p:cBhvr>
                                        <p:cTn id="34" dur="500"/>
                                        <p:tgtEl>
                                          <p:spTgt spid="1029"/>
                                        </p:tgtEl>
                                      </p:cBhvr>
                                    </p:animEffect>
                                  </p:childTnLst>
                                </p:cTn>
                              </p:par>
                              <p:par>
                                <p:cTn id="35" presetID="9" presetClass="exit" presetSubtype="0" fill="hold" nodeType="withEffect">
                                  <p:stCondLst>
                                    <p:cond delay="1100"/>
                                  </p:stCondLst>
                                  <p:childTnLst>
                                    <p:animEffect transition="out" filter="dissolve">
                                      <p:cBhvr>
                                        <p:cTn id="36" dur="500"/>
                                        <p:tgtEl>
                                          <p:spTgt spid="1029"/>
                                        </p:tgtEl>
                                      </p:cBhvr>
                                    </p:animEffect>
                                    <p:set>
                                      <p:cBhvr>
                                        <p:cTn id="37" dur="1" fill="hold">
                                          <p:stCondLst>
                                            <p:cond delay="499"/>
                                          </p:stCondLst>
                                        </p:cTn>
                                        <p:tgtEl>
                                          <p:spTgt spid="1029"/>
                                        </p:tgtEl>
                                        <p:attrNameLst>
                                          <p:attrName>style.visibility</p:attrName>
                                        </p:attrNameLst>
                                      </p:cBhvr>
                                      <p:to>
                                        <p:strVal val="hidden"/>
                                      </p:to>
                                    </p:set>
                                  </p:childTnLst>
                                </p:cTn>
                              </p:par>
                              <p:par>
                                <p:cTn id="38" presetID="9" presetClass="entr" presetSubtype="0" fill="hold" nodeType="withEffect">
                                  <p:stCondLst>
                                    <p:cond delay="120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xit" presetSubtype="0" fill="hold" nodeType="withEffect">
                                  <p:stCondLst>
                                    <p:cond delay="1300"/>
                                  </p:stCondLst>
                                  <p:childTnLst>
                                    <p:animEffect transition="out" filter="dissolv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9" presetClass="entr" presetSubtype="0" fill="hold" nodeType="withEffect">
                                  <p:stCondLst>
                                    <p:cond delay="140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xit" presetSubtype="0" fill="hold" nodeType="withEffect">
                                  <p:stCondLst>
                                    <p:cond delay="1500"/>
                                  </p:stCondLst>
                                  <p:childTnLst>
                                    <p:animEffect transition="out" filter="dissolv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9" presetClass="entr" presetSubtype="0" fill="hold" nodeType="withEffect">
                                  <p:stCondLst>
                                    <p:cond delay="160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par>
                                <p:cTn id="53" presetID="9" presetClass="exit" presetSubtype="0" fill="hold" nodeType="withEffect">
                                  <p:stCondLst>
                                    <p:cond delay="1700"/>
                                  </p:stCondLst>
                                  <p:childTnLst>
                                    <p:animEffect transition="out" filter="dissolv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9" presetClass="entr" presetSubtype="0" fill="hold" nodeType="withEffect">
                                  <p:stCondLst>
                                    <p:cond delay="180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par>
                                <p:cTn id="59" presetID="9" presetClass="exit" presetSubtype="0" fill="hold" nodeType="withEffect">
                                  <p:stCondLst>
                                    <p:cond delay="1900"/>
                                  </p:stCondLst>
                                  <p:childTnLst>
                                    <p:animEffect transition="out" filter="dissolv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9" presetClass="entr" presetSubtype="0" fill="hold" nodeType="withEffect">
                                  <p:stCondLst>
                                    <p:cond delay="200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par>
                                <p:cTn id="65" presetID="9" presetClass="exit" presetSubtype="0" fill="hold" nodeType="withEffect">
                                  <p:stCondLst>
                                    <p:cond delay="2100"/>
                                  </p:stCondLst>
                                  <p:childTnLst>
                                    <p:animEffect transition="out" filter="dissolv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9" presetClass="entr" presetSubtype="0" fill="hold" nodeType="withEffect">
                                  <p:stCondLst>
                                    <p:cond delay="220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500"/>
                                        <p:tgtEl>
                                          <p:spTgt spid="19"/>
                                        </p:tgtEl>
                                      </p:cBhvr>
                                    </p:animEffect>
                                  </p:childTnLst>
                                </p:cTn>
                              </p:par>
                              <p:par>
                                <p:cTn id="71" presetID="9" presetClass="exit" presetSubtype="0" fill="hold" nodeType="withEffect">
                                  <p:stCondLst>
                                    <p:cond delay="2300"/>
                                  </p:stCondLst>
                                  <p:childTnLst>
                                    <p:animEffect transition="out" filter="dissolv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9" presetClass="entr" presetSubtype="0" fill="hold" nodeType="withEffect">
                                  <p:stCondLst>
                                    <p:cond delay="240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par>
                                <p:cTn id="77" presetID="9" presetClass="exit" presetSubtype="0" fill="hold" nodeType="withEffect">
                                  <p:stCondLst>
                                    <p:cond delay="2500"/>
                                  </p:stCondLst>
                                  <p:childTnLst>
                                    <p:animEffect transition="out" filter="dissolv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par>
                                <p:cTn id="80" presetID="9" presetClass="entr" presetSubtype="0" fill="hold" nodeType="withEffect">
                                  <p:stCondLst>
                                    <p:cond delay="2600"/>
                                  </p:stCondLst>
                                  <p:childTnLst>
                                    <p:set>
                                      <p:cBhvr>
                                        <p:cTn id="81" dur="1" fill="hold">
                                          <p:stCondLst>
                                            <p:cond delay="0"/>
                                          </p:stCondLst>
                                        </p:cTn>
                                        <p:tgtEl>
                                          <p:spTgt spid="21"/>
                                        </p:tgtEl>
                                        <p:attrNameLst>
                                          <p:attrName>style.visibility</p:attrName>
                                        </p:attrNameLst>
                                      </p:cBhvr>
                                      <p:to>
                                        <p:strVal val="visible"/>
                                      </p:to>
                                    </p:set>
                                    <p:animEffect transition="in" filter="dissolve">
                                      <p:cBhvr>
                                        <p:cTn id="82" dur="500"/>
                                        <p:tgtEl>
                                          <p:spTgt spid="21"/>
                                        </p:tgtEl>
                                      </p:cBhvr>
                                    </p:animEffect>
                                  </p:childTnLst>
                                </p:cTn>
                              </p:par>
                              <p:par>
                                <p:cTn id="83" presetID="9" presetClass="exit" presetSubtype="0" fill="hold" nodeType="withEffect">
                                  <p:stCondLst>
                                    <p:cond delay="2700"/>
                                  </p:stCondLst>
                                  <p:childTnLst>
                                    <p:animEffect transition="out" filter="dissolv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9" presetClass="entr" presetSubtype="0" fill="hold" nodeType="withEffect">
                                  <p:stCondLst>
                                    <p:cond delay="280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9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C. H. </a:t>
            </a:r>
            <a:r>
              <a:rPr lang="en-US" sz="3600" b="1" dirty="0" smtClean="0">
                <a:solidFill>
                  <a:srgbClr val="FFFF00"/>
                </a:solidFill>
                <a:effectLst>
                  <a:outerShdw blurRad="38100" dist="38100" dir="2700000" algn="tl">
                    <a:srgbClr val="000000">
                      <a:alpha val="43137"/>
                    </a:srgbClr>
                  </a:outerShdw>
                </a:effectLst>
              </a:rPr>
              <a:t>Mackintosh, </a:t>
            </a:r>
            <a:r>
              <a:rPr lang="en-US" sz="3600" b="1" i="1" dirty="0">
                <a:solidFill>
                  <a:srgbClr val="FFFF00"/>
                </a:solidFill>
                <a:effectLst>
                  <a:outerShdw blurRad="38100" dist="38100" dir="2700000" algn="tl">
                    <a:srgbClr val="000000">
                      <a:alpha val="43137"/>
                    </a:srgbClr>
                  </a:outerShdw>
                </a:effectLst>
              </a:rPr>
              <a:t>Notes </a:t>
            </a:r>
            <a:r>
              <a:rPr lang="en-US" sz="3600" b="1" i="1" dirty="0" smtClean="0">
                <a:solidFill>
                  <a:srgbClr val="FFFF00"/>
                </a:solidFill>
                <a:effectLst>
                  <a:outerShdw blurRad="38100" dist="38100" dir="2700000" algn="tl">
                    <a:srgbClr val="000000">
                      <a:alpha val="43137"/>
                    </a:srgbClr>
                  </a:outerShdw>
                </a:effectLst>
              </a:rPr>
              <a:t>on</a:t>
            </a:r>
          </a:p>
          <a:p>
            <a:r>
              <a:rPr lang="en-US" sz="3600" b="1" i="1" dirty="0" smtClean="0">
                <a:solidFill>
                  <a:srgbClr val="FFFF00"/>
                </a:solidFill>
                <a:effectLst>
                  <a:outerShdw blurRad="38100" dist="38100" dir="2700000" algn="tl">
                    <a:srgbClr val="000000">
                      <a:alpha val="43137"/>
                    </a:srgbClr>
                  </a:outerShdw>
                </a:effectLst>
              </a:rPr>
              <a:t>Leviticus </a:t>
            </a:r>
            <a:r>
              <a:rPr lang="en-US" sz="3600" b="1" dirty="0">
                <a:solidFill>
                  <a:srgbClr val="FFFF00"/>
                </a:solidFill>
                <a:effectLst>
                  <a:outerShdw blurRad="38100" dist="38100" dir="2700000" algn="tl">
                    <a:srgbClr val="000000">
                      <a:alpha val="43137"/>
                    </a:srgbClr>
                  </a:outerShdw>
                </a:effectLst>
              </a:rPr>
              <a:t>~</a:t>
            </a:r>
            <a:r>
              <a:rPr lang="en-US" sz="3600" b="1" i="1" dirty="0">
                <a:solidFill>
                  <a:srgbClr val="FFFF00"/>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“The page of </a:t>
            </a:r>
            <a:r>
              <a:rPr lang="en-US" sz="3600" b="1" dirty="0" smtClean="0">
                <a:effectLst>
                  <a:outerShdw blurRad="38100" dist="38100" dir="2700000" algn="tl">
                    <a:srgbClr val="000000">
                      <a:alpha val="43137"/>
                    </a:srgbClr>
                  </a:outerShdw>
                </a:effectLst>
              </a:rPr>
              <a:t>human</a:t>
            </a:r>
          </a:p>
          <a:p>
            <a:r>
              <a:rPr lang="en-US" sz="3600" b="1" dirty="0" smtClean="0">
                <a:effectLst>
                  <a:outerShdw blurRad="38100" dist="38100" dir="2700000" algn="tl">
                    <a:srgbClr val="000000">
                      <a:alpha val="43137"/>
                    </a:srgbClr>
                  </a:outerShdw>
                </a:effectLst>
              </a:rPr>
              <a:t>history </a:t>
            </a:r>
            <a:r>
              <a:rPr lang="en-US" sz="3600" b="1" dirty="0">
                <a:effectLst>
                  <a:outerShdw blurRad="38100" dist="38100" dir="2700000" algn="tl">
                    <a:srgbClr val="000000">
                      <a:alpha val="43137"/>
                    </a:srgbClr>
                  </a:outerShdw>
                </a:effectLst>
              </a:rPr>
              <a:t>has ever been a </a:t>
            </a:r>
            <a:r>
              <a:rPr lang="en-US" sz="3600" b="1" dirty="0" smtClean="0">
                <a:effectLst>
                  <a:outerShdw blurRad="38100" dist="38100" dir="2700000" algn="tl">
                    <a:srgbClr val="000000">
                      <a:alpha val="43137"/>
                    </a:srgbClr>
                  </a:outerShdw>
                </a:effectLst>
              </a:rPr>
              <a:t>sadly</a:t>
            </a:r>
          </a:p>
          <a:p>
            <a:r>
              <a:rPr lang="en-US" sz="3600" b="1" dirty="0" smtClean="0">
                <a:effectLst>
                  <a:outerShdw blurRad="38100" dist="38100" dir="2700000" algn="tl">
                    <a:srgbClr val="000000">
                      <a:alpha val="43137"/>
                    </a:srgbClr>
                  </a:outerShdw>
                </a:effectLst>
              </a:rPr>
              <a:t>blotted </a:t>
            </a:r>
            <a:r>
              <a:rPr lang="en-US" sz="3600" b="1" dirty="0">
                <a:effectLst>
                  <a:outerShdw blurRad="38100" dist="38100" dir="2700000" algn="tl">
                    <a:srgbClr val="000000">
                      <a:alpha val="43137"/>
                    </a:srgbClr>
                  </a:outerShdw>
                </a:effectLst>
              </a:rPr>
              <a:t>one. It is a record </a:t>
            </a:r>
            <a:r>
              <a:rPr lang="en-US" sz="3600" b="1" dirty="0" smtClean="0">
                <a:effectLst>
                  <a:outerShdw blurRad="38100" dist="38100" dir="2700000" algn="tl">
                    <a:srgbClr val="000000">
                      <a:alpha val="43137"/>
                    </a:srgbClr>
                  </a:outerShdw>
                </a:effectLst>
              </a:rPr>
              <a:t>of</a:t>
            </a:r>
          </a:p>
          <a:p>
            <a:r>
              <a:rPr lang="en-US" sz="3600" b="1" dirty="0" smtClean="0">
                <a:effectLst>
                  <a:outerShdw blurRad="38100" dist="38100" dir="2700000" algn="tl">
                    <a:srgbClr val="000000">
                      <a:alpha val="43137"/>
                    </a:srgbClr>
                  </a:outerShdw>
                </a:effectLst>
              </a:rPr>
              <a:t>failure </a:t>
            </a:r>
            <a:r>
              <a:rPr lang="en-US" sz="3600" b="1" dirty="0">
                <a:effectLst>
                  <a:outerShdw blurRad="38100" dist="38100" dir="2700000" algn="tl">
                    <a:srgbClr val="000000">
                      <a:alpha val="43137"/>
                    </a:srgbClr>
                  </a:outerShdw>
                </a:effectLst>
              </a:rPr>
              <a:t>from first to last. Amid </a:t>
            </a:r>
            <a:r>
              <a:rPr lang="en-US" sz="3600" b="1" dirty="0" smtClean="0">
                <a:effectLst>
                  <a:outerShdw blurRad="38100" dist="38100" dir="2700000" algn="tl">
                    <a:srgbClr val="000000">
                      <a:alpha val="43137"/>
                    </a:srgbClr>
                  </a:outerShdw>
                </a:effectLst>
              </a:rPr>
              <a:t>all</a:t>
            </a:r>
          </a:p>
          <a:p>
            <a:r>
              <a:rPr lang="en-US" sz="3600" b="1" dirty="0" smtClean="0">
                <a:effectLst>
                  <a:outerShdw blurRad="38100" dist="38100" dir="2700000" algn="tl">
                    <a:srgbClr val="000000">
                      <a:alpha val="43137"/>
                    </a:srgbClr>
                  </a:outerShdw>
                </a:effectLst>
              </a:rPr>
              <a:t>the </a:t>
            </a:r>
            <a:r>
              <a:rPr lang="en-US" sz="3600" b="1" dirty="0">
                <a:effectLst>
                  <a:outerShdw blurRad="38100" dist="38100" dir="2700000" algn="tl">
                    <a:srgbClr val="000000">
                      <a:alpha val="43137"/>
                    </a:srgbClr>
                  </a:outerShdw>
                </a:effectLst>
              </a:rPr>
              <a:t>delights of Eden, man hearkened to the tempter’s lie </a:t>
            </a:r>
            <a:r>
              <a:rPr lang="en-US" sz="3600" b="1" dirty="0">
                <a:solidFill>
                  <a:srgbClr val="FFFF00"/>
                </a:solidFill>
                <a:effectLst>
                  <a:outerShdw blurRad="38100" dist="38100" dir="2700000" algn="tl">
                    <a:srgbClr val="000000">
                      <a:alpha val="43137"/>
                    </a:srgbClr>
                  </a:outerShdw>
                </a:effectLst>
              </a:rPr>
              <a:t>(Gen. 3)</a:t>
            </a:r>
            <a:r>
              <a:rPr lang="en-US" sz="3600" b="1" dirty="0">
                <a:effectLst>
                  <a:outerShdw blurRad="38100" dist="38100" dir="2700000" algn="tl">
                    <a:srgbClr val="000000">
                      <a:alpha val="43137"/>
                    </a:srgbClr>
                  </a:outerShdw>
                </a:effectLst>
              </a:rPr>
              <a:t>; when preserved from judgment by the hand of electing love, and introduced into a restored earth, he was guilty of the sin </a:t>
            </a:r>
            <a:r>
              <a:rPr lang="en-US" sz="3600" b="1" dirty="0" smtClean="0">
                <a:effectLst>
                  <a:outerShdw blurRad="38100" dist="38100" dir="2700000" algn="tl">
                    <a:srgbClr val="000000">
                      <a:alpha val="43137"/>
                    </a:srgbClr>
                  </a:outerShdw>
                </a:effectLst>
              </a:rPr>
              <a:t>of</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Mackintos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7" t="7841" r="6935" b="7203"/>
          <a:stretch/>
        </p:blipFill>
        <p:spPr bwMode="auto">
          <a:xfrm rot="21315767">
            <a:off x="6815622" y="946100"/>
            <a:ext cx="2285220" cy="271456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0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intemperance </a:t>
            </a:r>
            <a:r>
              <a:rPr lang="en-US" sz="3600" b="1" dirty="0">
                <a:solidFill>
                  <a:srgbClr val="FFFF00"/>
                </a:solidFill>
                <a:effectLst>
                  <a:outerShdw blurRad="38100" dist="38100" dir="2700000" algn="tl">
                    <a:srgbClr val="000000">
                      <a:alpha val="43137"/>
                    </a:srgbClr>
                  </a:outerShdw>
                </a:effectLst>
              </a:rPr>
              <a:t>(Gen. 9)</a:t>
            </a:r>
            <a:r>
              <a:rPr lang="en-US" sz="3600" b="1" dirty="0">
                <a:effectLst>
                  <a:outerShdw blurRad="38100" dist="38100" dir="2700000" algn="tl">
                    <a:srgbClr val="000000">
                      <a:alpha val="43137"/>
                    </a:srgbClr>
                  </a:outerShdw>
                </a:effectLst>
              </a:rPr>
              <a:t>; when</a:t>
            </a:r>
          </a:p>
          <a:p>
            <a:r>
              <a:rPr lang="en-US" sz="3600" b="1" dirty="0" smtClean="0">
                <a:effectLst>
                  <a:outerShdw blurRad="38100" dist="38100" dir="2700000" algn="tl">
                    <a:srgbClr val="000000">
                      <a:alpha val="43137"/>
                    </a:srgbClr>
                  </a:outerShdw>
                </a:effectLst>
              </a:rPr>
              <a:t>conducted</a:t>
            </a:r>
            <a:r>
              <a:rPr lang="en-US" sz="3600" b="1" dirty="0">
                <a:effectLst>
                  <a:outerShdw blurRad="38100" dist="38100" dir="2700000" algn="tl">
                    <a:srgbClr val="000000">
                      <a:alpha val="43137"/>
                    </a:srgbClr>
                  </a:outerShdw>
                </a:effectLst>
              </a:rPr>
              <a:t>, by </a:t>
            </a:r>
            <a:r>
              <a:rPr lang="en-US" sz="3600" b="1" dirty="0" smtClean="0">
                <a:effectLst>
                  <a:outerShdw blurRad="38100" dist="38100" dir="2700000" algn="tl">
                    <a:srgbClr val="000000">
                      <a:alpha val="43137"/>
                    </a:srgbClr>
                  </a:outerShdw>
                </a:effectLst>
              </a:rPr>
              <a:t>Jehovah’s</a:t>
            </a:r>
          </a:p>
          <a:p>
            <a:r>
              <a:rPr lang="en-US" sz="3600" b="1" dirty="0" smtClean="0">
                <a:effectLst>
                  <a:outerShdw blurRad="38100" dist="38100" dir="2700000" algn="tl">
                    <a:srgbClr val="000000">
                      <a:alpha val="43137"/>
                    </a:srgbClr>
                  </a:outerShdw>
                </a:effectLst>
              </a:rPr>
              <a:t>outstretched </a:t>
            </a:r>
            <a:r>
              <a:rPr lang="en-US" sz="3600" b="1" dirty="0">
                <a:effectLst>
                  <a:outerShdw blurRad="38100" dist="38100" dir="2700000" algn="tl">
                    <a:srgbClr val="000000">
                      <a:alpha val="43137"/>
                    </a:srgbClr>
                  </a:outerShdw>
                </a:effectLst>
              </a:rPr>
              <a:t>arm, into the </a:t>
            </a:r>
            <a:r>
              <a:rPr lang="en-US" sz="3600" b="1" dirty="0" smtClean="0">
                <a:effectLst>
                  <a:outerShdw blurRad="38100" dist="38100" dir="2700000" algn="tl">
                    <a:srgbClr val="000000">
                      <a:alpha val="43137"/>
                    </a:srgbClr>
                  </a:outerShdw>
                </a:effectLst>
              </a:rPr>
              <a:t>land</a:t>
            </a:r>
          </a:p>
          <a:p>
            <a:r>
              <a:rPr lang="en-US" sz="3600" b="1" dirty="0" smtClean="0">
                <a:effectLst>
                  <a:outerShdw blurRad="38100" dist="38100" dir="2700000" algn="tl">
                    <a:srgbClr val="000000">
                      <a:alpha val="43137"/>
                    </a:srgbClr>
                  </a:outerShdw>
                </a:effectLst>
              </a:rPr>
              <a:t>of </a:t>
            </a:r>
            <a:r>
              <a:rPr lang="en-US" sz="3600" b="1" dirty="0">
                <a:effectLst>
                  <a:outerShdw blurRad="38100" dist="38100" dir="2700000" algn="tl">
                    <a:srgbClr val="000000">
                      <a:alpha val="43137"/>
                    </a:srgbClr>
                  </a:outerShdw>
                </a:effectLst>
              </a:rPr>
              <a:t>Canaan, he ‘forsook the </a:t>
            </a:r>
            <a:r>
              <a:rPr lang="en-US" sz="3600" b="1" dirty="0" smtClean="0">
                <a:effectLst>
                  <a:outerShdw blurRad="38100" dist="38100" dir="2700000" algn="tl">
                    <a:srgbClr val="000000">
                      <a:alpha val="43137"/>
                    </a:srgbClr>
                  </a:outerShdw>
                </a:effectLst>
              </a:rPr>
              <a:t>Lord,</a:t>
            </a:r>
          </a:p>
          <a:p>
            <a:r>
              <a:rPr lang="en-US" sz="3600" b="1" dirty="0" smtClean="0">
                <a:effectLst>
                  <a:outerShdw blurRad="38100" dist="38100" dir="2700000" algn="tl">
                    <a:srgbClr val="000000">
                      <a:alpha val="43137"/>
                    </a:srgbClr>
                  </a:outerShdw>
                </a:effectLst>
              </a:rPr>
              <a:t>and </a:t>
            </a:r>
            <a:r>
              <a:rPr lang="en-US" sz="3600" b="1" dirty="0">
                <a:effectLst>
                  <a:outerShdw blurRad="38100" dist="38100" dir="2700000" algn="tl">
                    <a:srgbClr val="000000">
                      <a:alpha val="43137"/>
                    </a:srgbClr>
                  </a:outerShdw>
                </a:effectLst>
              </a:rPr>
              <a:t>served Baal and Ashtaroth</a:t>
            </a:r>
            <a:r>
              <a:rPr lang="en-US" sz="3600" b="1" dirty="0" smtClean="0">
                <a:effectLst>
                  <a:outerShdw blurRad="38100" dist="38100" dir="2700000" algn="tl">
                    <a:srgbClr val="000000">
                      <a:alpha val="43137"/>
                    </a:srgbClr>
                  </a:outerShdw>
                </a:effectLst>
              </a:rPr>
              <a:t>’</a:t>
            </a:r>
          </a:p>
          <a:p>
            <a:r>
              <a:rPr lang="en-US" sz="3600" b="1" dirty="0" smtClean="0">
                <a:solidFill>
                  <a:srgbClr val="FFFF00"/>
                </a:solidFill>
                <a:effectLst>
                  <a:outerShdw blurRad="38100" dist="38100" dir="2700000" algn="tl">
                    <a:srgbClr val="000000">
                      <a:alpha val="43137"/>
                    </a:srgbClr>
                  </a:outerShdw>
                </a:effectLst>
              </a:rPr>
              <a:t>(</a:t>
            </a:r>
            <a:r>
              <a:rPr lang="en-US" sz="3600" b="1" dirty="0">
                <a:solidFill>
                  <a:srgbClr val="FFFF00"/>
                </a:solidFill>
                <a:effectLst>
                  <a:outerShdw blurRad="38100" dist="38100" dir="2700000" algn="tl">
                    <a:srgbClr val="000000">
                      <a:alpha val="43137"/>
                    </a:srgbClr>
                  </a:outerShdw>
                </a:effectLst>
              </a:rPr>
              <a:t>Judges 2:3)</a:t>
            </a:r>
            <a:r>
              <a:rPr lang="en-US" sz="3600" b="1" dirty="0">
                <a:effectLst>
                  <a:outerShdw blurRad="38100" dist="38100" dir="2700000" algn="tl">
                    <a:srgbClr val="000000">
                      <a:alpha val="43137"/>
                    </a:srgbClr>
                  </a:outerShdw>
                </a:effectLst>
              </a:rPr>
              <a:t>; when placed at </a:t>
            </a:r>
            <a:r>
              <a:rPr lang="en-US" sz="3600" b="1" dirty="0" smtClean="0">
                <a:effectLst>
                  <a:outerShdw blurRad="38100" dist="38100" dir="2700000" algn="tl">
                    <a:srgbClr val="000000">
                      <a:alpha val="43137"/>
                    </a:srgbClr>
                  </a:outerShdw>
                </a:effectLst>
              </a:rPr>
              <a:t>the</a:t>
            </a:r>
          </a:p>
          <a:p>
            <a:r>
              <a:rPr lang="en-US" sz="3600" b="1" dirty="0" smtClean="0">
                <a:effectLst>
                  <a:outerShdw blurRad="38100" dist="38100" dir="2700000" algn="tl">
                    <a:srgbClr val="000000">
                      <a:alpha val="43137"/>
                    </a:srgbClr>
                  </a:outerShdw>
                </a:effectLst>
              </a:rPr>
              <a:t>very </a:t>
            </a:r>
            <a:r>
              <a:rPr lang="en-US" sz="3600" b="1" dirty="0">
                <a:effectLst>
                  <a:outerShdw blurRad="38100" dist="38100" dir="2700000" algn="tl">
                    <a:srgbClr val="000000">
                      <a:alpha val="43137"/>
                    </a:srgbClr>
                  </a:outerShdw>
                </a:effectLst>
              </a:rPr>
              <a:t>summit of earthly power and glory, with untold wealth at his feet, and all the resources of the world at his command, he gave his heart to </a:t>
            </a:r>
            <a:r>
              <a:rPr lang="en-US" sz="3600" b="1" dirty="0" smtClean="0">
                <a:effectLst>
                  <a:outerShdw blurRad="38100" dist="38100" dir="2700000" algn="tl">
                    <a:srgbClr val="000000">
                      <a:alpha val="43137"/>
                    </a:srgbClr>
                  </a:outerShdw>
                </a:effectLst>
              </a:rPr>
              <a:t>the</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H-Mackintos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7" t="7841" r="6935" b="7203"/>
          <a:stretch/>
        </p:blipFill>
        <p:spPr bwMode="auto">
          <a:xfrm rot="21315767">
            <a:off x="6815622" y="946100"/>
            <a:ext cx="2285220" cy="271456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504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4524315"/>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uncircumcised stranger </a:t>
            </a:r>
            <a:r>
              <a:rPr lang="en-US" sz="3600" b="1" dirty="0">
                <a:solidFill>
                  <a:srgbClr val="FFFF00"/>
                </a:solidFill>
                <a:effectLst>
                  <a:outerShdw blurRad="38100" dist="38100" dir="2700000" algn="tl">
                    <a:srgbClr val="000000">
                      <a:alpha val="43137"/>
                    </a:srgbClr>
                  </a:outerShdw>
                </a:effectLst>
              </a:rPr>
              <a:t>(1 </a:t>
            </a:r>
            <a:r>
              <a:rPr lang="en-US" sz="3600" b="1" dirty="0" smtClean="0">
                <a:solidFill>
                  <a:srgbClr val="FFFF00"/>
                </a:solidFill>
                <a:effectLst>
                  <a:outerShdw blurRad="38100" dist="38100" dir="2700000" algn="tl">
                    <a:srgbClr val="000000">
                      <a:alpha val="43137"/>
                    </a:srgbClr>
                  </a:outerShdw>
                </a:effectLst>
              </a:rPr>
              <a:t>Kings</a:t>
            </a:r>
          </a:p>
          <a:p>
            <a:r>
              <a:rPr lang="en-US" sz="3600" b="1" dirty="0" smtClean="0">
                <a:solidFill>
                  <a:srgbClr val="FFFF00"/>
                </a:solidFill>
                <a:effectLst>
                  <a:outerShdw blurRad="38100" dist="38100" dir="2700000" algn="tl">
                    <a:srgbClr val="000000">
                      <a:alpha val="43137"/>
                    </a:srgbClr>
                  </a:outerShdw>
                </a:effectLst>
              </a:rPr>
              <a:t>11</a:t>
            </a:r>
            <a:r>
              <a:rPr lang="en-US" sz="3600" b="1" dirty="0">
                <a:solidFill>
                  <a:srgbClr val="FFFF00"/>
                </a:solidFill>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 No sooner had the </a:t>
            </a:r>
            <a:r>
              <a:rPr lang="en-US" sz="3600" b="1" dirty="0" smtClean="0">
                <a:effectLst>
                  <a:outerShdw blurRad="38100" dist="38100" dir="2700000" algn="tl">
                    <a:srgbClr val="000000">
                      <a:alpha val="43137"/>
                    </a:srgbClr>
                  </a:outerShdw>
                </a:effectLst>
              </a:rPr>
              <a:t>blessings</a:t>
            </a:r>
          </a:p>
          <a:p>
            <a:r>
              <a:rPr lang="en-US" sz="3600" b="1" dirty="0" smtClean="0">
                <a:effectLst>
                  <a:outerShdw blurRad="38100" dist="38100" dir="2700000" algn="tl">
                    <a:srgbClr val="000000">
                      <a:alpha val="43137"/>
                    </a:srgbClr>
                  </a:outerShdw>
                </a:effectLst>
              </a:rPr>
              <a:t>of </a:t>
            </a:r>
            <a:r>
              <a:rPr lang="en-US" sz="3600" b="1" dirty="0">
                <a:effectLst>
                  <a:outerShdw blurRad="38100" dist="38100" dir="2700000" algn="tl">
                    <a:srgbClr val="000000">
                      <a:alpha val="43137"/>
                    </a:srgbClr>
                  </a:outerShdw>
                </a:effectLst>
              </a:rPr>
              <a:t>the gospel </a:t>
            </a:r>
            <a:r>
              <a:rPr lang="en-US" sz="3600" b="1" dirty="0" smtClean="0">
                <a:effectLst>
                  <a:outerShdw blurRad="38100" dist="38100" dir="2700000" algn="tl">
                    <a:srgbClr val="000000">
                      <a:alpha val="43137"/>
                    </a:srgbClr>
                  </a:outerShdw>
                </a:effectLst>
              </a:rPr>
              <a:t>been promulgated</a:t>
            </a:r>
          </a:p>
          <a:p>
            <a:r>
              <a:rPr lang="en-US" sz="3600" b="1" dirty="0" smtClean="0">
                <a:effectLst>
                  <a:outerShdw blurRad="38100" dist="38100" dir="2700000" algn="tl">
                    <a:srgbClr val="000000">
                      <a:alpha val="43137"/>
                    </a:srgbClr>
                  </a:outerShdw>
                </a:effectLst>
              </a:rPr>
              <a:t>than </a:t>
            </a:r>
            <a:r>
              <a:rPr lang="en-US" sz="3600" b="1" dirty="0">
                <a:effectLst>
                  <a:outerShdw blurRad="38100" dist="38100" dir="2700000" algn="tl">
                    <a:srgbClr val="000000">
                      <a:alpha val="43137"/>
                    </a:srgbClr>
                  </a:outerShdw>
                </a:effectLst>
              </a:rPr>
              <a:t>it became needful for </a:t>
            </a:r>
            <a:r>
              <a:rPr lang="en-US" sz="3600" b="1" dirty="0" smtClean="0">
                <a:effectLst>
                  <a:outerShdw blurRad="38100" dist="38100" dir="2700000" algn="tl">
                    <a:srgbClr val="000000">
                      <a:alpha val="43137"/>
                    </a:srgbClr>
                  </a:outerShdw>
                </a:effectLst>
              </a:rPr>
              <a:t>the</a:t>
            </a:r>
          </a:p>
          <a:p>
            <a:r>
              <a:rPr lang="en-US" sz="3600" b="1" dirty="0" smtClean="0">
                <a:effectLst>
                  <a:outerShdw blurRad="38100" dist="38100" dir="2700000" algn="tl">
                    <a:srgbClr val="000000">
                      <a:alpha val="43137"/>
                    </a:srgbClr>
                  </a:outerShdw>
                </a:effectLst>
              </a:rPr>
              <a:t>Holy </a:t>
            </a:r>
            <a:r>
              <a:rPr lang="en-US" sz="3600" b="1" dirty="0">
                <a:effectLst>
                  <a:outerShdw blurRad="38100" dist="38100" dir="2700000" algn="tl">
                    <a:srgbClr val="000000">
                      <a:alpha val="43137"/>
                    </a:srgbClr>
                  </a:outerShdw>
                </a:effectLst>
              </a:rPr>
              <a:t>Ghost to </a:t>
            </a:r>
            <a:r>
              <a:rPr lang="en-US" sz="3600" b="1" dirty="0" smtClean="0">
                <a:effectLst>
                  <a:outerShdw blurRad="38100" dist="38100" dir="2700000" algn="tl">
                    <a:srgbClr val="000000">
                      <a:alpha val="43137"/>
                    </a:srgbClr>
                  </a:outerShdw>
                </a:effectLst>
              </a:rPr>
              <a:t>prophesy</a:t>
            </a:r>
          </a:p>
          <a:p>
            <a:r>
              <a:rPr lang="en-US" sz="3600" b="1" dirty="0" smtClean="0">
                <a:effectLst>
                  <a:outerShdw blurRad="38100" dist="38100" dir="2700000" algn="tl">
                    <a:srgbClr val="000000">
                      <a:alpha val="43137"/>
                    </a:srgbClr>
                  </a:outerShdw>
                </a:effectLst>
              </a:rPr>
              <a:t>concerning </a:t>
            </a:r>
            <a:r>
              <a:rPr lang="en-US" sz="3600" b="1" dirty="0">
                <a:effectLst>
                  <a:outerShdw blurRad="38100" dist="38100" dir="2700000" algn="tl">
                    <a:srgbClr val="000000">
                      <a:alpha val="43137"/>
                    </a:srgbClr>
                  </a:outerShdw>
                </a:effectLst>
              </a:rPr>
              <a:t>‘grievous wolves</a:t>
            </a:r>
            <a:r>
              <a:rPr lang="en-US" sz="3600" b="1" dirty="0" smtClean="0">
                <a:effectLst>
                  <a:outerShdw blurRad="38100" dist="38100" dir="2700000" algn="tl">
                    <a:srgbClr val="000000">
                      <a:alpha val="43137"/>
                    </a:srgbClr>
                  </a:outerShdw>
                </a:effectLst>
              </a:rPr>
              <a:t>,’</a:t>
            </a:r>
          </a:p>
          <a:p>
            <a:r>
              <a:rPr lang="en-US" sz="3600" b="1" dirty="0" smtClean="0">
                <a:effectLst>
                  <a:outerShdw blurRad="38100" dist="38100" dir="2700000" algn="tl">
                    <a:srgbClr val="000000">
                      <a:alpha val="43137"/>
                    </a:srgbClr>
                  </a:outerShdw>
                </a:effectLst>
              </a:rPr>
              <a:t>‘apostasy</a:t>
            </a:r>
            <a:r>
              <a:rPr lang="en-US" sz="3600" b="1" dirty="0">
                <a:effectLst>
                  <a:outerShdw blurRad="38100" dist="38100" dir="2700000" algn="tl">
                    <a:srgbClr val="000000">
                      <a:alpha val="43137"/>
                    </a:srgbClr>
                  </a:outerShdw>
                </a:effectLst>
              </a:rPr>
              <a:t>,’ and all manner of failure. . . . Thus, man spoils everything.”</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7" name="Rectangle 6"/>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H-Mackintos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7" t="7841" r="6935" b="7203"/>
          <a:stretch/>
        </p:blipFill>
        <p:spPr bwMode="auto">
          <a:xfrm rot="21315767">
            <a:off x="6815622" y="946100"/>
            <a:ext cx="2285220" cy="271456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8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sp>
        <p:nvSpPr>
          <p:cNvPr id="5" name="Rectangle 4"/>
          <p:cNvSpPr/>
          <p:nvPr/>
        </p:nvSpPr>
        <p:spPr>
          <a:xfrm>
            <a:off x="-38100" y="0"/>
            <a:ext cx="81153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739" y="-76200"/>
            <a:ext cx="7409622"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9 : 1 – 1 0 : 2 0</a:t>
            </a:r>
            <a:endParaRPr lang="en-US" sz="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120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Leviticu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viticus">
      <a:majorFont>
        <a:latin typeface="Leelawadee UI Semilight"/>
        <a:ea typeface=""/>
        <a:cs typeface=""/>
      </a:majorFont>
      <a:minorFont>
        <a:latin typeface="Leelawade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iticus_03-04.pptx" id="{3E221616-B9B9-4BF8-BBB8-041D984A04E9}" vid="{18242E9C-144E-44DF-B7F5-C3A5BDAEC399}"/>
    </a:ext>
  </a:extLst>
</a:theme>
</file>

<file path=docProps/app.xml><?xml version="1.0" encoding="utf-8"?>
<Properties xmlns="http://schemas.openxmlformats.org/officeDocument/2006/extended-properties" xmlns:vt="http://schemas.openxmlformats.org/officeDocument/2006/docPropsVTypes">
  <Template>Leviticus</Template>
  <TotalTime>2771</TotalTime>
  <Words>1698</Words>
  <Application>Microsoft Office PowerPoint</Application>
  <PresentationFormat>On-screen Show (4:3)</PresentationFormat>
  <Paragraphs>122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Leelawadee UI Semilight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46</cp:revision>
  <dcterms:created xsi:type="dcterms:W3CDTF">2015-03-02T21:04:08Z</dcterms:created>
  <dcterms:modified xsi:type="dcterms:W3CDTF">2015-04-15T23:14:08Z</dcterms:modified>
</cp:coreProperties>
</file>