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6" r:id="rId3"/>
    <p:sldId id="258" r:id="rId4"/>
    <p:sldId id="286" r:id="rId5"/>
    <p:sldId id="276" r:id="rId6"/>
    <p:sldId id="287" r:id="rId7"/>
    <p:sldId id="259" r:id="rId8"/>
    <p:sldId id="260" r:id="rId9"/>
    <p:sldId id="282" r:id="rId10"/>
    <p:sldId id="283" r:id="rId11"/>
    <p:sldId id="284" r:id="rId12"/>
    <p:sldId id="285" r:id="rId13"/>
    <p:sldId id="278" r:id="rId14"/>
    <p:sldId id="279" r:id="rId15"/>
    <p:sldId id="280" r:id="rId16"/>
    <p:sldId id="281" r:id="rId17"/>
    <p:sldId id="261" r:id="rId18"/>
    <p:sldId id="263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embeddedFontLst>
    <p:embeddedFont>
      <p:font typeface="vtks distress" panose="02000000000000000000" pitchFamily="2" charset="0"/>
      <p:regular r:id="rId33"/>
    </p:embeddedFont>
    <p:embeddedFont>
      <p:font typeface="Abadi MT Condensed Extra Bold" panose="020B0A06030101010103" pitchFamily="34" charset="0"/>
      <p:regular r:id="rId34"/>
    </p:embeddedFont>
    <p:embeddedFont>
      <p:font typeface="Arial Rounded MT Bold" panose="020F0704030504030204" pitchFamily="3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660066"/>
    <a:srgbClr val="000000"/>
    <a:srgbClr val="8A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13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9F70-DE8E-45B9-A009-199EA26152A8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199" y="496711"/>
            <a:ext cx="431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420" y="1574804"/>
            <a:ext cx="431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03" y="3583251"/>
            <a:ext cx="1515184" cy="838830"/>
          </a:xfrm>
          <a:prstGeom prst="rect">
            <a:avLst/>
          </a:prstGeom>
          <a:effectLst>
            <a:glow rad="381000">
              <a:schemeClr val="bg2">
                <a:alpha val="7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928531" y="3364590"/>
            <a:ext cx="3815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CD of this message will be available (free of charge) immediately following the service.</a:t>
            </a: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5463" y="5074854"/>
            <a:ext cx="3815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also be available for podcast later this week at calvaryokc.com</a:t>
            </a: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42" y="5057839"/>
            <a:ext cx="1266507" cy="1266507"/>
          </a:xfrm>
          <a:prstGeom prst="rect">
            <a:avLst/>
          </a:prstGeom>
          <a:effectLst>
            <a:glow rad="381000">
              <a:schemeClr val="bg2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42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3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Left-handed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literally,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impeded in the use of the right hand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4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6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492">
            <a:off x="210040" y="969596"/>
            <a:ext cx="8723921" cy="49188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0767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8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Entrails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related to the word for crotch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9911" y="1783644"/>
            <a:ext cx="8003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Clarke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"This is variously understood: either the contents of the bowels issued through the wound, or he had an evacuation in the natural way through the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fright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anguish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2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8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Harosheth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cut or carve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333" y="1346192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Hagoyim</a:t>
            </a:r>
            <a:r>
              <a:rPr lang="en-US" sz="3200" dirty="0"/>
              <a:t> ~ </a:t>
            </a:r>
            <a:r>
              <a:rPr lang="en-US" sz="3200" i="1" dirty="0"/>
              <a:t>the Gentiles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609" t="15700" r="22066" b="17053"/>
          <a:stretch/>
        </p:blipFill>
        <p:spPr>
          <a:xfrm>
            <a:off x="457200" y="830997"/>
            <a:ext cx="7606310" cy="57170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Freeform 1"/>
          <p:cNvSpPr/>
          <p:nvPr/>
        </p:nvSpPr>
        <p:spPr>
          <a:xfrm>
            <a:off x="4916837" y="2038027"/>
            <a:ext cx="914400" cy="848532"/>
          </a:xfrm>
          <a:custGeom>
            <a:avLst/>
            <a:gdLst>
              <a:gd name="connsiteX0" fmla="*/ 0 w 914400"/>
              <a:gd name="connsiteY0" fmla="*/ 0 h 848532"/>
              <a:gd name="connsiteX1" fmla="*/ 30997 w 914400"/>
              <a:gd name="connsiteY1" fmla="*/ 143359 h 848532"/>
              <a:gd name="connsiteX2" fmla="*/ 58119 w 914400"/>
              <a:gd name="connsiteY2" fmla="*/ 236349 h 848532"/>
              <a:gd name="connsiteX3" fmla="*/ 197604 w 914400"/>
              <a:gd name="connsiteY3" fmla="*/ 309966 h 848532"/>
              <a:gd name="connsiteX4" fmla="*/ 251848 w 914400"/>
              <a:gd name="connsiteY4" fmla="*/ 356461 h 848532"/>
              <a:gd name="connsiteX5" fmla="*/ 344838 w 914400"/>
              <a:gd name="connsiteY5" fmla="*/ 402956 h 848532"/>
              <a:gd name="connsiteX6" fmla="*/ 368085 w 914400"/>
              <a:gd name="connsiteY6" fmla="*/ 464949 h 848532"/>
              <a:gd name="connsiteX7" fmla="*/ 449451 w 914400"/>
              <a:gd name="connsiteY7" fmla="*/ 488197 h 848532"/>
              <a:gd name="connsiteX8" fmla="*/ 546316 w 914400"/>
              <a:gd name="connsiteY8" fmla="*/ 519193 h 848532"/>
              <a:gd name="connsiteX9" fmla="*/ 546316 w 914400"/>
              <a:gd name="connsiteY9" fmla="*/ 592810 h 848532"/>
              <a:gd name="connsiteX10" fmla="*/ 577312 w 914400"/>
              <a:gd name="connsiteY10" fmla="*/ 619932 h 848532"/>
              <a:gd name="connsiteX11" fmla="*/ 619932 w 914400"/>
              <a:gd name="connsiteY11" fmla="*/ 604434 h 848532"/>
              <a:gd name="connsiteX12" fmla="*/ 666427 w 914400"/>
              <a:gd name="connsiteY12" fmla="*/ 588936 h 848532"/>
              <a:gd name="connsiteX13" fmla="*/ 755543 w 914400"/>
              <a:gd name="connsiteY13" fmla="*/ 639305 h 848532"/>
              <a:gd name="connsiteX14" fmla="*/ 802038 w 914400"/>
              <a:gd name="connsiteY14" fmla="*/ 720671 h 848532"/>
              <a:gd name="connsiteX15" fmla="*/ 798163 w 914400"/>
              <a:gd name="connsiteY15" fmla="*/ 767166 h 848532"/>
              <a:gd name="connsiteX16" fmla="*/ 860156 w 914400"/>
              <a:gd name="connsiteY16" fmla="*/ 809787 h 848532"/>
              <a:gd name="connsiteX17" fmla="*/ 914400 w 914400"/>
              <a:gd name="connsiteY17" fmla="*/ 848532 h 84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4400" h="848532">
                <a:moveTo>
                  <a:pt x="0" y="0"/>
                </a:moveTo>
                <a:lnTo>
                  <a:pt x="30997" y="143359"/>
                </a:lnTo>
                <a:lnTo>
                  <a:pt x="58119" y="236349"/>
                </a:lnTo>
                <a:lnTo>
                  <a:pt x="197604" y="309966"/>
                </a:lnTo>
                <a:lnTo>
                  <a:pt x="251848" y="356461"/>
                </a:lnTo>
                <a:lnTo>
                  <a:pt x="344838" y="402956"/>
                </a:lnTo>
                <a:lnTo>
                  <a:pt x="368085" y="464949"/>
                </a:lnTo>
                <a:lnTo>
                  <a:pt x="449451" y="488197"/>
                </a:lnTo>
                <a:lnTo>
                  <a:pt x="546316" y="519193"/>
                </a:lnTo>
                <a:lnTo>
                  <a:pt x="546316" y="592810"/>
                </a:lnTo>
                <a:lnTo>
                  <a:pt x="577312" y="619932"/>
                </a:lnTo>
                <a:cubicBezTo>
                  <a:pt x="617257" y="603954"/>
                  <a:pt x="602148" y="604434"/>
                  <a:pt x="619932" y="604434"/>
                </a:cubicBezTo>
                <a:lnTo>
                  <a:pt x="666427" y="588936"/>
                </a:lnTo>
                <a:lnTo>
                  <a:pt x="755543" y="639305"/>
                </a:lnTo>
                <a:lnTo>
                  <a:pt x="802038" y="720671"/>
                </a:lnTo>
                <a:lnTo>
                  <a:pt x="798163" y="767166"/>
                </a:lnTo>
                <a:lnTo>
                  <a:pt x="860156" y="809787"/>
                </a:lnTo>
                <a:lnTo>
                  <a:pt x="914400" y="848532"/>
                </a:ln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580886" y="2034672"/>
            <a:ext cx="2564386" cy="645957"/>
            <a:chOff x="4226040" y="2898222"/>
            <a:chExt cx="2564386" cy="645957"/>
          </a:xfrm>
        </p:grpSpPr>
        <p:sp>
          <p:nvSpPr>
            <p:cNvPr id="15" name="Oval 14"/>
            <p:cNvSpPr/>
            <p:nvPr/>
          </p:nvSpPr>
          <p:spPr>
            <a:xfrm>
              <a:off x="5541466" y="2898222"/>
              <a:ext cx="149512" cy="1644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6040" y="3028194"/>
              <a:ext cx="2564386" cy="51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MT Condensed Extra Bold" panose="020B0A06030101010103" pitchFamily="34" charset="0"/>
                </a:rPr>
                <a:t>Haroseth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MT Condensed Extra Bold" panose="020B0A06030101010103" pitchFamily="34" charset="0"/>
                </a:rPr>
                <a:t>-Hagoyim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 rot="2055387">
            <a:off x="4916837" y="3081864"/>
            <a:ext cx="205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Kishon River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Warren Wiersbe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"When God goes to war, He usually chooses the most unlikely soldiers, hands them the most unusual weapons, and accomplishes through them the most unpredictable results."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270">
            <a:off x="5608537" y="2486788"/>
            <a:ext cx="3186927" cy="2375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99" y="194839"/>
            <a:ext cx="6468322" cy="6468322"/>
          </a:xfrm>
          <a:prstGeom prst="rect">
            <a:avLst/>
          </a:prstGeom>
          <a:effectLst>
            <a:outerShdw blurRad="76200" dist="381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-240000">
            <a:off x="976307" y="1376357"/>
            <a:ext cx="4579056" cy="3279250"/>
          </a:xfrm>
          <a:custGeom>
            <a:avLst/>
            <a:gdLst>
              <a:gd name="connsiteX0" fmla="*/ 0 w 4038600"/>
              <a:gd name="connsiteY0" fmla="*/ 0 h 2590800"/>
              <a:gd name="connsiteX1" fmla="*/ 4038600 w 4038600"/>
              <a:gd name="connsiteY1" fmla="*/ 0 h 2590800"/>
              <a:gd name="connsiteX2" fmla="*/ 4038600 w 4038600"/>
              <a:gd name="connsiteY2" fmla="*/ 2590800 h 2590800"/>
              <a:gd name="connsiteX3" fmla="*/ 0 w 4038600"/>
              <a:gd name="connsiteY3" fmla="*/ 2590800 h 2590800"/>
              <a:gd name="connsiteX4" fmla="*/ 0 w 4038600"/>
              <a:gd name="connsiteY4" fmla="*/ 0 h 2590800"/>
              <a:gd name="connsiteX0" fmla="*/ 0 w 4038600"/>
              <a:gd name="connsiteY0" fmla="*/ 0 h 2647244"/>
              <a:gd name="connsiteX1" fmla="*/ 4038600 w 4038600"/>
              <a:gd name="connsiteY1" fmla="*/ 0 h 2647244"/>
              <a:gd name="connsiteX2" fmla="*/ 4038600 w 4038600"/>
              <a:gd name="connsiteY2" fmla="*/ 2590800 h 2647244"/>
              <a:gd name="connsiteX3" fmla="*/ 237066 w 4038600"/>
              <a:gd name="connsiteY3" fmla="*/ 2647244 h 2647244"/>
              <a:gd name="connsiteX4" fmla="*/ 0 w 4038600"/>
              <a:gd name="connsiteY4" fmla="*/ 0 h 2647244"/>
              <a:gd name="connsiteX0" fmla="*/ 0 w 4162778"/>
              <a:gd name="connsiteY0" fmla="*/ 0 h 2647244"/>
              <a:gd name="connsiteX1" fmla="*/ 4038600 w 4162778"/>
              <a:gd name="connsiteY1" fmla="*/ 0 h 2647244"/>
              <a:gd name="connsiteX2" fmla="*/ 4162778 w 4162778"/>
              <a:gd name="connsiteY2" fmla="*/ 2229555 h 2647244"/>
              <a:gd name="connsiteX3" fmla="*/ 237066 w 4162778"/>
              <a:gd name="connsiteY3" fmla="*/ 2647244 h 2647244"/>
              <a:gd name="connsiteX4" fmla="*/ 0 w 4162778"/>
              <a:gd name="connsiteY4" fmla="*/ 0 h 264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778" h="2647244">
                <a:moveTo>
                  <a:pt x="0" y="0"/>
                </a:moveTo>
                <a:lnTo>
                  <a:pt x="4038600" y="0"/>
                </a:lnTo>
                <a:lnTo>
                  <a:pt x="4162778" y="2229555"/>
                </a:lnTo>
                <a:lnTo>
                  <a:pt x="237066" y="264724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prstTxWarp prst="textFadeRight">
              <a:avLst>
                <a:gd name="adj" fmla="val 12009"/>
              </a:avLst>
            </a:prstTxWarp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"Passive Men and the Women Who Pacify Them" – the next Dr. Phil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609" t="15700" r="22066" b="17053"/>
          <a:stretch/>
        </p:blipFill>
        <p:spPr>
          <a:xfrm>
            <a:off x="457200" y="830997"/>
            <a:ext cx="7606310" cy="57170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3" name="Freeform 22"/>
          <p:cNvSpPr/>
          <p:nvPr/>
        </p:nvSpPr>
        <p:spPr>
          <a:xfrm>
            <a:off x="5019675" y="1781175"/>
            <a:ext cx="390525" cy="838200"/>
          </a:xfrm>
          <a:custGeom>
            <a:avLst/>
            <a:gdLst>
              <a:gd name="connsiteX0" fmla="*/ 0 w 390525"/>
              <a:gd name="connsiteY0" fmla="*/ 514350 h 838200"/>
              <a:gd name="connsiteX1" fmla="*/ 114300 w 390525"/>
              <a:gd name="connsiteY1" fmla="*/ 466725 h 838200"/>
              <a:gd name="connsiteX2" fmla="*/ 200025 w 390525"/>
              <a:gd name="connsiteY2" fmla="*/ 371475 h 838200"/>
              <a:gd name="connsiteX3" fmla="*/ 219075 w 390525"/>
              <a:gd name="connsiteY3" fmla="*/ 219075 h 838200"/>
              <a:gd name="connsiteX4" fmla="*/ 247650 w 390525"/>
              <a:gd name="connsiteY4" fmla="*/ 0 h 838200"/>
              <a:gd name="connsiteX5" fmla="*/ 352425 w 390525"/>
              <a:gd name="connsiteY5" fmla="*/ 171450 h 838200"/>
              <a:gd name="connsiteX6" fmla="*/ 361950 w 390525"/>
              <a:gd name="connsiteY6" fmla="*/ 304800 h 838200"/>
              <a:gd name="connsiteX7" fmla="*/ 371475 w 390525"/>
              <a:gd name="connsiteY7" fmla="*/ 495300 h 838200"/>
              <a:gd name="connsiteX8" fmla="*/ 390525 w 390525"/>
              <a:gd name="connsiteY8" fmla="*/ 666750 h 838200"/>
              <a:gd name="connsiteX9" fmla="*/ 314325 w 390525"/>
              <a:gd name="connsiteY9" fmla="*/ 838200 h 838200"/>
              <a:gd name="connsiteX10" fmla="*/ 133350 w 390525"/>
              <a:gd name="connsiteY10" fmla="*/ 742950 h 838200"/>
              <a:gd name="connsiteX11" fmla="*/ 114300 w 390525"/>
              <a:gd name="connsiteY11" fmla="*/ 685800 h 838200"/>
              <a:gd name="connsiteX12" fmla="*/ 76200 w 390525"/>
              <a:gd name="connsiteY12" fmla="*/ 5334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0525" h="838200">
                <a:moveTo>
                  <a:pt x="0" y="514350"/>
                </a:moveTo>
                <a:lnTo>
                  <a:pt x="114300" y="466725"/>
                </a:lnTo>
                <a:lnTo>
                  <a:pt x="200025" y="371475"/>
                </a:lnTo>
                <a:lnTo>
                  <a:pt x="219075" y="219075"/>
                </a:lnTo>
                <a:lnTo>
                  <a:pt x="247650" y="0"/>
                </a:lnTo>
                <a:lnTo>
                  <a:pt x="352425" y="171450"/>
                </a:lnTo>
                <a:lnTo>
                  <a:pt x="361950" y="304800"/>
                </a:lnTo>
                <a:lnTo>
                  <a:pt x="371475" y="495300"/>
                </a:lnTo>
                <a:lnTo>
                  <a:pt x="390525" y="666750"/>
                </a:lnTo>
                <a:lnTo>
                  <a:pt x="314325" y="838200"/>
                </a:lnTo>
                <a:lnTo>
                  <a:pt x="133350" y="742950"/>
                </a:lnTo>
                <a:lnTo>
                  <a:pt x="114300" y="685800"/>
                </a:lnTo>
                <a:lnTo>
                  <a:pt x="76200" y="533400"/>
                </a:lnTo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335496" y="2420469"/>
            <a:ext cx="513976" cy="484094"/>
          </a:xfrm>
          <a:custGeom>
            <a:avLst/>
            <a:gdLst>
              <a:gd name="connsiteX0" fmla="*/ 95623 w 513976"/>
              <a:gd name="connsiteY0" fmla="*/ 0 h 484094"/>
              <a:gd name="connsiteX1" fmla="*/ 221129 w 513976"/>
              <a:gd name="connsiteY1" fmla="*/ 41835 h 484094"/>
              <a:gd name="connsiteX2" fmla="*/ 316753 w 513976"/>
              <a:gd name="connsiteY2" fmla="*/ 41835 h 484094"/>
              <a:gd name="connsiteX3" fmla="*/ 508000 w 513976"/>
              <a:gd name="connsiteY3" fmla="*/ 5976 h 484094"/>
              <a:gd name="connsiteX4" fmla="*/ 513976 w 513976"/>
              <a:gd name="connsiteY4" fmla="*/ 107576 h 484094"/>
              <a:gd name="connsiteX5" fmla="*/ 484094 w 513976"/>
              <a:gd name="connsiteY5" fmla="*/ 239059 h 484094"/>
              <a:gd name="connsiteX6" fmla="*/ 508000 w 513976"/>
              <a:gd name="connsiteY6" fmla="*/ 316753 h 484094"/>
              <a:gd name="connsiteX7" fmla="*/ 394447 w 513976"/>
              <a:gd name="connsiteY7" fmla="*/ 322729 h 484094"/>
              <a:gd name="connsiteX8" fmla="*/ 274917 w 513976"/>
              <a:gd name="connsiteY8" fmla="*/ 370541 h 484094"/>
              <a:gd name="connsiteX9" fmla="*/ 191247 w 513976"/>
              <a:gd name="connsiteY9" fmla="*/ 484094 h 484094"/>
              <a:gd name="connsiteX10" fmla="*/ 0 w 513976"/>
              <a:gd name="connsiteY10" fmla="*/ 286870 h 484094"/>
              <a:gd name="connsiteX11" fmla="*/ 0 w 513976"/>
              <a:gd name="connsiteY11" fmla="*/ 167341 h 48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976" h="484094">
                <a:moveTo>
                  <a:pt x="95623" y="0"/>
                </a:moveTo>
                <a:lnTo>
                  <a:pt x="221129" y="41835"/>
                </a:lnTo>
                <a:lnTo>
                  <a:pt x="316753" y="41835"/>
                </a:lnTo>
                <a:lnTo>
                  <a:pt x="508000" y="5976"/>
                </a:lnTo>
                <a:lnTo>
                  <a:pt x="513976" y="107576"/>
                </a:lnTo>
                <a:lnTo>
                  <a:pt x="484094" y="239059"/>
                </a:lnTo>
                <a:lnTo>
                  <a:pt x="508000" y="316753"/>
                </a:lnTo>
                <a:lnTo>
                  <a:pt x="394447" y="322729"/>
                </a:lnTo>
                <a:lnTo>
                  <a:pt x="274917" y="370541"/>
                </a:lnTo>
                <a:lnTo>
                  <a:pt x="191247" y="484094"/>
                </a:lnTo>
                <a:lnTo>
                  <a:pt x="0" y="286870"/>
                </a:lnTo>
                <a:lnTo>
                  <a:pt x="0" y="167341"/>
                </a:lnTo>
              </a:path>
            </a:pathLst>
          </a:custGeom>
          <a:solidFill>
            <a:srgbClr val="00B050"/>
          </a:solidFill>
          <a:ln w="28575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017623" y="2557046"/>
            <a:ext cx="1300921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ISSACHAR</a:t>
            </a:r>
            <a:endParaRPr lang="en-US" sz="1600" dirty="0">
              <a:solidFill>
                <a:schemeClr val="bg1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232064" y="956789"/>
            <a:ext cx="684286" cy="1526019"/>
          </a:xfrm>
          <a:custGeom>
            <a:avLst/>
            <a:gdLst>
              <a:gd name="connsiteX0" fmla="*/ 72667 w 684286"/>
              <a:gd name="connsiteY0" fmla="*/ 357283 h 1526019"/>
              <a:gd name="connsiteX1" fmla="*/ 248280 w 684286"/>
              <a:gd name="connsiteY1" fmla="*/ 345171 h 1526019"/>
              <a:gd name="connsiteX2" fmla="*/ 351226 w 684286"/>
              <a:gd name="connsiteY2" fmla="*/ 145336 h 1526019"/>
              <a:gd name="connsiteX3" fmla="*/ 363337 w 684286"/>
              <a:gd name="connsiteY3" fmla="*/ 66612 h 1526019"/>
              <a:gd name="connsiteX4" fmla="*/ 405727 w 684286"/>
              <a:gd name="connsiteY4" fmla="*/ 0 h 1526019"/>
              <a:gd name="connsiteX5" fmla="*/ 563173 w 684286"/>
              <a:gd name="connsiteY5" fmla="*/ 36334 h 1526019"/>
              <a:gd name="connsiteX6" fmla="*/ 532895 w 684286"/>
              <a:gd name="connsiteY6" fmla="*/ 163502 h 1526019"/>
              <a:gd name="connsiteX7" fmla="*/ 611618 w 684286"/>
              <a:gd name="connsiteY7" fmla="*/ 290671 h 1526019"/>
              <a:gd name="connsiteX8" fmla="*/ 654008 w 684286"/>
              <a:gd name="connsiteY8" fmla="*/ 339116 h 1526019"/>
              <a:gd name="connsiteX9" fmla="*/ 611618 w 684286"/>
              <a:gd name="connsiteY9" fmla="*/ 411783 h 1526019"/>
              <a:gd name="connsiteX10" fmla="*/ 569229 w 684286"/>
              <a:gd name="connsiteY10" fmla="*/ 478395 h 1526019"/>
              <a:gd name="connsiteX11" fmla="*/ 684286 w 684286"/>
              <a:gd name="connsiteY11" fmla="*/ 732732 h 1526019"/>
              <a:gd name="connsiteX12" fmla="*/ 599507 w 684286"/>
              <a:gd name="connsiteY12" fmla="*/ 829622 h 1526019"/>
              <a:gd name="connsiteX13" fmla="*/ 605562 w 684286"/>
              <a:gd name="connsiteY13" fmla="*/ 896234 h 1526019"/>
              <a:gd name="connsiteX14" fmla="*/ 545006 w 684286"/>
              <a:gd name="connsiteY14" fmla="*/ 938623 h 1526019"/>
              <a:gd name="connsiteX15" fmla="*/ 508672 w 684286"/>
              <a:gd name="connsiteY15" fmla="*/ 1011290 h 1526019"/>
              <a:gd name="connsiteX16" fmla="*/ 520784 w 684286"/>
              <a:gd name="connsiteY16" fmla="*/ 1114236 h 1526019"/>
              <a:gd name="connsiteX17" fmla="*/ 611618 w 684286"/>
              <a:gd name="connsiteY17" fmla="*/ 1235349 h 1526019"/>
              <a:gd name="connsiteX18" fmla="*/ 629785 w 684286"/>
              <a:gd name="connsiteY18" fmla="*/ 1259571 h 1526019"/>
              <a:gd name="connsiteX19" fmla="*/ 605562 w 684286"/>
              <a:gd name="connsiteY19" fmla="*/ 1326183 h 1526019"/>
              <a:gd name="connsiteX20" fmla="*/ 605562 w 684286"/>
              <a:gd name="connsiteY20" fmla="*/ 1404906 h 1526019"/>
              <a:gd name="connsiteX21" fmla="*/ 605562 w 684286"/>
              <a:gd name="connsiteY21" fmla="*/ 1453351 h 1526019"/>
              <a:gd name="connsiteX22" fmla="*/ 393615 w 684286"/>
              <a:gd name="connsiteY22" fmla="*/ 1526019 h 1526019"/>
              <a:gd name="connsiteX23" fmla="*/ 345170 w 684286"/>
              <a:gd name="connsiteY23" fmla="*/ 1519963 h 1526019"/>
              <a:gd name="connsiteX24" fmla="*/ 169557 w 684286"/>
              <a:gd name="connsiteY24" fmla="*/ 1453351 h 1526019"/>
              <a:gd name="connsiteX25" fmla="*/ 175613 w 684286"/>
              <a:gd name="connsiteY25" fmla="*/ 1350406 h 1526019"/>
              <a:gd name="connsiteX26" fmla="*/ 169557 w 684286"/>
              <a:gd name="connsiteY26" fmla="*/ 1071847 h 1526019"/>
              <a:gd name="connsiteX27" fmla="*/ 163502 w 684286"/>
              <a:gd name="connsiteY27" fmla="*/ 999179 h 1526019"/>
              <a:gd name="connsiteX28" fmla="*/ 42389 w 684286"/>
              <a:gd name="connsiteY28" fmla="*/ 938623 h 1526019"/>
              <a:gd name="connsiteX29" fmla="*/ 12111 w 684286"/>
              <a:gd name="connsiteY29" fmla="*/ 660064 h 1526019"/>
              <a:gd name="connsiteX30" fmla="*/ 0 w 684286"/>
              <a:gd name="connsiteY30" fmla="*/ 593452 h 1526019"/>
              <a:gd name="connsiteX31" fmla="*/ 72667 w 684286"/>
              <a:gd name="connsiteY31" fmla="*/ 357283 h 15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4286" h="1526019">
                <a:moveTo>
                  <a:pt x="72667" y="357283"/>
                </a:moveTo>
                <a:lnTo>
                  <a:pt x="248280" y="345171"/>
                </a:lnTo>
                <a:lnTo>
                  <a:pt x="351226" y="145336"/>
                </a:lnTo>
                <a:lnTo>
                  <a:pt x="363337" y="66612"/>
                </a:lnTo>
                <a:lnTo>
                  <a:pt x="405727" y="0"/>
                </a:lnTo>
                <a:lnTo>
                  <a:pt x="563173" y="36334"/>
                </a:lnTo>
                <a:lnTo>
                  <a:pt x="532895" y="163502"/>
                </a:lnTo>
                <a:lnTo>
                  <a:pt x="611618" y="290671"/>
                </a:lnTo>
                <a:lnTo>
                  <a:pt x="654008" y="339116"/>
                </a:lnTo>
                <a:lnTo>
                  <a:pt x="611618" y="411783"/>
                </a:lnTo>
                <a:lnTo>
                  <a:pt x="569229" y="478395"/>
                </a:lnTo>
                <a:lnTo>
                  <a:pt x="684286" y="732732"/>
                </a:lnTo>
                <a:lnTo>
                  <a:pt x="599507" y="829622"/>
                </a:lnTo>
                <a:lnTo>
                  <a:pt x="605562" y="896234"/>
                </a:lnTo>
                <a:lnTo>
                  <a:pt x="545006" y="938623"/>
                </a:lnTo>
                <a:lnTo>
                  <a:pt x="508672" y="1011290"/>
                </a:lnTo>
                <a:lnTo>
                  <a:pt x="520784" y="1114236"/>
                </a:lnTo>
                <a:lnTo>
                  <a:pt x="611618" y="1235349"/>
                </a:lnTo>
                <a:lnTo>
                  <a:pt x="629785" y="1259571"/>
                </a:lnTo>
                <a:lnTo>
                  <a:pt x="605562" y="1326183"/>
                </a:lnTo>
                <a:lnTo>
                  <a:pt x="605562" y="1404906"/>
                </a:lnTo>
                <a:lnTo>
                  <a:pt x="605562" y="1453351"/>
                </a:lnTo>
                <a:lnTo>
                  <a:pt x="393615" y="1526019"/>
                </a:lnTo>
                <a:lnTo>
                  <a:pt x="345170" y="1519963"/>
                </a:lnTo>
                <a:lnTo>
                  <a:pt x="169557" y="1453351"/>
                </a:lnTo>
                <a:lnTo>
                  <a:pt x="175613" y="1350406"/>
                </a:lnTo>
                <a:lnTo>
                  <a:pt x="169557" y="1071847"/>
                </a:lnTo>
                <a:lnTo>
                  <a:pt x="163502" y="999179"/>
                </a:lnTo>
                <a:lnTo>
                  <a:pt x="42389" y="938623"/>
                </a:lnTo>
                <a:lnTo>
                  <a:pt x="12111" y="660064"/>
                </a:lnTo>
                <a:lnTo>
                  <a:pt x="0" y="593452"/>
                </a:lnTo>
                <a:lnTo>
                  <a:pt x="72667" y="35728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28575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965112" y="1441744"/>
            <a:ext cx="1300921" cy="3300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NAPHTALI</a:t>
            </a:r>
            <a:endParaRPr lang="en-US" sz="1600" dirty="0">
              <a:solidFill>
                <a:schemeClr val="bg1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495800" y="1981200"/>
            <a:ext cx="1182655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ZEBULON</a:t>
            </a:r>
            <a:endParaRPr lang="en-US" sz="1600" dirty="0">
              <a:solidFill>
                <a:schemeClr val="bg1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5308676" y="2286000"/>
            <a:ext cx="253924" cy="240790"/>
          </a:xfrm>
          <a:prstGeom prst="triangl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5649" y="2286000"/>
            <a:ext cx="176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Mt. Tabor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481573" y="2438400"/>
            <a:ext cx="1753649" cy="952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5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7" grpId="0" animBg="1"/>
      <p:bldP spid="29" grpId="0"/>
      <p:bldP spid="35" grpId="0"/>
      <p:bldP spid="2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11:32 ~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what more shall I say? For the time would fail me to tell </a:t>
            </a:r>
            <a:r>
              <a: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Gideon and Barak and Samson and Jephthah, also </a:t>
            </a:r>
            <a:r>
              <a: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David and Samuel and the prophets: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~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Hobab, Moses' brother-in-law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356360"/>
            <a:ext cx="801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Literally,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in-law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discomfited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3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cf. 5:21 ~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torrent of Kishon swept them away,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ABCs of backsliding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333" y="1346192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biding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pagans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853625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ecoming unequally yoked in marriage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267" y="2361058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onsecrating to their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6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7928103" y="1560974"/>
            <a:ext cx="156057" cy="9104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12241" y="2742795"/>
            <a:ext cx="7470860" cy="3293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8" name="Rectangle 57"/>
          <p:cNvSpPr/>
          <p:nvPr/>
        </p:nvSpPr>
        <p:spPr>
          <a:xfrm>
            <a:off x="8133844" y="1539207"/>
            <a:ext cx="445247" cy="910495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741231" y="1560979"/>
            <a:ext cx="141870" cy="9104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551735" y="1556632"/>
            <a:ext cx="128973" cy="91049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221081" y="1560993"/>
            <a:ext cx="276464" cy="9104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8" y="2908660"/>
            <a:ext cx="371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Othniel 1382-1386 BC</a:t>
            </a:r>
            <a:endParaRPr 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412" y="3405376"/>
            <a:ext cx="368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Deborah 1293-1257 BC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7358" y="3394219"/>
            <a:ext cx="357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Gideon 1250-1214 BC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877" y="3890801"/>
            <a:ext cx="371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Abimelech 1213-1211 BC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4602" y="3883221"/>
            <a:ext cx="33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Tola</a:t>
            </a:r>
            <a:r>
              <a:rPr lang="en-US" sz="28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 1210-1190 BC</a:t>
            </a:r>
            <a:endParaRPr lang="en-US" sz="2800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5294" y="4417856"/>
            <a:ext cx="335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Jair 1189-1170 BC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6395" y="4380068"/>
            <a:ext cx="356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Jephthah 1152-1147 BC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1548" y="4927625"/>
            <a:ext cx="340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Ibzan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 1146-1141 BC</a:t>
            </a:r>
            <a:endParaRPr lang="en-US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7484" y="4920799"/>
            <a:ext cx="359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Elon 1140-1131 BC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2668" y="5491845"/>
            <a:ext cx="333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Abdon 1130-1123 BC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36860" y="5416885"/>
            <a:ext cx="358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Samson 1122-1105 BC</a:t>
            </a:r>
            <a:endParaRPr lang="en-US" sz="28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25112" y="2908426"/>
            <a:ext cx="3568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Ehud 1328-1313 BC</a:t>
            </a:r>
            <a:endParaRPr lang="en-US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66993" y="1565349"/>
            <a:ext cx="538749" cy="9104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15819" y="1569711"/>
            <a:ext cx="404770" cy="91049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697334" y="1556655"/>
            <a:ext cx="83462" cy="9104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12016" y="1556655"/>
            <a:ext cx="1021374" cy="9104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411451" y="1556655"/>
            <a:ext cx="1040914" cy="9104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14799" y="1547946"/>
            <a:ext cx="480280" cy="91049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41460" y="1547946"/>
            <a:ext cx="124044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57198" y="1547938"/>
            <a:ext cx="8229601" cy="931788"/>
            <a:chOff x="457199" y="3585754"/>
            <a:chExt cx="7556040" cy="93178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81593" y="3585754"/>
              <a:ext cx="0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16014" y="3585754"/>
              <a:ext cx="0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50434" y="3585754"/>
              <a:ext cx="0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84855" y="3585754"/>
              <a:ext cx="0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19276" y="3585754"/>
              <a:ext cx="0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253697" y="3585754"/>
              <a:ext cx="0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888118" y="3585754"/>
              <a:ext cx="0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22539" y="3585754"/>
              <a:ext cx="0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457199" y="3585754"/>
              <a:ext cx="7556039" cy="9144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145214" y="3590101"/>
              <a:ext cx="0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767889" y="3594448"/>
              <a:ext cx="0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390564" y="3598795"/>
              <a:ext cx="0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13239" y="3603142"/>
              <a:ext cx="0" cy="9144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411483" y="1812199"/>
            <a:ext cx="822535" cy="461665"/>
          </a:xfrm>
          <a:prstGeom prst="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badi MT Condensed Extra Bold" panose="020B0A06030101010103" pitchFamily="34" charset="0"/>
              </a:rPr>
              <a:t>1350</a:t>
            </a:r>
            <a:endParaRPr lang="en-US" sz="2400" dirty="0">
              <a:solidFill>
                <a:schemeClr val="bg1"/>
              </a:solidFill>
              <a:latin typeface="Abadi MT Condensed Extra Bold" panose="020B0A060301010101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6147" y="1802674"/>
            <a:ext cx="822535" cy="461665"/>
          </a:xfrm>
          <a:prstGeom prst="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badi MT Condensed Extra Bold" panose="020B0A06030101010103" pitchFamily="34" charset="0"/>
              </a:rPr>
              <a:t>1300</a:t>
            </a:r>
            <a:endParaRPr lang="en-US" sz="2400" dirty="0">
              <a:solidFill>
                <a:schemeClr val="bg1"/>
              </a:solidFill>
              <a:latin typeface="Abadi MT Condensed Extra Bold" panose="020B0A060301010101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2118" y="1802674"/>
            <a:ext cx="822535" cy="461665"/>
          </a:xfrm>
          <a:prstGeom prst="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badi MT Condensed Extra Bold" panose="020B0A06030101010103" pitchFamily="34" charset="0"/>
              </a:rPr>
              <a:t>1250</a:t>
            </a:r>
            <a:endParaRPr lang="en-US" sz="2400" dirty="0">
              <a:solidFill>
                <a:schemeClr val="bg1"/>
              </a:solidFill>
              <a:latin typeface="Abadi MT Condensed Extra Bold" panose="020B0A060301010101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5475" y="1802674"/>
            <a:ext cx="822535" cy="461665"/>
          </a:xfrm>
          <a:prstGeom prst="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badi MT Condensed Extra Bold" panose="020B0A06030101010103" pitchFamily="34" charset="0"/>
              </a:rPr>
              <a:t>1200</a:t>
            </a:r>
            <a:endParaRPr lang="en-US" sz="2400" dirty="0">
              <a:solidFill>
                <a:schemeClr val="bg1"/>
              </a:solidFill>
              <a:latin typeface="Abadi MT Condensed Extra Bold" panose="020B0A060301010101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28375" y="1807025"/>
            <a:ext cx="822535" cy="461665"/>
          </a:xfrm>
          <a:prstGeom prst="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badi MT Condensed Extra Bold" panose="020B0A06030101010103" pitchFamily="34" charset="0"/>
              </a:rPr>
              <a:t>1150</a:t>
            </a:r>
            <a:endParaRPr lang="en-US" sz="2400" dirty="0">
              <a:solidFill>
                <a:schemeClr val="bg1"/>
              </a:solidFill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1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9" grpId="0" animBg="1"/>
      <p:bldP spid="58" grpId="0" animBg="1"/>
      <p:bldP spid="57" grpId="0" animBg="1"/>
      <p:bldP spid="56" grpId="0" animBg="1"/>
      <p:bldP spid="55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20" grpId="0" animBg="1"/>
      <p:bldP spid="22" grpId="0" animBg="1"/>
      <p:bldP spid="24" grpId="0" animBg="1"/>
      <p:bldP spid="26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Cushan-Rishathaim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Darkness of the double wickedness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264">
            <a:off x="828890" y="1543413"/>
            <a:ext cx="6108972" cy="41549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390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Midrash (rabbinic expansion on the Hebrew Scriptures):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03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04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4074" y="2032000"/>
            <a:ext cx="173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Balak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523989" y="2867380"/>
            <a:ext cx="903111" cy="632166"/>
          </a:xfrm>
          <a:prstGeom prst="bentConnector3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10255" y="3640671"/>
            <a:ext cx="1202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Ehud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2173105" y="4453472"/>
            <a:ext cx="903111" cy="632166"/>
          </a:xfrm>
          <a:prstGeom prst="bentConnector3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6445" y="5226763"/>
            <a:ext cx="282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Ruth and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Orpah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7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Judge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udges">
      <a:majorFont>
        <a:latin typeface="Abadi MT Condensed Extra Bold"/>
        <a:ea typeface=""/>
        <a:cs typeface=""/>
      </a:majorFont>
      <a:minorFont>
        <a:latin typeface="Abadi MT Condensed Extra Bo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badi MT Condensed Extra Bold" panose="020B0A060301010101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984D87D-F3FE-4770-BFF5-9B35EE37227B}" vid="{E329A9A1-F531-4C07-B2FF-58F6F16AAC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Judges</Template>
  <TotalTime>1757</TotalTime>
  <Words>360</Words>
  <Application>Microsoft Office PowerPoint</Application>
  <PresentationFormat>On-screen Show (4:3)</PresentationFormat>
  <Paragraphs>108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vtks distress</vt:lpstr>
      <vt:lpstr>Abadi MT Condensed Extra Bold</vt:lpstr>
      <vt:lpstr>Times New Roman</vt:lpstr>
      <vt:lpstr>Arial Rounded MT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30</cp:revision>
  <dcterms:created xsi:type="dcterms:W3CDTF">2014-04-28T17:37:02Z</dcterms:created>
  <dcterms:modified xsi:type="dcterms:W3CDTF">2014-04-30T22:46:10Z</dcterms:modified>
</cp:coreProperties>
</file>