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2743200" cx="36576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e57babc0f_0_13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e57babc0f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f8bc730f2_0_1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f8bc730f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f8bc730f2_0_2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5f8bc730f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f8bc730f2_0_2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f8bc730f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f8bc730f2_0_3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f8bc730f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f553dbe2c_0_26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f553dbe2c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f8bc730f2_0_4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f8bc730f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f8bc730f2_0_5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f8bc730f2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f8bc730f2_0_5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f8bc730f2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f8bc730f2_0_6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f8bc730f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f8bc730f2_0_6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f8bc730f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f8bc730f2_0_8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f8bc730f2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f8bc730f2_0_9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f8bc730f2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f8bc730f2_0_10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5f8bc730f2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f8bc730f2_0_9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f8bc730f2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f8bc730f2_0_11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f8bc730f2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f8bc730f2_0_12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f8bc730f2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f8bc730f2_0_12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f8bc730f2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f7be9bd07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f7be9bd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f8bc730f2_0_15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f8bc730f2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f553dbe2c_0_9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f553dbe2c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f8bc730f2_0_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f8bc730f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f553dbe2c_0_10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f553dbe2c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b3df7d7_0_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b3df7d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f553dbe2c_0_10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5f553dbe2c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f8bc730f2_0_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f8bc730f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f8bc730f2_0_1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f8bc730f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24683" y="397107"/>
            <a:ext cx="3408300" cy="10947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24680" y="1511533"/>
            <a:ext cx="3408300" cy="4227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124680" y="589933"/>
            <a:ext cx="3408300" cy="10473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124680" y="1681187"/>
            <a:ext cx="3408300" cy="6939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79400" lvl="0" marL="457200" algn="ctr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1pPr>
            <a:lvl2pPr indent="-266700" lvl="1" marL="914400" algn="ctr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2pPr>
            <a:lvl3pPr indent="-266700" lvl="2" marL="1371600" algn="ctr">
              <a:spcBef>
                <a:spcPts val="700"/>
              </a:spcBef>
              <a:spcAft>
                <a:spcPts val="0"/>
              </a:spcAft>
              <a:buSzPts val="600"/>
              <a:buChar char="■"/>
              <a:defRPr/>
            </a:lvl3pPr>
            <a:lvl4pPr indent="-266700" lvl="3" marL="1828800" algn="ctr">
              <a:spcBef>
                <a:spcPts val="700"/>
              </a:spcBef>
              <a:spcAft>
                <a:spcPts val="0"/>
              </a:spcAft>
              <a:buSzPts val="600"/>
              <a:buChar char="●"/>
              <a:defRPr/>
            </a:lvl4pPr>
            <a:lvl5pPr indent="-266700" lvl="4" marL="2286000" algn="ctr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5pPr>
            <a:lvl6pPr indent="-266700" lvl="5" marL="2743200" algn="ctr">
              <a:spcBef>
                <a:spcPts val="700"/>
              </a:spcBef>
              <a:spcAft>
                <a:spcPts val="0"/>
              </a:spcAft>
              <a:buSzPts val="600"/>
              <a:buChar char="■"/>
              <a:defRPr/>
            </a:lvl6pPr>
            <a:lvl7pPr indent="-266700" lvl="6" marL="3200400" algn="ctr">
              <a:spcBef>
                <a:spcPts val="700"/>
              </a:spcBef>
              <a:spcAft>
                <a:spcPts val="0"/>
              </a:spcAft>
              <a:buSzPts val="600"/>
              <a:buChar char="●"/>
              <a:defRPr/>
            </a:lvl7pPr>
            <a:lvl8pPr indent="-266700" lvl="7" marL="3657600" algn="ctr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8pPr>
            <a:lvl9pPr indent="-266700" lvl="8" marL="4114800" algn="ctr">
              <a:spcBef>
                <a:spcPts val="700"/>
              </a:spcBef>
              <a:spcAft>
                <a:spcPts val="700"/>
              </a:spcAft>
              <a:buSzPts val="6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124680" y="1147120"/>
            <a:ext cx="3408300" cy="4491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124680" y="237347"/>
            <a:ext cx="3408300" cy="3054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24680" y="614653"/>
            <a:ext cx="3408300" cy="18222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1pPr>
            <a:lvl2pPr indent="-266700" lvl="1" marL="914400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2pPr>
            <a:lvl3pPr indent="-266700" lvl="2" marL="1371600">
              <a:spcBef>
                <a:spcPts val="700"/>
              </a:spcBef>
              <a:spcAft>
                <a:spcPts val="0"/>
              </a:spcAft>
              <a:buSzPts val="600"/>
              <a:buChar char="■"/>
              <a:defRPr/>
            </a:lvl3pPr>
            <a:lvl4pPr indent="-266700" lvl="3" marL="1828800">
              <a:spcBef>
                <a:spcPts val="700"/>
              </a:spcBef>
              <a:spcAft>
                <a:spcPts val="0"/>
              </a:spcAft>
              <a:buSzPts val="600"/>
              <a:buChar char="●"/>
              <a:defRPr/>
            </a:lvl4pPr>
            <a:lvl5pPr indent="-266700" lvl="4" marL="2286000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5pPr>
            <a:lvl6pPr indent="-266700" lvl="5" marL="2743200">
              <a:spcBef>
                <a:spcPts val="700"/>
              </a:spcBef>
              <a:spcAft>
                <a:spcPts val="0"/>
              </a:spcAft>
              <a:buSzPts val="600"/>
              <a:buChar char="■"/>
              <a:defRPr/>
            </a:lvl6pPr>
            <a:lvl7pPr indent="-266700" lvl="6" marL="3200400">
              <a:spcBef>
                <a:spcPts val="700"/>
              </a:spcBef>
              <a:spcAft>
                <a:spcPts val="0"/>
              </a:spcAft>
              <a:buSzPts val="600"/>
              <a:buChar char="●"/>
              <a:defRPr/>
            </a:lvl7pPr>
            <a:lvl8pPr indent="-266700" lvl="7" marL="3657600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8pPr>
            <a:lvl9pPr indent="-266700" lvl="8" marL="4114800">
              <a:spcBef>
                <a:spcPts val="700"/>
              </a:spcBef>
              <a:spcAft>
                <a:spcPts val="700"/>
              </a:spcAft>
              <a:buSzPts val="6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124680" y="237347"/>
            <a:ext cx="3408300" cy="3054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124680" y="614653"/>
            <a:ext cx="1599900" cy="18222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66700" lvl="0" marL="45720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0350" lvl="1" marL="9144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2pPr>
            <a:lvl3pPr indent="-260350" lvl="2" marL="13716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3pPr>
            <a:lvl4pPr indent="-260350" lvl="3" marL="18288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4pPr>
            <a:lvl5pPr indent="-260350" lvl="4" marL="22860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5pPr>
            <a:lvl6pPr indent="-260350" lvl="5" marL="27432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6pPr>
            <a:lvl7pPr indent="-260350" lvl="6" marL="32004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7pPr>
            <a:lvl8pPr indent="-260350" lvl="7" marL="36576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8pPr>
            <a:lvl9pPr indent="-260350" lvl="8" marL="4114800">
              <a:spcBef>
                <a:spcPts val="700"/>
              </a:spcBef>
              <a:spcAft>
                <a:spcPts val="700"/>
              </a:spcAft>
              <a:buSzPts val="500"/>
              <a:buChar char="■"/>
              <a:defRPr sz="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1932960" y="614653"/>
            <a:ext cx="1599900" cy="18222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66700" lvl="0" marL="45720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0350" lvl="1" marL="9144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2pPr>
            <a:lvl3pPr indent="-260350" lvl="2" marL="13716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3pPr>
            <a:lvl4pPr indent="-260350" lvl="3" marL="18288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4pPr>
            <a:lvl5pPr indent="-260350" lvl="4" marL="22860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5pPr>
            <a:lvl6pPr indent="-260350" lvl="5" marL="27432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6pPr>
            <a:lvl7pPr indent="-260350" lvl="6" marL="32004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7pPr>
            <a:lvl8pPr indent="-260350" lvl="7" marL="36576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8pPr>
            <a:lvl9pPr indent="-260350" lvl="8" marL="4114800">
              <a:spcBef>
                <a:spcPts val="700"/>
              </a:spcBef>
              <a:spcAft>
                <a:spcPts val="700"/>
              </a:spcAft>
              <a:buSzPts val="500"/>
              <a:buChar char="■"/>
              <a:defRPr sz="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124680" y="237347"/>
            <a:ext cx="3408300" cy="3054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124680" y="296320"/>
            <a:ext cx="1123200" cy="4029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124680" y="741120"/>
            <a:ext cx="1123200" cy="16956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60350" lvl="0" marL="45720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2pPr>
            <a:lvl3pPr indent="-260350" lvl="2" marL="13716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3pPr>
            <a:lvl4pPr indent="-260350" lvl="3" marL="18288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4pPr>
            <a:lvl5pPr indent="-260350" lvl="4" marL="22860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5pPr>
            <a:lvl6pPr indent="-260350" lvl="5" marL="27432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6pPr>
            <a:lvl7pPr indent="-260350" lvl="6" marL="32004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7pPr>
            <a:lvl8pPr indent="-260350" lvl="7" marL="36576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8pPr>
            <a:lvl9pPr indent="-260350" lvl="8" marL="4114800">
              <a:spcBef>
                <a:spcPts val="700"/>
              </a:spcBef>
              <a:spcAft>
                <a:spcPts val="700"/>
              </a:spcAft>
              <a:buSzPts val="500"/>
              <a:buChar char="■"/>
              <a:defRPr sz="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196100" y="240080"/>
            <a:ext cx="2547000" cy="21819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828800" y="13"/>
            <a:ext cx="1828800" cy="274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06200" y="657693"/>
            <a:ext cx="1618200" cy="7905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06200" y="1494973"/>
            <a:ext cx="1618200" cy="6588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1975800" y="386240"/>
            <a:ext cx="1534800" cy="19707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>
                <a:solidFill>
                  <a:schemeClr val="dk1"/>
                </a:solidFill>
              </a:defRPr>
            </a:lvl1pPr>
            <a:lvl2pPr indent="-266700" lvl="1" marL="9144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>
                <a:solidFill>
                  <a:schemeClr val="dk1"/>
                </a:solidFill>
              </a:defRPr>
            </a:lvl2pPr>
            <a:lvl3pPr indent="-266700" lvl="2" marL="13716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>
                <a:solidFill>
                  <a:schemeClr val="dk1"/>
                </a:solidFill>
              </a:defRPr>
            </a:lvl3pPr>
            <a:lvl4pPr indent="-266700" lvl="3" marL="18288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>
                <a:solidFill>
                  <a:schemeClr val="dk1"/>
                </a:solidFill>
              </a:defRPr>
            </a:lvl4pPr>
            <a:lvl5pPr indent="-266700" lvl="4" marL="22860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>
                <a:solidFill>
                  <a:schemeClr val="dk1"/>
                </a:solidFill>
              </a:defRPr>
            </a:lvl5pPr>
            <a:lvl6pPr indent="-266700" lvl="5" marL="27432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>
                <a:solidFill>
                  <a:schemeClr val="dk1"/>
                </a:solidFill>
              </a:defRPr>
            </a:lvl6pPr>
            <a:lvl7pPr indent="-266700" lvl="6" marL="32004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>
                <a:solidFill>
                  <a:schemeClr val="dk1"/>
                </a:solidFill>
              </a:defRPr>
            </a:lvl7pPr>
            <a:lvl8pPr indent="-266700" lvl="7" marL="36576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>
                <a:solidFill>
                  <a:schemeClr val="dk1"/>
                </a:solidFill>
              </a:defRPr>
            </a:lvl8pPr>
            <a:lvl9pPr indent="-266700" lvl="8" marL="4114800"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6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124680" y="2256307"/>
            <a:ext cx="2399400" cy="3228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24680" y="237347"/>
            <a:ext cx="3408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24680" y="614653"/>
            <a:ext cx="3408300" cy="18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0625" lIns="40625" spcFirstLastPara="1" rIns="40625" wrap="square" tIns="40625">
            <a:noAutofit/>
          </a:bodyPr>
          <a:lstStyle>
            <a:lvl1pPr indent="-279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Char char="●"/>
              <a:defRPr sz="800">
                <a:solidFill>
                  <a:schemeClr val="lt2"/>
                </a:solidFill>
              </a:defRPr>
            </a:lvl1pPr>
            <a:lvl2pPr indent="-266700" lvl="1" marL="9144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○"/>
              <a:defRPr sz="600">
                <a:solidFill>
                  <a:schemeClr val="lt2"/>
                </a:solidFill>
              </a:defRPr>
            </a:lvl2pPr>
            <a:lvl3pPr indent="-266700" lvl="2" marL="13716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■"/>
              <a:defRPr sz="600">
                <a:solidFill>
                  <a:schemeClr val="lt2"/>
                </a:solidFill>
              </a:defRPr>
            </a:lvl3pPr>
            <a:lvl4pPr indent="-266700" lvl="3" marL="18288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●"/>
              <a:defRPr sz="600">
                <a:solidFill>
                  <a:schemeClr val="lt2"/>
                </a:solidFill>
              </a:defRPr>
            </a:lvl4pPr>
            <a:lvl5pPr indent="-266700" lvl="4" marL="22860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○"/>
              <a:defRPr sz="600">
                <a:solidFill>
                  <a:schemeClr val="lt2"/>
                </a:solidFill>
              </a:defRPr>
            </a:lvl5pPr>
            <a:lvl6pPr indent="-266700" lvl="5" marL="27432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■"/>
              <a:defRPr sz="600">
                <a:solidFill>
                  <a:schemeClr val="lt2"/>
                </a:solidFill>
              </a:defRPr>
            </a:lvl6pPr>
            <a:lvl7pPr indent="-266700" lvl="6" marL="32004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●"/>
              <a:defRPr sz="600">
                <a:solidFill>
                  <a:schemeClr val="lt2"/>
                </a:solidFill>
              </a:defRPr>
            </a:lvl7pPr>
            <a:lvl8pPr indent="-266700" lvl="7" marL="36576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○"/>
              <a:defRPr sz="600">
                <a:solidFill>
                  <a:schemeClr val="lt2"/>
                </a:solidFill>
              </a:defRPr>
            </a:lvl8pPr>
            <a:lvl9pPr indent="-266700" lvl="8" marL="4114800">
              <a:lnSpc>
                <a:spcPct val="115000"/>
              </a:lnSpc>
              <a:spcBef>
                <a:spcPts val="700"/>
              </a:spcBef>
              <a:spcAft>
                <a:spcPts val="700"/>
              </a:spcAft>
              <a:buClr>
                <a:schemeClr val="lt2"/>
              </a:buClr>
              <a:buSzPts val="600"/>
              <a:buChar char="■"/>
              <a:defRPr sz="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>
            <a:lvl1pPr lvl="0" algn="r">
              <a:buNone/>
              <a:defRPr sz="400">
                <a:solidFill>
                  <a:schemeClr val="lt2"/>
                </a:solidFill>
              </a:defRPr>
            </a:lvl1pPr>
            <a:lvl2pPr lvl="1" algn="r">
              <a:buNone/>
              <a:defRPr sz="400">
                <a:solidFill>
                  <a:schemeClr val="lt2"/>
                </a:solidFill>
              </a:defRPr>
            </a:lvl2pPr>
            <a:lvl3pPr lvl="2" algn="r">
              <a:buNone/>
              <a:defRPr sz="400">
                <a:solidFill>
                  <a:schemeClr val="lt2"/>
                </a:solidFill>
              </a:defRPr>
            </a:lvl3pPr>
            <a:lvl4pPr lvl="3" algn="r">
              <a:buNone/>
              <a:defRPr sz="400">
                <a:solidFill>
                  <a:schemeClr val="lt2"/>
                </a:solidFill>
              </a:defRPr>
            </a:lvl4pPr>
            <a:lvl5pPr lvl="4" algn="r">
              <a:buNone/>
              <a:defRPr sz="400">
                <a:solidFill>
                  <a:schemeClr val="lt2"/>
                </a:solidFill>
              </a:defRPr>
            </a:lvl5pPr>
            <a:lvl6pPr lvl="5" algn="r">
              <a:buNone/>
              <a:defRPr sz="400">
                <a:solidFill>
                  <a:schemeClr val="lt2"/>
                </a:solidFill>
              </a:defRPr>
            </a:lvl6pPr>
            <a:lvl7pPr lvl="6" algn="r">
              <a:buNone/>
              <a:defRPr sz="400">
                <a:solidFill>
                  <a:schemeClr val="lt2"/>
                </a:solidFill>
              </a:defRPr>
            </a:lvl7pPr>
            <a:lvl8pPr lvl="7" algn="r">
              <a:buNone/>
              <a:defRPr sz="400">
                <a:solidFill>
                  <a:schemeClr val="lt2"/>
                </a:solidFill>
              </a:defRPr>
            </a:lvl8pPr>
            <a:lvl9pPr lvl="8" algn="r">
              <a:buNone/>
              <a:defRPr sz="4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1986"/>
            <a:ext cx="3657600" cy="2059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14" name="Google Shape;114;p22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“Give me five minutes with a person's checkbook, and I will tell you where their heart is.” 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-Billy Graham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Monthly Supports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0" name="Google Shape;120;p23"/>
          <p:cNvSpPr txBox="1"/>
          <p:nvPr>
            <p:ph idx="1" type="body"/>
          </p:nvPr>
        </p:nvSpPr>
        <p:spPr>
          <a:xfrm>
            <a:off x="45000" y="458700"/>
            <a:ext cx="3612600" cy="22674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ACTS-SR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Baptist Village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CC Githurai Kenya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City Rescue Mission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Far Reaching Ministries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His Truth Transforms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Love Link Ministries (June, 2019)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Global Hope Network Int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Shepherd’s Staff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Syndeo Ministries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Village Ministries Int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Voice Of The Martyrs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Crossroads Clinic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Missions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45000" y="458700"/>
            <a:ext cx="3612600" cy="22674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Operation</a:t>
            </a:r>
            <a:r>
              <a:rPr lang="en" sz="1400">
                <a:solidFill>
                  <a:srgbClr val="FFFFFF"/>
                </a:solidFill>
              </a:rPr>
              <a:t> Christmas Child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Care Center Ministries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VBS Hands &amp; Feet Outreach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Kenya Missions - CC Githurai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Mexico Missions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Numerous Missionaries from CCOKC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Special Events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2" name="Google Shape;132;p25"/>
          <p:cNvSpPr txBox="1"/>
          <p:nvPr>
            <p:ph idx="1" type="body"/>
          </p:nvPr>
        </p:nvSpPr>
        <p:spPr>
          <a:xfrm>
            <a:off x="45000" y="458700"/>
            <a:ext cx="3612600" cy="22674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Oklahoma Calvary Ministry Gathering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Pastor &amp; Leaders Conference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Baptism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Men’s Retreat: Plano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Fusion Conference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Women’s Retreat: CC Wichita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38" name="Google Shape;138;p26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39" name="Google Shape;1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475163"/>
            <a:ext cx="3657600" cy="2034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Olive Tree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5" name="Google Shape;145;p27"/>
          <p:cNvSpPr txBox="1"/>
          <p:nvPr>
            <p:ph idx="1" type="body"/>
          </p:nvPr>
        </p:nvSpPr>
        <p:spPr>
          <a:xfrm>
            <a:off x="45000" y="458700"/>
            <a:ext cx="3612600" cy="22674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 "The trees once went forth to anoint a king over them. And they said to the olive tree, 'Reign over us!' 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But the olive tree said to them, </a:t>
            </a:r>
            <a:r>
              <a:rPr lang="en" sz="1400">
                <a:solidFill>
                  <a:srgbClr val="FFFF00"/>
                </a:solidFill>
              </a:rPr>
              <a:t>'Should I cease giving my oil, With which they honor God and men</a:t>
            </a:r>
            <a:r>
              <a:rPr lang="en" sz="1400">
                <a:solidFill>
                  <a:srgbClr val="FFFFFF"/>
                </a:solidFill>
              </a:rPr>
              <a:t>, And go to sway over trees?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Fig</a:t>
            </a:r>
            <a:r>
              <a:rPr lang="en" sz="2400">
                <a:solidFill>
                  <a:srgbClr val="FFFFFF"/>
                </a:solidFill>
              </a:rPr>
              <a:t> Tree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1" name="Google Shape;151;p28"/>
          <p:cNvSpPr txBox="1"/>
          <p:nvPr>
            <p:ph idx="1" type="body"/>
          </p:nvPr>
        </p:nvSpPr>
        <p:spPr>
          <a:xfrm>
            <a:off x="45000" y="458700"/>
            <a:ext cx="3612600" cy="22674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 </a:t>
            </a:r>
            <a:r>
              <a:rPr lang="en" sz="1400">
                <a:solidFill>
                  <a:srgbClr val="FFFFFF"/>
                </a:solidFill>
              </a:rPr>
              <a:t>"Then the trees said to the fig tree, 'You come and reign over us!' 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But the fig tree said to them, </a:t>
            </a:r>
            <a:r>
              <a:rPr lang="en" sz="1400">
                <a:solidFill>
                  <a:srgbClr val="FFFF00"/>
                </a:solidFill>
              </a:rPr>
              <a:t>'Should I cease my sweetness and my good fruit</a:t>
            </a:r>
            <a:r>
              <a:rPr lang="en" sz="1400">
                <a:solidFill>
                  <a:srgbClr val="FFFFFF"/>
                </a:solidFill>
              </a:rPr>
              <a:t>, And go to sway over trees?'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The Vine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7" name="Google Shape;157;p29"/>
          <p:cNvSpPr txBox="1"/>
          <p:nvPr>
            <p:ph idx="1" type="body"/>
          </p:nvPr>
        </p:nvSpPr>
        <p:spPr>
          <a:xfrm>
            <a:off x="45000" y="458700"/>
            <a:ext cx="3612600" cy="22674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"Then the trees said to the vine, 'You come and reign over us!' 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But the vine said to them, </a:t>
            </a:r>
            <a:r>
              <a:rPr lang="en" sz="1400">
                <a:solidFill>
                  <a:srgbClr val="FFFF00"/>
                </a:solidFill>
              </a:rPr>
              <a:t>'Should I cease my new wine, Which cheers both God and men</a:t>
            </a:r>
            <a:r>
              <a:rPr lang="en" sz="1400">
                <a:solidFill>
                  <a:srgbClr val="FFFFFF"/>
                </a:solidFill>
              </a:rPr>
              <a:t>, And go to sway over trees?'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The Bramble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63" name="Google Shape;163;p30"/>
          <p:cNvSpPr txBox="1"/>
          <p:nvPr>
            <p:ph idx="1" type="body"/>
          </p:nvPr>
        </p:nvSpPr>
        <p:spPr>
          <a:xfrm>
            <a:off x="45000" y="458700"/>
            <a:ext cx="3612600" cy="22674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"Then all the trees said to the bramble, 'You come and reign over us!' 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And the bramble said to the trees, 'If in truth you anoint me as king over you, </a:t>
            </a:r>
            <a:r>
              <a:rPr lang="en" sz="1400">
                <a:solidFill>
                  <a:srgbClr val="FFFF00"/>
                </a:solidFill>
              </a:rPr>
              <a:t>Then come and take shelter in my shade</a:t>
            </a:r>
            <a:r>
              <a:rPr lang="en" sz="1400">
                <a:solidFill>
                  <a:srgbClr val="FFFFFF"/>
                </a:solidFill>
              </a:rPr>
              <a:t>; But if not, let fire come out of the bramble And devour the cedars of Lebanon!'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69" name="Google Shape;169;p31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70" name="Google Shape;1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43" y="0"/>
            <a:ext cx="3265713" cy="27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124680" y="67653"/>
            <a:ext cx="3408300" cy="5763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JUDGES 9</a:t>
            </a:r>
            <a:endParaRPr sz="1100"/>
          </a:p>
        </p:txBody>
      </p:sp>
      <p:sp>
        <p:nvSpPr>
          <p:cNvPr id="62" name="Google Shape;62;p14"/>
          <p:cNvSpPr txBox="1"/>
          <p:nvPr/>
        </p:nvSpPr>
        <p:spPr>
          <a:xfrm>
            <a:off x="42900" y="600053"/>
            <a:ext cx="3575400" cy="20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4800">
                <a:solidFill>
                  <a:schemeClr val="dk1"/>
                </a:solidFill>
              </a:rPr>
              <a:t>Abimelech</a:t>
            </a:r>
            <a:endParaRPr sz="4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76" name="Google Shape;176;p32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7" name="Google Shape;177;p32"/>
          <p:cNvSpPr txBox="1"/>
          <p:nvPr/>
        </p:nvSpPr>
        <p:spPr>
          <a:xfrm>
            <a:off x="755425" y="2084425"/>
            <a:ext cx="1977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0232"/>
            <a:ext cx="36576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84" name="Google Shape;184;p33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85" name="Google Shape;185;p33"/>
          <p:cNvSpPr txBox="1"/>
          <p:nvPr/>
        </p:nvSpPr>
        <p:spPr>
          <a:xfrm>
            <a:off x="755425" y="2084425"/>
            <a:ext cx="1977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4310"/>
            <a:ext cx="3657600" cy="2359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92" name="Google Shape;192;p34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93" name="Google Shape;193;p34"/>
          <p:cNvSpPr txBox="1"/>
          <p:nvPr/>
        </p:nvSpPr>
        <p:spPr>
          <a:xfrm>
            <a:off x="755425" y="2084425"/>
            <a:ext cx="1977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7700"/>
            <a:ext cx="36576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00" name="Google Shape;200;p35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1" name="Google Shape;201;p35"/>
          <p:cNvSpPr txBox="1"/>
          <p:nvPr/>
        </p:nvSpPr>
        <p:spPr>
          <a:xfrm>
            <a:off x="755425" y="2084425"/>
            <a:ext cx="1977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0"/>
            <a:ext cx="2743201" cy="27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08" name="Google Shape;208;p36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9" name="Google Shape;209;p36"/>
          <p:cNvSpPr txBox="1"/>
          <p:nvPr/>
        </p:nvSpPr>
        <p:spPr>
          <a:xfrm>
            <a:off x="755425" y="2084425"/>
            <a:ext cx="1977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019" y="-6867"/>
            <a:ext cx="1782361" cy="27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7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16" name="Google Shape;216;p37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17" name="Google Shape;217;p37"/>
          <p:cNvSpPr txBox="1"/>
          <p:nvPr/>
        </p:nvSpPr>
        <p:spPr>
          <a:xfrm>
            <a:off x="755425" y="2084425"/>
            <a:ext cx="1977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7834"/>
            <a:ext cx="36576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24" name="Google Shape;224;p38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25" name="Google Shape;225;p38"/>
          <p:cNvSpPr txBox="1"/>
          <p:nvPr/>
        </p:nvSpPr>
        <p:spPr>
          <a:xfrm>
            <a:off x="755425" y="2084425"/>
            <a:ext cx="1977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7834"/>
            <a:ext cx="36576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9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Matthew 5:13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32" name="Google Shape;232;p39"/>
          <p:cNvSpPr txBox="1"/>
          <p:nvPr>
            <p:ph idx="1" type="body"/>
          </p:nvPr>
        </p:nvSpPr>
        <p:spPr>
          <a:xfrm>
            <a:off x="45000" y="458700"/>
            <a:ext cx="3612600" cy="22674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</a:rPr>
              <a:t>“You are the salt of the earth”</a:t>
            </a:r>
            <a:endParaRPr sz="2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38" name="Google Shape;238;p40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39" name="Google Shape;23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7412" y="6181"/>
            <a:ext cx="4872420" cy="27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Gideon Recap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Met God face to face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Overcomes his lowly position in israel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Makes a sacrifice to God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Accepted his calling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Destroys the altar of Baal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Summons an Army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Faithfully lets 99% of the army go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Defeats 135,000 </a:t>
            </a:r>
            <a:r>
              <a:rPr lang="en" sz="1400">
                <a:solidFill>
                  <a:srgbClr val="FFFFFF"/>
                </a:solidFill>
              </a:rPr>
              <a:t>Midianites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Kills the two kings of Midian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Judges 8:23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Gideon said to them, "</a:t>
            </a:r>
            <a:r>
              <a:rPr lang="en" sz="1400">
                <a:solidFill>
                  <a:srgbClr val="FFFF00"/>
                </a:solidFill>
              </a:rPr>
              <a:t>I will not rule over you, and my son will not rule over you</a:t>
            </a:r>
            <a:r>
              <a:rPr lang="en" sz="1400">
                <a:solidFill>
                  <a:srgbClr val="FFFFFF"/>
                </a:solidFill>
              </a:rPr>
              <a:t>; </a:t>
            </a:r>
            <a:r>
              <a:rPr lang="en" sz="1400">
                <a:solidFill>
                  <a:srgbClr val="00FF00"/>
                </a:solidFill>
              </a:rPr>
              <a:t>the LORD will rule over you</a:t>
            </a:r>
            <a:r>
              <a:rPr lang="en" sz="1400">
                <a:solidFill>
                  <a:srgbClr val="FFFFFF"/>
                </a:solidFill>
              </a:rPr>
              <a:t>." </a:t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1,700 Shekels of Gold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1,700 Shekels of gold = 43-70lbs 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(depending on era)</a:t>
            </a:r>
            <a:endParaRPr sz="12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Guzik - Over 50lbs</a:t>
            </a:r>
            <a:endParaRPr sz="12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Clark - 70lbs, 10oz</a:t>
            </a:r>
            <a:endParaRPr sz="12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As of 8/14/2019: 	</a:t>
            </a:r>
            <a:endParaRPr sz="12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43lbs of Gold = $1,033,754.40</a:t>
            </a:r>
            <a:endParaRPr sz="12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70lbs of Gold = $1,682,856.00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124680" y="614653"/>
            <a:ext cx="34083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86" name="Google Shape;86;p18"/>
          <p:cNvSpPr txBox="1"/>
          <p:nvPr/>
        </p:nvSpPr>
        <p:spPr>
          <a:xfrm>
            <a:off x="1810126" y="1929933"/>
            <a:ext cx="291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87" name="Google Shape;87;p18"/>
          <p:cNvSpPr txBox="1"/>
          <p:nvPr/>
        </p:nvSpPr>
        <p:spPr>
          <a:xfrm>
            <a:off x="2734367" y="1502366"/>
            <a:ext cx="2919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88" name="Google Shape;88;p18"/>
          <p:cNvSpPr txBox="1"/>
          <p:nvPr/>
        </p:nvSpPr>
        <p:spPr>
          <a:xfrm>
            <a:off x="863867" y="1395691"/>
            <a:ext cx="291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484" y="0"/>
            <a:ext cx="2748632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John Stephen Akhwari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5722"/>
            <a:ext cx="3657601" cy="1671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Deuteronomy 17:17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And he shall not acquire </a:t>
            </a:r>
            <a:r>
              <a:rPr lang="en" sz="1400">
                <a:solidFill>
                  <a:srgbClr val="FF0000"/>
                </a:solidFill>
              </a:rPr>
              <a:t>many wives</a:t>
            </a:r>
            <a:r>
              <a:rPr lang="en" sz="1400">
                <a:solidFill>
                  <a:srgbClr val="FFFFFF"/>
                </a:solidFill>
              </a:rPr>
              <a:t> for himself, lest his heart turn away, 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nor shall he acquire for himself </a:t>
            </a:r>
            <a:r>
              <a:rPr lang="en" sz="1400">
                <a:solidFill>
                  <a:srgbClr val="FF0000"/>
                </a:solidFill>
              </a:rPr>
              <a:t>excessive silver and gold</a:t>
            </a:r>
            <a:r>
              <a:rPr lang="en" sz="1400">
                <a:solidFill>
                  <a:srgbClr val="FFFFFF"/>
                </a:solidFill>
              </a:rPr>
              <a:t>.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"One false step of a good man leads multitudes astray"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