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7" r:id="rId2"/>
    <p:sldId id="260" r:id="rId3"/>
    <p:sldId id="261" r:id="rId4"/>
    <p:sldId id="262" r:id="rId5"/>
    <p:sldId id="263" r:id="rId6"/>
    <p:sldId id="270" r:id="rId7"/>
    <p:sldId id="264" r:id="rId8"/>
    <p:sldId id="271" r:id="rId9"/>
    <p:sldId id="265" r:id="rId10"/>
    <p:sldId id="266" r:id="rId11"/>
    <p:sldId id="273" r:id="rId12"/>
    <p:sldId id="272" r:id="rId13"/>
    <p:sldId id="267" r:id="rId14"/>
    <p:sldId id="274" r:id="rId15"/>
    <p:sldId id="275" r:id="rId16"/>
    <p:sldId id="268" r:id="rId17"/>
    <p:sldId id="269" r:id="rId18"/>
  </p:sldIdLst>
  <p:sldSz cx="9144000" cy="6858000" type="screen4x3"/>
  <p:notesSz cx="6858000" cy="9144000"/>
  <p:embeddedFontLst>
    <p:embeddedFont>
      <p:font typeface="Arial Rounded MT Bold" panose="020F0704030504030204" pitchFamily="34" charset="0"/>
      <p:regular r:id="rId19"/>
    </p:embeddedFont>
    <p:embeddedFont>
      <p:font typeface="Erasmus" panose="020B0604020202020204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8" d="100"/>
          <a:sy n="68" d="100"/>
        </p:scale>
        <p:origin x="-2268" y="-10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3/13/2014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28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3/13/2014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64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3/13/2014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6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3/13/2014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8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3/13/2014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51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3/13/2014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73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3/13/2014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61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3/13/2014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20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3/13/2014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84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3/13/2014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30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73B-2D69-4267-8131-97CF53BB02F5}" type="datetimeFigureOut">
              <a:rPr lang="en-US" smtClean="0"/>
              <a:t>3/13/2014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92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2F73B-2D69-4267-8131-97CF53BB02F5}" type="datetimeFigureOut">
              <a:rPr lang="en-US" smtClean="0"/>
              <a:t>3/13/2014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39DAF-5A2A-43AF-970B-51E4C6FE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2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3514" y="733777"/>
            <a:ext cx="1591733" cy="1862048"/>
          </a:xfrm>
          <a:prstGeom prst="rect">
            <a:avLst/>
          </a:prstGeom>
          <a:noFill/>
          <a:effectLst>
            <a:glow rad="292100">
              <a:schemeClr val="accent4">
                <a:lumMod val="20000"/>
                <a:lumOff val="80000"/>
                <a:alpha val="8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15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508000">
                    <a:schemeClr val="accent4">
                      <a:lumMod val="20000"/>
                      <a:lumOff val="80000"/>
                      <a:alpha val="70000"/>
                    </a:schemeClr>
                  </a:glow>
                </a:effectLst>
                <a:latin typeface="Erasmus" pitchFamily="2" charset="0"/>
              </a:rPr>
              <a:t>J</a:t>
            </a:r>
            <a:endParaRPr lang="en-US" sz="115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glow rad="508000">
                  <a:schemeClr val="accent4">
                    <a:lumMod val="20000"/>
                    <a:lumOff val="80000"/>
                    <a:alpha val="70000"/>
                  </a:schemeClr>
                </a:glow>
              </a:effectLst>
              <a:latin typeface="Erasmus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4314" y="756350"/>
            <a:ext cx="6976533" cy="1569660"/>
          </a:xfrm>
          <a:prstGeom prst="rect">
            <a:avLst/>
          </a:prstGeom>
          <a:noFill/>
          <a:effectLst>
            <a:glow rad="127000">
              <a:schemeClr val="accent4">
                <a:lumMod val="20000"/>
                <a:lumOff val="8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54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  <a:latin typeface="Erasmus" pitchFamily="2" charset="0"/>
              </a:rPr>
              <a:t>o</a:t>
            </a:r>
            <a:r>
              <a:rPr lang="en-US" sz="9600" b="1" dirty="0" err="1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54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  <a:latin typeface="Erasmus" pitchFamily="2" charset="0"/>
              </a:rPr>
              <a:t>shua</a:t>
            </a:r>
            <a:r>
              <a:rPr lang="en-US" sz="9600" b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54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  <a:latin typeface="Erasmus" pitchFamily="2" charset="0"/>
              </a:rPr>
              <a:t> 08</a:t>
            </a:r>
            <a:r>
              <a:rPr lang="en-US" sz="9600" b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54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</a:rPr>
              <a:t>-</a:t>
            </a:r>
            <a:r>
              <a:rPr lang="en-US" sz="9600" b="1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54000">
                    <a:schemeClr val="accent6">
                      <a:lumMod val="20000"/>
                      <a:lumOff val="80000"/>
                      <a:alpha val="60000"/>
                    </a:schemeClr>
                  </a:glow>
                </a:effectLst>
                <a:latin typeface="Erasmus" pitchFamily="2" charset="0"/>
              </a:rPr>
              <a:t>09</a:t>
            </a:r>
            <a:endParaRPr lang="en-US" sz="9600" b="1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glow rad="254000">
                  <a:schemeClr val="accent6">
                    <a:lumMod val="20000"/>
                    <a:lumOff val="80000"/>
                    <a:alpha val="60000"/>
                  </a:schemeClr>
                </a:glow>
              </a:effectLst>
              <a:latin typeface="Erasmus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954" y="2625921"/>
            <a:ext cx="1833372" cy="1014984"/>
          </a:xfrm>
          <a:prstGeom prst="rect">
            <a:avLst/>
          </a:prstGeom>
          <a:effectLst>
            <a:glow rad="381000">
              <a:schemeClr val="accent4">
                <a:lumMod val="20000"/>
                <a:lumOff val="80000"/>
                <a:alpha val="70000"/>
              </a:schemeClr>
            </a:glow>
          </a:effectLst>
        </p:spPr>
      </p:pic>
      <p:sp>
        <p:nvSpPr>
          <p:cNvPr id="9" name="TextBox 8"/>
          <p:cNvSpPr txBox="1"/>
          <p:nvPr/>
        </p:nvSpPr>
        <p:spPr>
          <a:xfrm>
            <a:off x="1986840" y="2348583"/>
            <a:ext cx="38156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CD of this message will be available (free of charge) immediately following the service.</a:t>
            </a:r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03772" y="4058847"/>
            <a:ext cx="3815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will also be available for podcast later this week at calvaryokc.com</a:t>
            </a:r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403" y="4055602"/>
            <a:ext cx="1532474" cy="1532474"/>
          </a:xfrm>
          <a:prstGeom prst="rect">
            <a:avLst/>
          </a:prstGeom>
          <a:effectLst>
            <a:glow rad="381000">
              <a:schemeClr val="accent4">
                <a:lumMod val="20000"/>
                <a:lumOff val="80000"/>
                <a:alpha val="7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7952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62845" y="830997"/>
            <a:ext cx="82521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Oh, what peace we often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forfeit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Oh, what needless pain we bear</a:t>
            </a: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because we do not carry</a:t>
            </a: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Everything to God in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prayer</a:t>
            </a:r>
          </a:p>
          <a:p>
            <a:pPr algn="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Joseph </a:t>
            </a:r>
            <a:r>
              <a:rPr lang="en-US" sz="32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Scriven</a:t>
            </a:r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(1868)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08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09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38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08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09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02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08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09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3977" t="22323" r="31364" b="36061"/>
          <a:stretch/>
        </p:blipFill>
        <p:spPr>
          <a:xfrm>
            <a:off x="489003" y="1013690"/>
            <a:ext cx="7669529" cy="518007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Oval 4"/>
          <p:cNvSpPr/>
          <p:nvPr/>
        </p:nvSpPr>
        <p:spPr>
          <a:xfrm>
            <a:off x="5655728" y="3962403"/>
            <a:ext cx="149512" cy="1495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427128" y="4351873"/>
            <a:ext cx="149512" cy="1495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899005" y="2902042"/>
            <a:ext cx="1509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Gilgal?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672271" y="4910668"/>
            <a:ext cx="1509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Jericho</a:t>
            </a:r>
            <a:endParaRPr lang="en-US" sz="24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856619" y="3435442"/>
            <a:ext cx="484909" cy="46166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690533" y="4506730"/>
            <a:ext cx="653621" cy="32773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4995323" y="4114803"/>
            <a:ext cx="149512" cy="1495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700479" y="4174077"/>
            <a:ext cx="640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Ai</a:t>
            </a:r>
            <a:endParaRPr lang="en-US" sz="2400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260355" y="4214865"/>
            <a:ext cx="591118" cy="137009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758256" y="3979340"/>
            <a:ext cx="149512" cy="1495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134373" y="2912540"/>
            <a:ext cx="1247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Bethel</a:t>
            </a:r>
            <a:endParaRPr lang="en-US" sz="2400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886200" y="3398710"/>
            <a:ext cx="872056" cy="56369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4569025" y="4378149"/>
            <a:ext cx="149512" cy="1495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816064" y="4573087"/>
            <a:ext cx="1371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Gibeon</a:t>
            </a:r>
            <a:endParaRPr lang="en-US" sz="2400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4029891" y="4527661"/>
            <a:ext cx="489858" cy="30680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6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11" grpId="0" animBg="1"/>
      <p:bldP spid="14" grpId="0"/>
      <p:bldP spid="16" grpId="0" animBg="1"/>
      <p:bldP spid="17" grpId="0"/>
      <p:bldP spid="22" grpId="0" animBg="1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08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09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31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08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09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920043" y="1307439"/>
            <a:ext cx="3681626" cy="691515"/>
          </a:xfrm>
          <a:prstGeom prst="roundRect">
            <a:avLst/>
          </a:prstGeom>
          <a:solidFill>
            <a:srgbClr val="E2F0D9">
              <a:alpha val="50196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ounded Rectangle 5"/>
          <p:cNvSpPr/>
          <p:nvPr/>
        </p:nvSpPr>
        <p:spPr>
          <a:xfrm>
            <a:off x="257097" y="1798509"/>
            <a:ext cx="4900245" cy="691515"/>
          </a:xfrm>
          <a:prstGeom prst="roundRect">
            <a:avLst/>
          </a:prstGeom>
          <a:solidFill>
            <a:srgbClr val="E2F0D9">
              <a:alpha val="50196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Box 12"/>
          <p:cNvSpPr txBox="1"/>
          <p:nvPr/>
        </p:nvSpPr>
        <p:spPr>
          <a:xfrm>
            <a:off x="462845" y="830997"/>
            <a:ext cx="825217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Is. 61:3 ~ </a:t>
            </a:r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console those who mourn in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Zion,To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give them beauty for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ashes,The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oil of joy for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mourning,The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garment of praise for the spirit of heaviness;</a:t>
            </a:r>
          </a:p>
        </p:txBody>
      </p:sp>
    </p:spTree>
    <p:extLst>
      <p:ext uri="{BB962C8B-B14F-4D97-AF65-F5344CB8AC3E}">
        <p14:creationId xmlns:p14="http://schemas.microsoft.com/office/powerpoint/2010/main" val="270647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08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09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16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62845" y="830997"/>
            <a:ext cx="82521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Ps. 84:10 ~ </a:t>
            </a:r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day in Your courts is better than a thousand</a:t>
            </a:r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would rather be a doorkeeper in the house of my </a:t>
            </a:r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</a:t>
            </a:r>
          </a:p>
          <a:p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 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dwell in the tents of wickedness.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08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09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63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08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09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08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08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09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4896717"/>
              </p:ext>
            </p:extLst>
          </p:nvPr>
        </p:nvGraphicFramePr>
        <p:xfrm>
          <a:off x="372534" y="936978"/>
          <a:ext cx="8331200" cy="4560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1400"/>
                <a:gridCol w="1041400"/>
                <a:gridCol w="1041400"/>
                <a:gridCol w="1041400"/>
                <a:gridCol w="1041400"/>
                <a:gridCol w="1041400"/>
                <a:gridCol w="1041400"/>
                <a:gridCol w="1041400"/>
              </a:tblGrid>
              <a:tr h="6515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515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515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5153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5153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5153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5153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cxnSp>
        <p:nvCxnSpPr>
          <p:cNvPr id="5" name="Straight Connector 4"/>
          <p:cNvCxnSpPr/>
          <p:nvPr/>
        </p:nvCxnSpPr>
        <p:spPr>
          <a:xfrm flipV="1">
            <a:off x="356052" y="3533422"/>
            <a:ext cx="1049866" cy="1964267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6623542" y="1573105"/>
            <a:ext cx="1049866" cy="1964267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537685" y="2240844"/>
            <a:ext cx="1049866" cy="1964267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2444497" y="2878666"/>
            <a:ext cx="1049866" cy="1964267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399822" y="3522132"/>
            <a:ext cx="1128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411111" y="3536470"/>
            <a:ext cx="1027290" cy="130951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499102" y="2879449"/>
            <a:ext cx="1027290" cy="130951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579760" y="2235199"/>
            <a:ext cx="1027290" cy="130951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663467" y="1580901"/>
            <a:ext cx="1027290" cy="130951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727200" y="1091255"/>
            <a:ext cx="2404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Point of Sin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25789" y="5054484"/>
            <a:ext cx="3872525" cy="489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Point of Repentance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2438401" y="4842933"/>
            <a:ext cx="2370666" cy="191911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4543781" y="4216392"/>
            <a:ext cx="265286" cy="81845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4809067" y="3544710"/>
            <a:ext cx="1821806" cy="1490134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4809067" y="2889955"/>
            <a:ext cx="3889247" cy="2144889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1411112" y="1625757"/>
            <a:ext cx="2212622" cy="189637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3518186" y="1625756"/>
            <a:ext cx="105548" cy="124986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3623734" y="1621813"/>
            <a:ext cx="1938649" cy="584581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3623734" y="1603023"/>
            <a:ext cx="4032176" cy="3109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744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08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09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39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62845" y="830997"/>
            <a:ext cx="825217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Phil. 3:3 ~ 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we are the circumcision, who worship God in the Spirit, rejoice in Christ Jesus, and have no confidence in the flesh,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08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09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5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08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09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57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08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09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3977" t="22323" r="31364" b="36061"/>
          <a:stretch/>
        </p:blipFill>
        <p:spPr>
          <a:xfrm>
            <a:off x="489003" y="1013690"/>
            <a:ext cx="7669529" cy="518007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Oval 4"/>
          <p:cNvSpPr/>
          <p:nvPr/>
        </p:nvSpPr>
        <p:spPr>
          <a:xfrm>
            <a:off x="5655728" y="3962403"/>
            <a:ext cx="149512" cy="1495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427128" y="4351873"/>
            <a:ext cx="149512" cy="1495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899005" y="2902042"/>
            <a:ext cx="1509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Gilgal?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672271" y="4910668"/>
            <a:ext cx="1509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Jericho</a:t>
            </a:r>
            <a:endParaRPr lang="en-US" sz="24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856619" y="3435442"/>
            <a:ext cx="484909" cy="46166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690533" y="4506730"/>
            <a:ext cx="653621" cy="32773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4995323" y="4114803"/>
            <a:ext cx="149512" cy="1495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700479" y="4174077"/>
            <a:ext cx="640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Ai</a:t>
            </a:r>
            <a:endParaRPr lang="en-US" sz="2400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260355" y="4214865"/>
            <a:ext cx="591118" cy="137009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758256" y="3979340"/>
            <a:ext cx="149512" cy="1495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134373" y="2912540"/>
            <a:ext cx="1247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Bethel</a:t>
            </a:r>
            <a:endParaRPr lang="en-US" sz="2400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886200" y="3398710"/>
            <a:ext cx="872056" cy="56369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5006616" y="2771428"/>
            <a:ext cx="149512" cy="1495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113863" y="2619034"/>
            <a:ext cx="149512" cy="1495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318968" y="1673141"/>
            <a:ext cx="1371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Gerizi</a:t>
            </a:r>
            <a:r>
              <a:rPr lang="en-US" sz="2400" dirty="0"/>
              <a:t>m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4070795" y="2159311"/>
            <a:ext cx="872056" cy="56369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336632" y="1669963"/>
            <a:ext cx="1509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Ebal</a:t>
            </a:r>
            <a:endParaRPr lang="en-US" sz="2400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5274929" y="2164729"/>
            <a:ext cx="484909" cy="46166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reeform 1"/>
          <p:cNvSpPr/>
          <p:nvPr/>
        </p:nvSpPr>
        <p:spPr>
          <a:xfrm>
            <a:off x="4984124" y="2749639"/>
            <a:ext cx="515155" cy="1326524"/>
          </a:xfrm>
          <a:custGeom>
            <a:avLst/>
            <a:gdLst>
              <a:gd name="connsiteX0" fmla="*/ 0 w 515155"/>
              <a:gd name="connsiteY0" fmla="*/ 1326524 h 1326524"/>
              <a:gd name="connsiteX1" fmla="*/ 154546 w 515155"/>
              <a:gd name="connsiteY1" fmla="*/ 1184857 h 1326524"/>
              <a:gd name="connsiteX2" fmla="*/ 367048 w 515155"/>
              <a:gd name="connsiteY2" fmla="*/ 1010992 h 1326524"/>
              <a:gd name="connsiteX3" fmla="*/ 470079 w 515155"/>
              <a:gd name="connsiteY3" fmla="*/ 869324 h 1326524"/>
              <a:gd name="connsiteX4" fmla="*/ 489397 w 515155"/>
              <a:gd name="connsiteY4" fmla="*/ 734096 h 1326524"/>
              <a:gd name="connsiteX5" fmla="*/ 489397 w 515155"/>
              <a:gd name="connsiteY5" fmla="*/ 676141 h 1326524"/>
              <a:gd name="connsiteX6" fmla="*/ 470079 w 515155"/>
              <a:gd name="connsiteY6" fmla="*/ 579550 h 1326524"/>
              <a:gd name="connsiteX7" fmla="*/ 515155 w 515155"/>
              <a:gd name="connsiteY7" fmla="*/ 418564 h 1326524"/>
              <a:gd name="connsiteX8" fmla="*/ 399245 w 515155"/>
              <a:gd name="connsiteY8" fmla="*/ 315533 h 1326524"/>
              <a:gd name="connsiteX9" fmla="*/ 315532 w 515155"/>
              <a:gd name="connsiteY9" fmla="*/ 231820 h 1326524"/>
              <a:gd name="connsiteX10" fmla="*/ 264017 w 515155"/>
              <a:gd name="connsiteY10" fmla="*/ 141668 h 1326524"/>
              <a:gd name="connsiteX11" fmla="*/ 160986 w 515155"/>
              <a:gd name="connsiteY11" fmla="*/ 0 h 1326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5155" h="1326524">
                <a:moveTo>
                  <a:pt x="0" y="1326524"/>
                </a:moveTo>
                <a:lnTo>
                  <a:pt x="154546" y="1184857"/>
                </a:lnTo>
                <a:lnTo>
                  <a:pt x="367048" y="1010992"/>
                </a:lnTo>
                <a:lnTo>
                  <a:pt x="470079" y="869324"/>
                </a:lnTo>
                <a:lnTo>
                  <a:pt x="489397" y="734096"/>
                </a:lnTo>
                <a:lnTo>
                  <a:pt x="489397" y="676141"/>
                </a:lnTo>
                <a:lnTo>
                  <a:pt x="470079" y="579550"/>
                </a:lnTo>
                <a:lnTo>
                  <a:pt x="515155" y="418564"/>
                </a:lnTo>
                <a:lnTo>
                  <a:pt x="399245" y="315533"/>
                </a:lnTo>
                <a:lnTo>
                  <a:pt x="315532" y="231820"/>
                </a:lnTo>
                <a:lnTo>
                  <a:pt x="264017" y="141668"/>
                </a:lnTo>
                <a:lnTo>
                  <a:pt x="160986" y="0"/>
                </a:lnTo>
              </a:path>
            </a:pathLst>
          </a:cu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c 27"/>
          <p:cNvSpPr/>
          <p:nvPr/>
        </p:nvSpPr>
        <p:spPr>
          <a:xfrm rot="21303715" flipH="1">
            <a:off x="3776374" y="4158457"/>
            <a:ext cx="2011680" cy="2690206"/>
          </a:xfrm>
          <a:prstGeom prst="arc">
            <a:avLst>
              <a:gd name="adj1" fmla="val 15936817"/>
              <a:gd name="adj2" fmla="val 20574252"/>
            </a:avLst>
          </a:prstGeom>
          <a:noFill/>
          <a:ln w="333375">
            <a:solidFill>
              <a:srgbClr val="FF0000"/>
            </a:solidFill>
            <a:tailEnd type="stealth"/>
          </a:ln>
          <a:effectLst>
            <a:softEdge rad="635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69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11" grpId="0" animBg="1"/>
      <p:bldP spid="14" grpId="0"/>
      <p:bldP spid="16" grpId="0" animBg="1"/>
      <p:bldP spid="17" grpId="0"/>
      <p:bldP spid="22" grpId="0" animBg="1"/>
      <p:bldP spid="23" grpId="0" animBg="1"/>
      <p:bldP spid="24" grpId="0"/>
      <p:bldP spid="26" grpId="0"/>
      <p:bldP spid="2" grpId="0" animBg="1"/>
      <p:bldP spid="28" grpId="0" animBg="1"/>
      <p:bldP spid="2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08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09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68" y="1664254"/>
            <a:ext cx="8519465" cy="352949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553156" y="1952978"/>
            <a:ext cx="2709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Mt. Gerizim 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74274" y="1936043"/>
            <a:ext cx="2709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000000"/>
                </a:solidFill>
              </a:rPr>
              <a:t>Mt. Ebal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18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08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09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16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281" y="0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Joshua 08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smtClean="0">
                <a:ln>
                  <a:solidFill>
                    <a:schemeClr val="accent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mus" pitchFamily="2" charset="0"/>
              </a:rPr>
              <a:t>09</a:t>
            </a:r>
            <a:endParaRPr lang="en-US" sz="4800" dirty="0">
              <a:ln>
                <a:solidFill>
                  <a:schemeClr val="accent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m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04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Joshua">
      <a:dk1>
        <a:srgbClr val="FFFFFF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Joshua">
      <a:majorFont>
        <a:latin typeface="Arial Rounded MT Bold"/>
        <a:ea typeface=""/>
        <a:cs typeface=""/>
      </a:majorFont>
      <a:minorFont>
        <a:latin typeface="Arial Rounded MT Bold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3" id="{D1993B38-ABEC-4C99-B6E3-A9A3C23459D4}" vid="{A3AAE65A-CFB5-4090-85BC-C482349C6BE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Joshua</Template>
  <TotalTime>596</TotalTime>
  <Words>218</Words>
  <Application>Microsoft Office PowerPoint</Application>
  <PresentationFormat>On-screen Show (4:3)</PresentationFormat>
  <Paragraphs>45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Arial Rounded MT Bold</vt:lpstr>
      <vt:lpstr>Erasmus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Merrihew</dc:creator>
  <cp:lastModifiedBy>Kathy</cp:lastModifiedBy>
  <cp:revision>16</cp:revision>
  <dcterms:created xsi:type="dcterms:W3CDTF">2014-03-11T17:26:33Z</dcterms:created>
  <dcterms:modified xsi:type="dcterms:W3CDTF">2014-03-13T16:17:28Z</dcterms:modified>
</cp:coreProperties>
</file>