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7" r:id="rId4"/>
    <p:sldId id="259" r:id="rId5"/>
    <p:sldId id="260" r:id="rId6"/>
    <p:sldId id="262" r:id="rId7"/>
    <p:sldId id="263" r:id="rId8"/>
    <p:sldId id="265" r:id="rId9"/>
    <p:sldId id="266" r:id="rId10"/>
    <p:sldId id="264" r:id="rId11"/>
    <p:sldId id="267" r:id="rId12"/>
  </p:sldIdLst>
  <p:sldSz cx="9144000" cy="6858000" type="screen4x3"/>
  <p:notesSz cx="6858000" cy="9144000"/>
  <p:embeddedFontLst>
    <p:embeddedFont>
      <p:font typeface="Mitzvah" pitchFamily="2" charset="0"/>
      <p:regular r:id="rId13"/>
    </p:embeddedFont>
    <p:embeddedFont>
      <p:font typeface="Aharoni" pitchFamily="2" charset="-79"/>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66" y="-9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3/21/2012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3/21/2012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3/21/2012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3/21/2012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3/21/2012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0923" y="304800"/>
            <a:ext cx="5704477"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595554" y="533400"/>
            <a:ext cx="5105399"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Joel 1:1-2:11</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sp>
        <p:nvSpPr>
          <p:cNvPr id="41" name="TextBox 40"/>
          <p:cNvSpPr txBox="1"/>
          <p:nvPr/>
        </p:nvSpPr>
        <p:spPr>
          <a:xfrm>
            <a:off x="381001" y="1107996"/>
            <a:ext cx="8305799" cy="5078313"/>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David Guzik ~ </a:t>
            </a:r>
            <a:r>
              <a:rPr lang="en-US" sz="3600" dirty="0">
                <a:effectLst>
                  <a:outerShdw blurRad="38100" dist="38100" dir="2700000" algn="tl">
                    <a:srgbClr val="000000">
                      <a:alpha val="43137"/>
                    </a:srgbClr>
                  </a:outerShdw>
                </a:effectLst>
              </a:rPr>
              <a:t>“When we are right with God, we </a:t>
            </a:r>
            <a:r>
              <a:rPr lang="en-US" sz="3600" i="1" dirty="0">
                <a:effectLst>
                  <a:outerShdw blurRad="38100" dist="38100" dir="2700000" algn="tl">
                    <a:srgbClr val="000000">
                      <a:alpha val="43137"/>
                    </a:srgbClr>
                  </a:outerShdw>
                </a:effectLst>
              </a:rPr>
              <a:t>want</a:t>
            </a:r>
            <a:r>
              <a:rPr lang="en-US" sz="3600" dirty="0">
                <a:effectLst>
                  <a:outerShdw blurRad="38100" dist="38100" dir="2700000" algn="tl">
                    <a:srgbClr val="000000">
                      <a:alpha val="43137"/>
                    </a:srgbClr>
                  </a:outerShdw>
                </a:effectLst>
              </a:rPr>
              <a:t> the day of the </a:t>
            </a:r>
            <a:r>
              <a:rPr lang="en-US" sz="3600" cap="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We long for Him to show His strength because we know that we abide in Him. When we are not right with God, we </a:t>
            </a:r>
            <a:r>
              <a:rPr lang="en-US" sz="3600" i="1" dirty="0">
                <a:effectLst>
                  <a:outerShdw blurRad="38100" dist="38100" dir="2700000" algn="tl">
                    <a:srgbClr val="000000">
                      <a:alpha val="43137"/>
                    </a:srgbClr>
                  </a:outerShdw>
                </a:effectLst>
              </a:rPr>
              <a:t>dread</a:t>
            </a:r>
            <a:r>
              <a:rPr lang="en-US" sz="3600" dirty="0">
                <a:effectLst>
                  <a:outerShdw blurRad="38100" dist="38100" dir="2700000" algn="tl">
                    <a:srgbClr val="000000">
                      <a:alpha val="43137"/>
                    </a:srgbClr>
                  </a:outerShdw>
                </a:effectLst>
              </a:rPr>
              <a:t> the day of the </a:t>
            </a:r>
            <a:r>
              <a:rPr lang="en-US" sz="3600" cap="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because when God shows Himself strong, His strength may work </a:t>
            </a:r>
            <a:r>
              <a:rPr lang="en-US" sz="3600" i="1" dirty="0">
                <a:effectLst>
                  <a:outerShdw blurRad="38100" dist="38100" dir="2700000" algn="tl">
                    <a:srgbClr val="000000">
                      <a:alpha val="43137"/>
                    </a:srgbClr>
                  </a:outerShdw>
                </a:effectLst>
              </a:rPr>
              <a:t>against</a:t>
            </a:r>
            <a:r>
              <a:rPr lang="en-US" sz="3600" dirty="0">
                <a:effectLst>
                  <a:outerShdw blurRad="38100" dist="38100" dir="2700000" algn="tl">
                    <a:srgbClr val="000000">
                      <a:alpha val="43137"/>
                    </a:srgbClr>
                  </a:outerShdw>
                </a:effectLst>
              </a:rPr>
              <a:t> us.”</a:t>
            </a:r>
          </a:p>
        </p:txBody>
      </p:sp>
    </p:spTree>
    <p:extLst>
      <p:ext uri="{BB962C8B-B14F-4D97-AF65-F5344CB8AC3E}">
        <p14:creationId xmlns:p14="http://schemas.microsoft.com/office/powerpoint/2010/main" xmlns="" val="903264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Rev. 9:1-12 – 5</a:t>
            </a:r>
            <a:r>
              <a:rPr lang="en-US" sz="3600" baseline="30000" dirty="0">
                <a:effectLst>
                  <a:outerShdw blurRad="38100" dist="38100" dir="2700000" algn="tl">
                    <a:srgbClr val="000000">
                      <a:alpha val="43137"/>
                    </a:srgbClr>
                  </a:outerShdw>
                </a:effectLst>
              </a:rPr>
              <a:t>th</a:t>
            </a:r>
            <a:r>
              <a:rPr lang="en-US" sz="3600" dirty="0">
                <a:effectLst>
                  <a:outerShdw blurRad="38100" dist="38100" dir="2700000" algn="tl">
                    <a:srgbClr val="000000">
                      <a:alpha val="43137"/>
                    </a:srgbClr>
                  </a:outerShdw>
                </a:effectLst>
              </a:rPr>
              <a:t> trumpet (The Bottomless Pit)</a:t>
            </a:r>
          </a:p>
        </p:txBody>
      </p:sp>
    </p:spTree>
    <p:extLst>
      <p:ext uri="{BB962C8B-B14F-4D97-AF65-F5344CB8AC3E}">
        <p14:creationId xmlns:p14="http://schemas.microsoft.com/office/powerpoint/2010/main" xmlns="" val="8149278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grpSp>
        <p:nvGrpSpPr>
          <p:cNvPr id="3" name="Group 2"/>
          <p:cNvGrpSpPr/>
          <p:nvPr/>
        </p:nvGrpSpPr>
        <p:grpSpPr>
          <a:xfrm>
            <a:off x="259492" y="2667153"/>
            <a:ext cx="8686800" cy="1143000"/>
            <a:chOff x="654268" y="3505200"/>
            <a:chExt cx="8032532" cy="1143000"/>
          </a:xfrm>
        </p:grpSpPr>
        <p:sp>
          <p:nvSpPr>
            <p:cNvPr id="16" name="Rectangle 15"/>
            <p:cNvSpPr/>
            <p:nvPr/>
          </p:nvSpPr>
          <p:spPr>
            <a:xfrm>
              <a:off x="654268" y="3505200"/>
              <a:ext cx="8032532" cy="113646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7" name="Straight Connector 16"/>
            <p:cNvCxnSpPr/>
            <p:nvPr/>
          </p:nvCxnSpPr>
          <p:spPr>
            <a:xfrm>
              <a:off x="1195754" y="3511731"/>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45122" y="3511731"/>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56338"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89385"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66089"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55477"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88523"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21569"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54615"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87662"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420708"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53754" y="3505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6298" y="3657600"/>
              <a:ext cx="1004698"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800BC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1813034"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750BC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3139966"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700BC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4359166"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650BC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5623034"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600BC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6905298"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550BC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30" name="Freeform 29"/>
          <p:cNvSpPr/>
          <p:nvPr/>
        </p:nvSpPr>
        <p:spPr>
          <a:xfrm flipV="1">
            <a:off x="254880" y="1470713"/>
            <a:ext cx="649626" cy="1118400"/>
          </a:xfrm>
          <a:custGeom>
            <a:avLst/>
            <a:gdLst>
              <a:gd name="connsiteX0" fmla="*/ 0 w 3184635"/>
              <a:gd name="connsiteY0" fmla="*/ 0 h 1671144"/>
              <a:gd name="connsiteX1" fmla="*/ 3184635 w 3184635"/>
              <a:gd name="connsiteY1" fmla="*/ 31531 h 1671144"/>
              <a:gd name="connsiteX2" fmla="*/ 1876097 w 3184635"/>
              <a:gd name="connsiteY2" fmla="*/ 1671144 h 1671144"/>
              <a:gd name="connsiteX3" fmla="*/ 15766 w 3184635"/>
              <a:gd name="connsiteY3" fmla="*/ 63062 h 1671144"/>
              <a:gd name="connsiteX4" fmla="*/ 0 w 3184635"/>
              <a:gd name="connsiteY4" fmla="*/ 0 h 1671144"/>
              <a:gd name="connsiteX0" fmla="*/ 0 w 3184635"/>
              <a:gd name="connsiteY0" fmla="*/ 15765 h 1686909"/>
              <a:gd name="connsiteX1" fmla="*/ 3184635 w 3184635"/>
              <a:gd name="connsiteY1" fmla="*/ 0 h 1686909"/>
              <a:gd name="connsiteX2" fmla="*/ 1876097 w 3184635"/>
              <a:gd name="connsiteY2" fmla="*/ 1686909 h 1686909"/>
              <a:gd name="connsiteX3" fmla="*/ 15766 w 3184635"/>
              <a:gd name="connsiteY3" fmla="*/ 78827 h 1686909"/>
              <a:gd name="connsiteX4" fmla="*/ 0 w 3184635"/>
              <a:gd name="connsiteY4" fmla="*/ 15765 h 1686909"/>
              <a:gd name="connsiteX0" fmla="*/ 0 w 3184635"/>
              <a:gd name="connsiteY0" fmla="*/ 15765 h 1744089"/>
              <a:gd name="connsiteX1" fmla="*/ 3184635 w 3184635"/>
              <a:gd name="connsiteY1" fmla="*/ 0 h 1744089"/>
              <a:gd name="connsiteX2" fmla="*/ 174395 w 3184635"/>
              <a:gd name="connsiteY2" fmla="*/ 1744089 h 1744089"/>
              <a:gd name="connsiteX3" fmla="*/ 15766 w 3184635"/>
              <a:gd name="connsiteY3" fmla="*/ 78827 h 1744089"/>
              <a:gd name="connsiteX4" fmla="*/ 0 w 3184635"/>
              <a:gd name="connsiteY4" fmla="*/ 15765 h 1744089"/>
              <a:gd name="connsiteX0" fmla="*/ 782 w 3168870"/>
              <a:gd name="connsiteY0" fmla="*/ 15764 h 1744089"/>
              <a:gd name="connsiteX1" fmla="*/ 3168870 w 3168870"/>
              <a:gd name="connsiteY1" fmla="*/ 0 h 1744089"/>
              <a:gd name="connsiteX2" fmla="*/ 158630 w 3168870"/>
              <a:gd name="connsiteY2" fmla="*/ 1744089 h 1744089"/>
              <a:gd name="connsiteX3" fmla="*/ 1 w 3168870"/>
              <a:gd name="connsiteY3" fmla="*/ 78827 h 1744089"/>
              <a:gd name="connsiteX4" fmla="*/ 782 w 3168870"/>
              <a:gd name="connsiteY4" fmla="*/ 15764 h 1744089"/>
              <a:gd name="connsiteX0" fmla="*/ 781 w 3168869"/>
              <a:gd name="connsiteY0" fmla="*/ 15764 h 1744089"/>
              <a:gd name="connsiteX1" fmla="*/ 3168869 w 3168869"/>
              <a:gd name="connsiteY1" fmla="*/ 0 h 1744089"/>
              <a:gd name="connsiteX2" fmla="*/ 158629 w 3168869"/>
              <a:gd name="connsiteY2" fmla="*/ 1744089 h 1744089"/>
              <a:gd name="connsiteX3" fmla="*/ 0 w 3168869"/>
              <a:gd name="connsiteY3" fmla="*/ 78826 h 1744089"/>
              <a:gd name="connsiteX4" fmla="*/ 781 w 3168869"/>
              <a:gd name="connsiteY4" fmla="*/ 15764 h 1744089"/>
              <a:gd name="connsiteX0" fmla="*/ 0 w 3168088"/>
              <a:gd name="connsiteY0" fmla="*/ 15764 h 1744089"/>
              <a:gd name="connsiteX1" fmla="*/ 3168088 w 3168088"/>
              <a:gd name="connsiteY1" fmla="*/ 0 h 1744089"/>
              <a:gd name="connsiteX2" fmla="*/ 157848 w 3168088"/>
              <a:gd name="connsiteY2" fmla="*/ 1744089 h 1744089"/>
              <a:gd name="connsiteX3" fmla="*/ 0 w 3168088"/>
              <a:gd name="connsiteY3" fmla="*/ 15764 h 1744089"/>
              <a:gd name="connsiteX0" fmla="*/ 0 w 4352918"/>
              <a:gd name="connsiteY0" fmla="*/ 0 h 1766443"/>
              <a:gd name="connsiteX1" fmla="*/ 4352918 w 4352918"/>
              <a:gd name="connsiteY1" fmla="*/ 22354 h 1766443"/>
              <a:gd name="connsiteX2" fmla="*/ 1342678 w 4352918"/>
              <a:gd name="connsiteY2" fmla="*/ 1766443 h 1766443"/>
              <a:gd name="connsiteX3" fmla="*/ 0 w 4352918"/>
              <a:gd name="connsiteY3" fmla="*/ 0 h 1766443"/>
              <a:gd name="connsiteX0" fmla="*/ 0 w 4352918"/>
              <a:gd name="connsiteY0" fmla="*/ 0 h 1795033"/>
              <a:gd name="connsiteX1" fmla="*/ 4352918 w 4352918"/>
              <a:gd name="connsiteY1" fmla="*/ 22354 h 1795033"/>
              <a:gd name="connsiteX2" fmla="*/ 483875 w 4352918"/>
              <a:gd name="connsiteY2" fmla="*/ 1795033 h 1795033"/>
              <a:gd name="connsiteX3" fmla="*/ 0 w 4352918"/>
              <a:gd name="connsiteY3" fmla="*/ 0 h 1795033"/>
              <a:gd name="connsiteX0" fmla="*/ 0 w 869996"/>
              <a:gd name="connsiteY0" fmla="*/ 0 h 1795033"/>
              <a:gd name="connsiteX1" fmla="*/ 869996 w 869996"/>
              <a:gd name="connsiteY1" fmla="*/ 12824 h 1795033"/>
              <a:gd name="connsiteX2" fmla="*/ 483875 w 869996"/>
              <a:gd name="connsiteY2" fmla="*/ 1795033 h 1795033"/>
              <a:gd name="connsiteX3" fmla="*/ 0 w 869996"/>
              <a:gd name="connsiteY3" fmla="*/ 0 h 1795033"/>
            </a:gdLst>
            <a:ahLst/>
            <a:cxnLst>
              <a:cxn ang="0">
                <a:pos x="connsiteX0" y="connsiteY0"/>
              </a:cxn>
              <a:cxn ang="0">
                <a:pos x="connsiteX1" y="connsiteY1"/>
              </a:cxn>
              <a:cxn ang="0">
                <a:pos x="connsiteX2" y="connsiteY2"/>
              </a:cxn>
              <a:cxn ang="0">
                <a:pos x="connsiteX3" y="connsiteY3"/>
              </a:cxn>
            </a:cxnLst>
            <a:rect l="l" t="t" r="r" b="b"/>
            <a:pathLst>
              <a:path w="869996" h="1795033">
                <a:moveTo>
                  <a:pt x="0" y="0"/>
                </a:moveTo>
                <a:lnTo>
                  <a:pt x="869996" y="12824"/>
                </a:lnTo>
                <a:lnTo>
                  <a:pt x="483875" y="1795033"/>
                </a:lnTo>
                <a:lnTo>
                  <a:pt x="0" y="0"/>
                </a:lnTo>
                <a:close/>
              </a:path>
            </a:pathLst>
          </a:custGeom>
          <a:gradFill>
            <a:gsLst>
              <a:gs pos="0">
                <a:schemeClr val="bg1"/>
              </a:gs>
              <a:gs pos="25000">
                <a:schemeClr val="accent1">
                  <a:tint val="44500"/>
                  <a:satMod val="160000"/>
                  <a:alpha val="60000"/>
                </a:schemeClr>
              </a:gs>
              <a:gs pos="100000">
                <a:schemeClr val="tx2"/>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3181441" y="990600"/>
            <a:ext cx="392076" cy="1589347"/>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1601" y="1033815"/>
            <a:ext cx="1096578" cy="400110"/>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Joash</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3" name="Rectangle 52"/>
          <p:cNvSpPr/>
          <p:nvPr/>
        </p:nvSpPr>
        <p:spPr>
          <a:xfrm>
            <a:off x="159326" y="3080811"/>
            <a:ext cx="931224" cy="759408"/>
          </a:xfrm>
          <a:prstGeom prst="rect">
            <a:avLst/>
          </a:prstGeom>
          <a:solidFill>
            <a:srgbClr val="FFFFFF">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latin typeface="Arial" pitchFamily="34" charset="0"/>
                <a:cs typeface="Arial" pitchFamily="34" charset="0"/>
              </a:rPr>
              <a:t>Joel</a:t>
            </a:r>
            <a:endParaRPr lang="en-US" sz="2400" b="1" dirty="0">
              <a:solidFill>
                <a:srgbClr val="000000"/>
              </a:solidFill>
              <a:latin typeface="Arial" pitchFamily="34" charset="0"/>
              <a:cs typeface="Arial" pitchFamily="34" charset="0"/>
            </a:endParaRPr>
          </a:p>
        </p:txBody>
      </p:sp>
      <p:sp>
        <p:nvSpPr>
          <p:cNvPr id="54" name="Rectangle 53"/>
          <p:cNvSpPr/>
          <p:nvPr/>
        </p:nvSpPr>
        <p:spPr>
          <a:xfrm>
            <a:off x="8077200" y="3076853"/>
            <a:ext cx="961900" cy="759408"/>
          </a:xfrm>
          <a:prstGeom prst="rect">
            <a:avLst/>
          </a:prstGeom>
          <a:solidFill>
            <a:srgbClr val="FFFFFF">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latin typeface="Arial" pitchFamily="34" charset="0"/>
                <a:cs typeface="Arial" pitchFamily="34" charset="0"/>
              </a:rPr>
              <a:t>Joel</a:t>
            </a:r>
            <a:endParaRPr lang="en-US" sz="2400" b="1" dirty="0">
              <a:solidFill>
                <a:srgbClr val="000000"/>
              </a:solidFill>
              <a:latin typeface="Arial" pitchFamily="34" charset="0"/>
              <a:cs typeface="Arial" pitchFamily="34" charset="0"/>
            </a:endParaRPr>
          </a:p>
        </p:txBody>
      </p:sp>
      <p:sp>
        <p:nvSpPr>
          <p:cNvPr id="55" name="TextBox 54"/>
          <p:cNvSpPr txBox="1"/>
          <p:nvPr/>
        </p:nvSpPr>
        <p:spPr>
          <a:xfrm>
            <a:off x="381001" y="3828871"/>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The first of the writing prophets – late 9</a:t>
            </a:r>
            <a:r>
              <a:rPr lang="en-US" sz="3600" baseline="30000" dirty="0">
                <a:effectLst>
                  <a:outerShdw blurRad="38100" dist="38100" dir="2700000" algn="tl">
                    <a:srgbClr val="000000">
                      <a:alpha val="43137"/>
                    </a:srgbClr>
                  </a:outerShdw>
                </a:effectLst>
              </a:rPr>
              <a:t>th</a:t>
            </a:r>
            <a:r>
              <a:rPr lang="en-US" sz="3600" dirty="0">
                <a:effectLst>
                  <a:outerShdw blurRad="38100" dist="38100" dir="2700000" algn="tl">
                    <a:srgbClr val="000000">
                      <a:alpha val="43137"/>
                    </a:srgbClr>
                  </a:outerShdw>
                </a:effectLst>
              </a:rPr>
              <a:t> century BC</a:t>
            </a:r>
          </a:p>
        </p:txBody>
      </p:sp>
    </p:spTree>
    <p:extLst>
      <p:ext uri="{BB962C8B-B14F-4D97-AF65-F5344CB8AC3E}">
        <p14:creationId xmlns:p14="http://schemas.microsoft.com/office/powerpoint/2010/main" xmlns="" val="6942947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vertical)">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arn(inVertical)">
                                      <p:cBhvr>
                                        <p:cTn id="29" dur="500"/>
                                        <p:tgtEl>
                                          <p:spTgt spid="54"/>
                                        </p:tgtEl>
                                      </p:cBhvr>
                                    </p:animEffect>
                                  </p:childTnLst>
                                </p:cTn>
                              </p:par>
                            </p:childTnLst>
                          </p:cTn>
                        </p:par>
                        <p:par>
                          <p:cTn id="30" fill="hold">
                            <p:stCondLst>
                              <p:cond delay="500"/>
                            </p:stCondLst>
                            <p:childTnLst>
                              <p:par>
                                <p:cTn id="31" presetID="9" presetClass="emph" presetSubtype="0" grpId="2" nodeType="afterEffect">
                                  <p:stCondLst>
                                    <p:cond delay="0"/>
                                  </p:stCondLst>
                                  <p:childTnLst>
                                    <p:set>
                                      <p:cBhvr rctx="PPT">
                                        <p:cTn id="32" dur="indefinite"/>
                                        <p:tgtEl>
                                          <p:spTgt spid="53"/>
                                        </p:tgtEl>
                                        <p:attrNameLst>
                                          <p:attrName>style.opacity</p:attrName>
                                        </p:attrNameLst>
                                      </p:cBhvr>
                                      <p:to>
                                        <p:strVal val="0.5"/>
                                      </p:to>
                                    </p:set>
                                    <p:animEffect filter="image" prLst="opacity: 0.5">
                                      <p:cBhvr rctx="IE">
                                        <p:cTn id="33" dur="indefinite"/>
                                        <p:tgtEl>
                                          <p:spTgt spid="53"/>
                                        </p:tgtEl>
                                      </p:cBhvr>
                                    </p:animEffect>
                                  </p:childTnLst>
                                </p:cTn>
                              </p:par>
                              <p:par>
                                <p:cTn id="34" presetID="9" presetClass="emph" presetSubtype="0" grpId="2" nodeType="withEffect">
                                  <p:stCondLst>
                                    <p:cond delay="0"/>
                                  </p:stCondLst>
                                  <p:childTnLst>
                                    <p:set>
                                      <p:cBhvr rctx="PPT">
                                        <p:cTn id="35" dur="indefinite"/>
                                        <p:tgtEl>
                                          <p:spTgt spid="42"/>
                                        </p:tgtEl>
                                        <p:attrNameLst>
                                          <p:attrName>style.opacity</p:attrName>
                                        </p:attrNameLst>
                                      </p:cBhvr>
                                      <p:to>
                                        <p:strVal val="0.5"/>
                                      </p:to>
                                    </p:set>
                                    <p:animEffect filter="image" prLst="opacity: 0.5">
                                      <p:cBhvr rctx="IE">
                                        <p:cTn id="36" dur="indefinite"/>
                                        <p:tgtEl>
                                          <p:spTgt spid="42"/>
                                        </p:tgtEl>
                                      </p:cBhvr>
                                    </p:animEffect>
                                  </p:childTnLst>
                                </p:cTn>
                              </p:par>
                              <p:par>
                                <p:cTn id="37" presetID="9" presetClass="emph" presetSubtype="0" grpId="2" nodeType="withEffect">
                                  <p:stCondLst>
                                    <p:cond delay="0"/>
                                  </p:stCondLst>
                                  <p:childTnLst>
                                    <p:set>
                                      <p:cBhvr rctx="PPT">
                                        <p:cTn id="38" dur="indefinite"/>
                                        <p:tgtEl>
                                          <p:spTgt spid="30"/>
                                        </p:tgtEl>
                                        <p:attrNameLst>
                                          <p:attrName>style.opacity</p:attrName>
                                        </p:attrNameLst>
                                      </p:cBhvr>
                                      <p:to>
                                        <p:strVal val="0.5"/>
                                      </p:to>
                                    </p:set>
                                    <p:animEffect filter="image" prLst="opacity: 0.5">
                                      <p:cBhvr rctx="IE">
                                        <p:cTn id="39" dur="indefinite"/>
                                        <p:tgtEl>
                                          <p:spTgt spid="30"/>
                                        </p:tgtEl>
                                      </p:cBhvr>
                                    </p:animEffect>
                                  </p:childTnLst>
                                </p:cTn>
                              </p:par>
                              <p:par>
                                <p:cTn id="40" presetID="9" presetClass="emph" presetSubtype="0" grpId="2" nodeType="withEffect">
                                  <p:stCondLst>
                                    <p:cond delay="0"/>
                                  </p:stCondLst>
                                  <p:childTnLst>
                                    <p:set>
                                      <p:cBhvr rctx="PPT">
                                        <p:cTn id="41" dur="indefinite"/>
                                        <p:tgtEl>
                                          <p:spTgt spid="55"/>
                                        </p:tgtEl>
                                        <p:attrNameLst>
                                          <p:attrName>style.opacity</p:attrName>
                                        </p:attrNameLst>
                                      </p:cBhvr>
                                      <p:to>
                                        <p:strVal val="0.5"/>
                                      </p:to>
                                    </p:set>
                                    <p:animEffect filter="image" prLst="opacity: 0.5">
                                      <p:cBhvr rctx="IE">
                                        <p:cTn id="42" dur="indefinite"/>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5" fill="hold" grpId="1" nodeType="clickEffect">
                                  <p:stCondLst>
                                    <p:cond delay="0"/>
                                  </p:stCondLst>
                                  <p:childTnLst>
                                    <p:animEffect transition="out" filter="randombar(vertical)">
                                      <p:cBhvr>
                                        <p:cTn id="46" dur="500"/>
                                        <p:tgtEl>
                                          <p:spTgt spid="42"/>
                                        </p:tgtEl>
                                      </p:cBhvr>
                                    </p:animEffect>
                                    <p:set>
                                      <p:cBhvr>
                                        <p:cTn id="47" dur="1" fill="hold">
                                          <p:stCondLst>
                                            <p:cond delay="499"/>
                                          </p:stCondLst>
                                        </p:cTn>
                                        <p:tgtEl>
                                          <p:spTgt spid="42"/>
                                        </p:tgtEl>
                                        <p:attrNameLst>
                                          <p:attrName>style.visibility</p:attrName>
                                        </p:attrNameLst>
                                      </p:cBhvr>
                                      <p:to>
                                        <p:strVal val="hidden"/>
                                      </p:to>
                                    </p:set>
                                  </p:childTnLst>
                                </p:cTn>
                              </p:par>
                              <p:par>
                                <p:cTn id="48" presetID="14" presetClass="exit" presetSubtype="5" fill="hold" grpId="1" nodeType="withEffect">
                                  <p:stCondLst>
                                    <p:cond delay="0"/>
                                  </p:stCondLst>
                                  <p:childTnLst>
                                    <p:animEffect transition="out" filter="randombar(vertical)">
                                      <p:cBhvr>
                                        <p:cTn id="49" dur="500"/>
                                        <p:tgtEl>
                                          <p:spTgt spid="30"/>
                                        </p:tgtEl>
                                      </p:cBhvr>
                                    </p:animEffect>
                                    <p:set>
                                      <p:cBhvr>
                                        <p:cTn id="50" dur="1" fill="hold">
                                          <p:stCondLst>
                                            <p:cond delay="499"/>
                                          </p:stCondLst>
                                        </p:cTn>
                                        <p:tgtEl>
                                          <p:spTgt spid="30"/>
                                        </p:tgtEl>
                                        <p:attrNameLst>
                                          <p:attrName>style.visibility</p:attrName>
                                        </p:attrNameLst>
                                      </p:cBhvr>
                                      <p:to>
                                        <p:strVal val="hidden"/>
                                      </p:to>
                                    </p:set>
                                  </p:childTnLst>
                                </p:cTn>
                              </p:par>
                              <p:par>
                                <p:cTn id="51" presetID="14" presetClass="exit" presetSubtype="5" fill="hold" grpId="1" nodeType="withEffect">
                                  <p:stCondLst>
                                    <p:cond delay="0"/>
                                  </p:stCondLst>
                                  <p:childTnLst>
                                    <p:animEffect transition="out" filter="randombar(vertical)">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par>
                                <p:cTn id="54" presetID="14" presetClass="exit" presetSubtype="5" fill="hold" grpId="1" nodeType="withEffect">
                                  <p:stCondLst>
                                    <p:cond delay="0"/>
                                  </p:stCondLst>
                                  <p:childTnLst>
                                    <p:animEffect transition="out" filter="randombar(vertical)">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par>
                                <p:cTn id="57" presetID="14" presetClass="exit" presetSubtype="5" fill="hold" grpId="1" nodeType="withEffect">
                                  <p:stCondLst>
                                    <p:cond delay="0"/>
                                  </p:stCondLst>
                                  <p:childTnLst>
                                    <p:animEffect transition="out" filter="randombar(vertical)">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par>
                                <p:cTn id="60" presetID="14" presetClass="exit" presetSubtype="5" fill="hold" nodeType="withEffect">
                                  <p:stCondLst>
                                    <p:cond delay="0"/>
                                  </p:stCondLst>
                                  <p:childTnLst>
                                    <p:animEffect transition="out" filter="randombar(vertical)">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42" grpId="0" animBg="1"/>
      <p:bldP spid="42" grpId="1" animBg="1"/>
      <p:bldP spid="42" grpId="2" animBg="1"/>
      <p:bldP spid="53" grpId="0" animBg="1"/>
      <p:bldP spid="53" grpId="1" animBg="1"/>
      <p:bldP spid="53" grpId="2" animBg="1"/>
      <p:bldP spid="54" grpId="0" animBg="1"/>
      <p:bldP spid="54" grpId="1" animBg="1"/>
      <p:bldP spid="55" grpId="0"/>
      <p:bldP spid="55" grpId="1"/>
      <p:bldP spid="55"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sp>
        <p:nvSpPr>
          <p:cNvPr id="5" name="TextBox 4"/>
          <p:cNvSpPr txBox="1"/>
          <p:nvPr/>
        </p:nvSpPr>
        <p:spPr>
          <a:xfrm>
            <a:off x="381000" y="1145969"/>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Theme:  the Day of the Lord ~ 24x, 6 prophets, 5x by Joel</a:t>
            </a:r>
          </a:p>
        </p:txBody>
      </p:sp>
      <p:sp>
        <p:nvSpPr>
          <p:cNvPr id="2" name="TextBox 1"/>
          <p:cNvSpPr txBox="1"/>
          <p:nvPr/>
        </p:nvSpPr>
        <p:spPr>
          <a:xfrm>
            <a:off x="457200" y="2295829"/>
            <a:ext cx="8229600" cy="403187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Jeff Miller ~ </a:t>
            </a:r>
            <a:r>
              <a:rPr lang="en-US" sz="3200" dirty="0">
                <a:effectLst>
                  <a:outerShdw blurRad="38100" dist="38100" dir="2700000" algn="tl">
                    <a:srgbClr val="000000">
                      <a:alpha val="43137"/>
                    </a:srgbClr>
                  </a:outerShdw>
                </a:effectLst>
              </a:rPr>
              <a:t>“The Day of the Lord as understood by the Hebrews and expressed in the prophets is a multifaceted concept. Five aspects of the Day of the Lord nearness, judgment, terror, call to repentance, and restoration may be readily drawn from a study of the texts in which the phrase occurs.”</a:t>
            </a:r>
          </a:p>
        </p:txBody>
      </p:sp>
    </p:spTree>
    <p:extLst>
      <p:ext uri="{BB962C8B-B14F-4D97-AF65-F5344CB8AC3E}">
        <p14:creationId xmlns:p14="http://schemas.microsoft.com/office/powerpoint/2010/main" xmlns=""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5" fill="hold" grpId="1" nodeType="clickEffect">
                                  <p:stCondLst>
                                    <p:cond delay="0"/>
                                  </p:stCondLst>
                                  <p:childTnLst>
                                    <p:animEffect transition="out" filter="randombar(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4" presetClass="exit" presetSubtype="5" fill="hold" grpId="1" nodeType="withEffect">
                                  <p:stCondLst>
                                    <p:cond delay="0"/>
                                  </p:stCondLst>
                                  <p:childTnLst>
                                    <p:animEffect transition="out" filter="randombar(vertic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Joel</a:t>
            </a:r>
            <a:r>
              <a:rPr lang="en-US" sz="3600" dirty="0">
                <a:effectLst>
                  <a:outerShdw blurRad="38100" dist="38100" dir="2700000" algn="tl">
                    <a:srgbClr val="000000">
                      <a:alpha val="43137"/>
                    </a:srgbClr>
                  </a:outerShdw>
                </a:effectLst>
              </a:rPr>
              <a:t> ~ </a:t>
            </a:r>
            <a:r>
              <a:rPr lang="en-US" sz="3600" i="1" dirty="0">
                <a:effectLst>
                  <a:outerShdw blurRad="38100" dist="38100" dir="2700000" algn="tl">
                    <a:srgbClr val="000000">
                      <a:alpha val="43137"/>
                    </a:srgbClr>
                  </a:outerShdw>
                </a:effectLst>
              </a:rPr>
              <a:t>Jehovah is </a:t>
            </a:r>
            <a:r>
              <a:rPr lang="en-US" sz="3600" i="1" dirty="0" smtClean="0">
                <a:effectLst>
                  <a:outerShdw blurRad="38100" dist="38100" dir="2700000" algn="tl">
                    <a:srgbClr val="000000">
                      <a:alpha val="43137"/>
                    </a:srgbClr>
                  </a:outerShdw>
                </a:effectLst>
              </a:rPr>
              <a:t>God</a:t>
            </a:r>
            <a:endParaRPr lang="en-US" sz="3600" dirty="0">
              <a:effectLst>
                <a:outerShdw blurRad="38100" dist="38100" dir="2700000" algn="tl">
                  <a:srgbClr val="000000">
                    <a:alpha val="43137"/>
                  </a:srgbClr>
                </a:outerShdw>
              </a:effectLst>
            </a:endParaRPr>
          </a:p>
          <a:p>
            <a:r>
              <a:rPr lang="en-US" sz="3600" dirty="0" smtClean="0">
                <a:solidFill>
                  <a:srgbClr val="FFFF00"/>
                </a:solidFill>
                <a:effectLst>
                  <a:outerShdw blurRad="38100" dist="38100" dir="2700000" algn="tl">
                    <a:srgbClr val="000000">
                      <a:alpha val="43137"/>
                    </a:srgbClr>
                  </a:outerShdw>
                </a:effectLst>
              </a:rPr>
              <a:t>Pethuel </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vision of God</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894508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rot="583936">
            <a:off x="3940333" y="2298357"/>
            <a:ext cx="3249239" cy="4135395"/>
            <a:chOff x="3352800" y="2590800"/>
            <a:chExt cx="2514600" cy="3200400"/>
          </a:xfrm>
        </p:grpSpPr>
        <p:sp>
          <p:nvSpPr>
            <p:cNvPr id="4" name="Rectangle 3"/>
            <p:cNvSpPr/>
            <p:nvPr/>
          </p:nvSpPr>
          <p:spPr>
            <a:xfrm>
              <a:off x="3352800" y="2590800"/>
              <a:ext cx="2514600" cy="32004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newsimg.bbc.co.uk/media/images/39876000/gif/_39876472_palmsunday203.gif"/>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78" t="1633" r="2300" b="1350"/>
            <a:stretch/>
          </p:blipFill>
          <p:spPr bwMode="auto">
            <a:xfrm>
              <a:off x="3697793" y="2939142"/>
              <a:ext cx="1848898" cy="258745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sp>
        <p:nvSpPr>
          <p:cNvPr id="3" name="TextBox 2"/>
          <p:cNvSpPr txBox="1"/>
          <p:nvPr/>
        </p:nvSpPr>
        <p:spPr>
          <a:xfrm>
            <a:off x="457200" y="1143000"/>
            <a:ext cx="8229600" cy="2308324"/>
          </a:xfrm>
          <a:prstGeom prst="rect">
            <a:avLst/>
          </a:prstGeom>
          <a:noFill/>
        </p:spPr>
        <p:txBody>
          <a:bodyPr wrap="square" rtlCol="0">
            <a:spAutoFit/>
          </a:bodyPr>
          <a:lstStyle/>
          <a:p>
            <a:r>
              <a:rPr lang="en-US" sz="3600" cap="small" dirty="0">
                <a:effectLst>
                  <a:outerShdw blurRad="38100" dist="38100" dir="2700000" algn="tl">
                    <a:srgbClr val="000000">
                      <a:alpha val="43137"/>
                    </a:srgbClr>
                  </a:outerShdw>
                </a:effectLst>
              </a:rPr>
              <a:t>GNB</a:t>
            </a:r>
            <a:r>
              <a:rPr lang="en-US" sz="3600" dirty="0">
                <a:effectLst>
                  <a:outerShdw blurRad="38100" dist="38100" dir="2700000" algn="tl">
                    <a:srgbClr val="000000">
                      <a:alpha val="43137"/>
                    </a:srgbClr>
                  </a:outerShdw>
                </a:effectLst>
              </a:rPr>
              <a:t> ~ </a:t>
            </a:r>
            <a:r>
              <a:rPr lang="en-US" sz="3600" dirty="0">
                <a:solidFill>
                  <a:srgbClr val="FFFF00"/>
                </a:solidFill>
                <a:effectLst>
                  <a:outerShdw blurRad="38100" dist="38100" dir="2700000" algn="tl">
                    <a:srgbClr val="000000">
                      <a:alpha val="43137"/>
                    </a:srgbClr>
                  </a:outerShdw>
                </a:effectLst>
              </a:rPr>
              <a:t>Swarm after swarm of locusts settled on the crops; what one swarm left, the next swarm devoured</a:t>
            </a:r>
            <a:r>
              <a:rPr lang="en-US" sz="3600" dirty="0" smtClean="0">
                <a:solidFill>
                  <a:srgbClr val="FFFF00"/>
                </a:solidFill>
                <a:effectLst>
                  <a:outerShdw blurRad="38100" dist="38100" dir="2700000" algn="tl">
                    <a:srgbClr val="000000">
                      <a:alpha val="43137"/>
                    </a:srgbClr>
                  </a:outerShdw>
                </a:effectLst>
              </a:rPr>
              <a:t>.</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309286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5" fill="hold" grpId="1" nodeType="clickEffect">
                                  <p:stCondLst>
                                    <p:cond delay="0"/>
                                  </p:stCondLst>
                                  <p:childTnLst>
                                    <p:animEffect transition="out" filter="randombar(vertical)">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4" presetClass="exit" presetSubtype="5" fill="hold" nodeType="withEffect">
                                  <p:stCondLst>
                                    <p:cond delay="0"/>
                                  </p:stCondLst>
                                  <p:childTnLst>
                                    <p:animEffect transition="out" filter="randombar(vertic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9995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pic>
        <p:nvPicPr>
          <p:cNvPr id="2" name="Picture 2" descr="http://www.loc.gov/exhibits/americancolony/images/ac0029a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6043" y="1219200"/>
            <a:ext cx="6762957" cy="47974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loc.gov/exhibits/americancolony/images/ac0029b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6043" y="1190624"/>
            <a:ext cx="6762957" cy="4829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85565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nodeType="clickEffect">
                                  <p:stCondLst>
                                    <p:cond delay="0"/>
                                  </p:stCondLst>
                                  <p:childTnLst>
                                    <p:animEffect transition="out" filter="randombar(vertical)">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par>
                                <p:cTn id="13" presetID="14" presetClass="entr" presetSubtype="5"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vertical)">
                                      <p:cBhvr>
                                        <p:cTn id="15" dur="10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nodeType="clickEffect">
                                  <p:stCondLst>
                                    <p:cond delay="0"/>
                                  </p:stCondLst>
                                  <p:childTnLst>
                                    <p:animEffect transition="out" filter="randombar(vertical)">
                                      <p:cBhvr>
                                        <p:cTn id="19" dur="500"/>
                                        <p:tgtEl>
                                          <p:spTgt spid="1028"/>
                                        </p:tgtEl>
                                      </p:cBhvr>
                                    </p:animEffect>
                                    <p:set>
                                      <p:cBhvr>
                                        <p:cTn id="20"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sp>
        <p:nvSpPr>
          <p:cNvPr id="41" name="TextBox 40"/>
          <p:cNvSpPr txBox="1"/>
          <p:nvPr/>
        </p:nvSpPr>
        <p:spPr>
          <a:xfrm>
            <a:off x="381000" y="1123462"/>
            <a:ext cx="8305799" cy="563231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John Whiting </a:t>
            </a:r>
            <a:r>
              <a:rPr lang="en-US" sz="3600" dirty="0" smtClean="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“Whenever touched, or especially when finding themselves caught within one’s clothes, they exuded from their mouth a dark fluid, an irritant to the skin and soiling the garments in a most disgusting manner. Imagine the feeling (we speak from experience) with </a:t>
            </a:r>
            <a:r>
              <a:rPr lang="en-US" sz="3600" dirty="0" smtClean="0">
                <a:effectLst>
                  <a:outerShdw blurRad="38100" dist="38100" dir="2700000" algn="tl">
                    <a:srgbClr val="000000">
                      <a:alpha val="43137"/>
                    </a:srgbClr>
                  </a:outerShdw>
                </a:effectLst>
              </a:rPr>
              <a:t>a dozen </a:t>
            </a:r>
            <a:r>
              <a:rPr lang="en-US" sz="3600" dirty="0">
                <a:effectLst>
                  <a:outerShdw blurRad="38100" dist="38100" dir="2700000" algn="tl">
                    <a:srgbClr val="000000">
                      <a:alpha val="43137"/>
                    </a:srgbClr>
                  </a:outerShdw>
                </a:effectLst>
              </a:rPr>
              <a:t>or two </a:t>
            </a:r>
            <a:r>
              <a:rPr lang="en-US" sz="3600" dirty="0" smtClean="0">
                <a:effectLst>
                  <a:outerShdw blurRad="38100" dist="38100" dir="2700000" algn="tl">
                    <a:srgbClr val="000000">
                      <a:alpha val="43137"/>
                    </a:srgbClr>
                  </a:outerShdw>
                </a:effectLst>
              </a:rPr>
              <a:t>such</a:t>
            </a:r>
          </a:p>
          <a:p>
            <a:r>
              <a:rPr lang="en-US" sz="3600" dirty="0" smtClean="0">
                <a:effectLst>
                  <a:outerShdw blurRad="38100" dist="38100" dir="2700000" algn="tl">
                    <a:srgbClr val="000000">
                      <a:alpha val="43137"/>
                    </a:srgbClr>
                  </a:outerShdw>
                </a:effectLst>
              </a:rPr>
              <a:t>creatures </a:t>
            </a:r>
            <a:r>
              <a:rPr lang="en-US" sz="3600" dirty="0">
                <a:effectLst>
                  <a:outerShdw blurRad="38100" dist="38100" dir="2700000" algn="tl">
                    <a:srgbClr val="000000">
                      <a:alpha val="43137"/>
                    </a:srgbClr>
                  </a:outerShdw>
                </a:effectLst>
              </a:rPr>
              <a:t>over an inch </a:t>
            </a:r>
            <a:r>
              <a:rPr lang="en-US" sz="3600" dirty="0" smtClean="0">
                <a:effectLst>
                  <a:outerShdw blurRad="38100" dist="38100" dir="2700000" algn="tl">
                    <a:srgbClr val="000000">
                      <a:alpha val="43137"/>
                    </a:srgbClr>
                  </a:outerShdw>
                </a:effectLst>
              </a:rPr>
              <a:t>long,</a:t>
            </a:r>
          </a:p>
        </p:txBody>
      </p:sp>
      <p:sp>
        <p:nvSpPr>
          <p:cNvPr id="3" name="TextBox 2"/>
          <p:cNvSpPr txBox="1"/>
          <p:nvPr/>
        </p:nvSpPr>
        <p:spPr>
          <a:xfrm>
            <a:off x="457200" y="1123462"/>
            <a:ext cx="8229599" cy="618630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with saw-like legs and rough bodies, making a race-course of your back!”</a:t>
            </a:r>
          </a:p>
          <a:p>
            <a:r>
              <a:rPr lang="en-US" sz="3600" dirty="0">
                <a:effectLst>
                  <a:outerShdw blurRad="38100" dist="38100" dir="2700000" algn="tl">
                    <a:srgbClr val="000000">
                      <a:alpha val="43137"/>
                    </a:srgbClr>
                  </a:outerShdw>
                </a:effectLst>
              </a:rPr>
              <a:t>"A loud noise was heard before the locusts were seen, produced by the flapping of myriads of locust wings and resembling the distant rumbling of waves. The sun was suddenly darkened. Showers of their excrements fell thick and fast, resembling those of mice.”</a:t>
            </a:r>
          </a:p>
          <a:p>
            <a:endParaRPr lang="en-US" sz="36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386170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sp>
        <p:nvSpPr>
          <p:cNvPr id="41" name="TextBox 40"/>
          <p:cNvSpPr txBox="1"/>
          <p:nvPr/>
        </p:nvSpPr>
        <p:spPr>
          <a:xfrm>
            <a:off x="381001" y="1107996"/>
            <a:ext cx="8305799" cy="550920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Kings 8:37–38 ~ </a:t>
            </a:r>
            <a:r>
              <a:rPr lang="en-US" sz="3200" baseline="30000" dirty="0">
                <a:effectLst>
                  <a:outerShdw blurRad="38100" dist="38100" dir="2700000" algn="tl">
                    <a:srgbClr val="000000">
                      <a:alpha val="43137"/>
                    </a:srgbClr>
                  </a:outerShdw>
                </a:effectLst>
              </a:rPr>
              <a:t>37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When there is famine in the land, pestilence </a:t>
            </a:r>
            <a:r>
              <a:rPr lang="en-US" sz="3200" i="1" dirty="0">
                <a:solidFill>
                  <a:srgbClr val="FFFF00"/>
                </a:solidFill>
                <a:effectLst>
                  <a:outerShdw blurRad="38100" dist="38100" dir="2700000" algn="tl">
                    <a:srgbClr val="000000">
                      <a:alpha val="43137"/>
                    </a:srgbClr>
                  </a:outerShdw>
                </a:effectLst>
              </a:rPr>
              <a:t>or</a:t>
            </a:r>
            <a:r>
              <a:rPr lang="en-US" sz="3200" dirty="0">
                <a:solidFill>
                  <a:srgbClr val="FFFF00"/>
                </a:solidFill>
                <a:effectLst>
                  <a:outerShdw blurRad="38100" dist="38100" dir="2700000" algn="tl">
                    <a:srgbClr val="000000">
                      <a:alpha val="43137"/>
                    </a:srgbClr>
                  </a:outerShdw>
                </a:effectLst>
              </a:rPr>
              <a:t> blight </a:t>
            </a:r>
            <a:r>
              <a:rPr lang="en-US" sz="3200" i="1" dirty="0">
                <a:solidFill>
                  <a:srgbClr val="FFFF00"/>
                </a:solidFill>
                <a:effectLst>
                  <a:outerShdw blurRad="38100" dist="38100" dir="2700000" algn="tl">
                    <a:srgbClr val="000000">
                      <a:alpha val="43137"/>
                    </a:srgbClr>
                  </a:outerShdw>
                </a:effectLst>
              </a:rPr>
              <a:t>or</a:t>
            </a:r>
            <a:r>
              <a:rPr lang="en-US" sz="3200" dirty="0">
                <a:solidFill>
                  <a:srgbClr val="FFFF00"/>
                </a:solidFill>
                <a:effectLst>
                  <a:outerShdw blurRad="38100" dist="38100" dir="2700000" algn="tl">
                    <a:srgbClr val="000000">
                      <a:alpha val="43137"/>
                    </a:srgbClr>
                  </a:outerShdw>
                </a:effectLst>
              </a:rPr>
              <a:t> mildew, locusts </a:t>
            </a:r>
            <a:r>
              <a:rPr lang="en-US" sz="3200" i="1" dirty="0">
                <a:solidFill>
                  <a:srgbClr val="FFFF00"/>
                </a:solidFill>
                <a:effectLst>
                  <a:outerShdw blurRad="38100" dist="38100" dir="2700000" algn="tl">
                    <a:srgbClr val="000000">
                      <a:alpha val="43137"/>
                    </a:srgbClr>
                  </a:outerShdw>
                </a:effectLst>
              </a:rPr>
              <a:t>or</a:t>
            </a:r>
            <a:r>
              <a:rPr lang="en-US" sz="3200" dirty="0">
                <a:solidFill>
                  <a:srgbClr val="FFFF00"/>
                </a:solidFill>
                <a:effectLst>
                  <a:outerShdw blurRad="38100" dist="38100" dir="2700000" algn="tl">
                    <a:srgbClr val="000000">
                      <a:alpha val="43137"/>
                    </a:srgbClr>
                  </a:outerShdw>
                </a:effectLst>
              </a:rPr>
              <a:t> grasshoppers; when their enemy besieges them in the land of their cities; whatever plague or whatever sickness </a:t>
            </a:r>
            <a:r>
              <a:rPr lang="en-US" sz="3200" i="1" dirty="0">
                <a:solidFill>
                  <a:srgbClr val="FFFF00"/>
                </a:solidFill>
                <a:effectLst>
                  <a:outerShdw blurRad="38100" dist="38100" dir="2700000" algn="tl">
                    <a:srgbClr val="000000">
                      <a:alpha val="43137"/>
                    </a:srgbClr>
                  </a:outerShdw>
                </a:effectLst>
              </a:rPr>
              <a:t>there is;</a:t>
            </a:r>
            <a:r>
              <a:rPr lang="en-US" sz="3200" dirty="0">
                <a:solidFill>
                  <a:srgbClr val="FFFF00"/>
                </a:solidFill>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38</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whatever prayer, whatever supplication is made by anyone, </a:t>
            </a:r>
            <a:r>
              <a:rPr lang="en-US" sz="3200" i="1" dirty="0">
                <a:solidFill>
                  <a:srgbClr val="FFFF00"/>
                </a:solidFill>
                <a:effectLst>
                  <a:outerShdw blurRad="38100" dist="38100" dir="2700000" algn="tl">
                    <a:srgbClr val="000000">
                      <a:alpha val="43137"/>
                    </a:srgbClr>
                  </a:outerShdw>
                </a:effectLst>
              </a:rPr>
              <a:t>or</a:t>
            </a:r>
            <a:r>
              <a:rPr lang="en-US" sz="3200" dirty="0">
                <a:solidFill>
                  <a:srgbClr val="FFFF00"/>
                </a:solidFill>
                <a:effectLst>
                  <a:outerShdw blurRad="38100" dist="38100" dir="2700000" algn="tl">
                    <a:srgbClr val="000000">
                      <a:alpha val="43137"/>
                    </a:srgbClr>
                  </a:outerShdw>
                </a:effectLst>
              </a:rPr>
              <a:t> by all Your people Israel, when each one knows the plague of his own heart, and spreads out his hands toward this temple … </a:t>
            </a:r>
          </a:p>
        </p:txBody>
      </p:sp>
    </p:spTree>
    <p:extLst>
      <p:ext uri="{BB962C8B-B14F-4D97-AF65-F5344CB8AC3E}">
        <p14:creationId xmlns:p14="http://schemas.microsoft.com/office/powerpoint/2010/main" xmlns="" val="25762118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1:1-2:11</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smtClean="0">
                <a:solidFill>
                  <a:srgbClr val="FFFF00"/>
                </a:solidFill>
              </a:rPr>
              <a:t>Destruction</a:t>
            </a:r>
            <a:r>
              <a:rPr lang="en-US" sz="3600" dirty="0" smtClean="0"/>
              <a:t> </a:t>
            </a:r>
            <a:r>
              <a:rPr lang="en-US" sz="3600" dirty="0"/>
              <a:t>~ </a:t>
            </a:r>
            <a:r>
              <a:rPr lang="en-US" sz="3600" b="1" i="1" dirty="0" err="1">
                <a:solidFill>
                  <a:srgbClr val="FFFF00"/>
                </a:solidFill>
                <a:latin typeface="Times New Roman" pitchFamily="18" charset="0"/>
                <a:cs typeface="Times New Roman" pitchFamily="18" charset="0"/>
              </a:rPr>
              <a:t>shōd</a:t>
            </a:r>
            <a:r>
              <a:rPr lang="en-US" sz="3600" dirty="0">
                <a:solidFill>
                  <a:srgbClr val="FFFF00"/>
                </a:solidFill>
              </a:rPr>
              <a:t> </a:t>
            </a:r>
            <a:r>
              <a:rPr lang="en-US" sz="3600" dirty="0"/>
              <a:t>– 48 of 57x in Old Testament found in prophets</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0" y="2228671"/>
            <a:ext cx="8305799" cy="646331"/>
          </a:xfrm>
          <a:prstGeom prst="rect">
            <a:avLst/>
          </a:prstGeom>
          <a:noFill/>
        </p:spPr>
        <p:txBody>
          <a:bodyPr wrap="square" rtlCol="0">
            <a:spAutoFit/>
          </a:bodyPr>
          <a:lstStyle/>
          <a:p>
            <a:r>
              <a:rPr lang="en-US" sz="3600" dirty="0">
                <a:solidFill>
                  <a:srgbClr val="FFFF00"/>
                </a:solidFill>
              </a:rPr>
              <a:t>Almighty</a:t>
            </a:r>
            <a:r>
              <a:rPr lang="en-US" sz="3600" dirty="0"/>
              <a:t> ~ </a:t>
            </a:r>
            <a:r>
              <a:rPr lang="en-US" sz="3600" b="1" i="1" dirty="0" err="1">
                <a:solidFill>
                  <a:srgbClr val="FFFF00"/>
                </a:solidFill>
                <a:latin typeface="Times New Roman" pitchFamily="18" charset="0"/>
                <a:cs typeface="Times New Roman" pitchFamily="18" charset="0"/>
              </a:rPr>
              <a:t>shadday</a:t>
            </a:r>
            <a:r>
              <a:rPr lang="en-US" sz="3600" dirty="0">
                <a:solidFill>
                  <a:srgbClr val="FFFF00"/>
                </a:solidFill>
              </a:rPr>
              <a:t> </a:t>
            </a:r>
            <a:r>
              <a:rPr lang="en-US" sz="3600" dirty="0"/>
              <a:t>– from same root </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666216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5" grpId="0"/>
      <p:bldP spid="5"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cap="small" dirty="0">
            <a:effectLst>
              <a:outerShdw blurRad="38100" dist="38100" dir="2700000" algn="tl">
                <a:srgbClr val="000000">
                  <a:alpha val="43137"/>
                </a:srgbClr>
              </a:outerShdw>
            </a:effectLs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1420</TotalTime>
  <Words>434</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Mitzvah</vt:lpstr>
      <vt:lpstr>Aharoni</vt:lpstr>
      <vt:lpstr>Times New Roman</vt:lpstr>
      <vt:lpstr>Minor Prophets</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20</cp:revision>
  <dcterms:created xsi:type="dcterms:W3CDTF">2012-03-20T02:24:31Z</dcterms:created>
  <dcterms:modified xsi:type="dcterms:W3CDTF">2012-03-22T02:27:04Z</dcterms:modified>
</cp:coreProperties>
</file>