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77" r:id="rId3"/>
    <p:sldId id="278" r:id="rId4"/>
    <p:sldId id="281" r:id="rId5"/>
    <p:sldId id="282" r:id="rId6"/>
    <p:sldId id="285" r:id="rId7"/>
    <p:sldId id="286" r:id="rId8"/>
    <p:sldId id="262" r:id="rId9"/>
    <p:sldId id="263" r:id="rId10"/>
    <p:sldId id="283" r:id="rId11"/>
    <p:sldId id="284" r:id="rId12"/>
    <p:sldId id="264" r:id="rId13"/>
    <p:sldId id="268" r:id="rId14"/>
    <p:sldId id="269" r:id="rId15"/>
    <p:sldId id="265" r:id="rId16"/>
    <p:sldId id="270" r:id="rId17"/>
    <p:sldId id="266" r:id="rId18"/>
    <p:sldId id="267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embeddedFontLst>
    <p:embeddedFont>
      <p:font typeface="Aero" pitchFamily="2" charset="0"/>
      <p:regular r:id="rId26"/>
    </p:embeddedFont>
    <p:embeddedFont>
      <p:font typeface="Inkpen Scribble" panose="03050400000000000000" pitchFamily="66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13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8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0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7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9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4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6D422-AB80-4B7B-86E5-A5A9BCF31E2C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1524" y="5492750"/>
            <a:ext cx="6879876" cy="983807"/>
            <a:chOff x="511524" y="5492750"/>
            <a:chExt cx="6879876" cy="9838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524" y="5593741"/>
              <a:ext cx="871200" cy="882816"/>
            </a:xfrm>
            <a:prstGeom prst="rect">
              <a:avLst/>
            </a:prstGeom>
            <a:effectLst>
              <a:outerShdw blurRad="76200" dist="127000" dir="2700000" algn="tl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439824" y="5492750"/>
              <a:ext cx="5951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 CD of this teaching will be available (free of charge) immediately following the service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1216" y="5494168"/>
            <a:ext cx="6980034" cy="996950"/>
            <a:chOff x="500266" y="3657600"/>
            <a:chExt cx="6980034" cy="9969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266" y="3777542"/>
              <a:ext cx="882816" cy="877008"/>
            </a:xfrm>
            <a:prstGeom prst="rect">
              <a:avLst/>
            </a:prstGeom>
            <a:effectLst>
              <a:outerShdw blurRad="76200" dist="127000" dir="2700000" algn="tl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447800" y="3657600"/>
              <a:ext cx="6032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 podcast of this teaching will be available on iTunes and calvaryokc.com later this week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57113" y="158042"/>
            <a:ext cx="6843887" cy="1275307"/>
          </a:xfrm>
          <a:custGeom>
            <a:avLst/>
            <a:gdLst>
              <a:gd name="connsiteX0" fmla="*/ 0 w 6417898"/>
              <a:gd name="connsiteY0" fmla="*/ 0 h 1015663"/>
              <a:gd name="connsiteX1" fmla="*/ 6417898 w 6417898"/>
              <a:gd name="connsiteY1" fmla="*/ 0 h 1015663"/>
              <a:gd name="connsiteX2" fmla="*/ 6417898 w 6417898"/>
              <a:gd name="connsiteY2" fmla="*/ 1015663 h 1015663"/>
              <a:gd name="connsiteX3" fmla="*/ 0 w 6417898"/>
              <a:gd name="connsiteY3" fmla="*/ 1015663 h 1015663"/>
              <a:gd name="connsiteX4" fmla="*/ 0 w 6417898"/>
              <a:gd name="connsiteY4" fmla="*/ 0 h 1015663"/>
              <a:gd name="connsiteX0" fmla="*/ 33867 w 6451765"/>
              <a:gd name="connsiteY0" fmla="*/ 0 h 1410774"/>
              <a:gd name="connsiteX1" fmla="*/ 6451765 w 6451765"/>
              <a:gd name="connsiteY1" fmla="*/ 0 h 1410774"/>
              <a:gd name="connsiteX2" fmla="*/ 6451765 w 6451765"/>
              <a:gd name="connsiteY2" fmla="*/ 1015663 h 1410774"/>
              <a:gd name="connsiteX3" fmla="*/ 0 w 6451765"/>
              <a:gd name="connsiteY3" fmla="*/ 1410774 h 1410774"/>
              <a:gd name="connsiteX4" fmla="*/ 33867 w 6451765"/>
              <a:gd name="connsiteY4" fmla="*/ 0 h 1410774"/>
              <a:gd name="connsiteX0" fmla="*/ 33867 w 6485631"/>
              <a:gd name="connsiteY0" fmla="*/ 0 h 1410774"/>
              <a:gd name="connsiteX1" fmla="*/ 6451765 w 6485631"/>
              <a:gd name="connsiteY1" fmla="*/ 0 h 1410774"/>
              <a:gd name="connsiteX2" fmla="*/ 6485631 w 6485631"/>
              <a:gd name="connsiteY2" fmla="*/ 1399485 h 1410774"/>
              <a:gd name="connsiteX3" fmla="*/ 0 w 6485631"/>
              <a:gd name="connsiteY3" fmla="*/ 1410774 h 1410774"/>
              <a:gd name="connsiteX4" fmla="*/ 33867 w 6485631"/>
              <a:gd name="connsiteY4" fmla="*/ 0 h 141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5631" h="1410774">
                <a:moveTo>
                  <a:pt x="33867" y="0"/>
                </a:moveTo>
                <a:lnTo>
                  <a:pt x="6451765" y="0"/>
                </a:lnTo>
                <a:lnTo>
                  <a:pt x="6485631" y="1399485"/>
                </a:lnTo>
                <a:lnTo>
                  <a:pt x="0" y="1410774"/>
                </a:lnTo>
                <a:lnTo>
                  <a:pt x="33867" y="0"/>
                </a:lnTo>
                <a:close/>
              </a:path>
            </a:pathLst>
          </a:custGeom>
          <a:noFill/>
        </p:spPr>
        <p:txBody>
          <a:bodyPr wrap="square" rtlCol="0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3.13-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9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Kenneth Wuest ~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wisdom which is from above is essentially pure, then peaceable, sweetly reasonable, satisfied with less than its due, compliant, full of mercy and good fruits,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5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6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12.1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beseech you therefore, brethren, by the mercies of God, that you present your bodies a living sacrifice, holy, acceptable to God,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reasonable service.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7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5.16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trespasses to one another, and pray for one another, that you may be healed.</a:t>
            </a:r>
          </a:p>
        </p:txBody>
      </p:sp>
    </p:spTree>
    <p:extLst>
      <p:ext uri="{BB962C8B-B14F-4D97-AF65-F5344CB8AC3E}">
        <p14:creationId xmlns:p14="http://schemas.microsoft.com/office/powerpoint/2010/main" val="90601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Phil 4:8 ~ </a:t>
            </a:r>
            <a:r>
              <a:rPr lang="en-US" sz="3600" b="1" dirty="0">
                <a:solidFill>
                  <a:srgbClr val="FFFF00"/>
                </a:solidFill>
              </a:rPr>
              <a:t>Finally, brethren, whatever things are true, whatever things </a:t>
            </a:r>
            <a:r>
              <a:rPr lang="en-US" sz="3600" b="1" i="1" dirty="0">
                <a:solidFill>
                  <a:srgbClr val="FFFF00"/>
                </a:solidFill>
              </a:rPr>
              <a:t>are</a:t>
            </a:r>
            <a:r>
              <a:rPr lang="en-US" sz="3600" b="1" dirty="0">
                <a:solidFill>
                  <a:srgbClr val="FFFF00"/>
                </a:solidFill>
              </a:rPr>
              <a:t> noble, whatever things </a:t>
            </a:r>
            <a:r>
              <a:rPr lang="en-US" sz="3600" b="1" i="1" dirty="0">
                <a:solidFill>
                  <a:srgbClr val="FFFF00"/>
                </a:solidFill>
              </a:rPr>
              <a:t>are</a:t>
            </a:r>
            <a:r>
              <a:rPr lang="en-US" sz="3600" b="1" dirty="0">
                <a:solidFill>
                  <a:srgbClr val="FFFF00"/>
                </a:solidFill>
              </a:rPr>
              <a:t> just, whatever things </a:t>
            </a:r>
            <a:r>
              <a:rPr lang="en-US" sz="3600" b="1" i="1" dirty="0">
                <a:solidFill>
                  <a:srgbClr val="FFFF00"/>
                </a:solidFill>
              </a:rPr>
              <a:t>are</a:t>
            </a:r>
            <a:r>
              <a:rPr lang="en-US" sz="3600" b="1" dirty="0">
                <a:solidFill>
                  <a:srgbClr val="FFFF00"/>
                </a:solidFill>
              </a:rPr>
              <a:t> pure, whatever things </a:t>
            </a:r>
            <a:r>
              <a:rPr lang="en-US" sz="3600" b="1" i="1" dirty="0">
                <a:solidFill>
                  <a:srgbClr val="FFFF00"/>
                </a:solidFill>
              </a:rPr>
              <a:t>are </a:t>
            </a:r>
            <a:r>
              <a:rPr lang="en-US" sz="3600" b="1" dirty="0">
                <a:solidFill>
                  <a:srgbClr val="FFFF00"/>
                </a:solidFill>
              </a:rPr>
              <a:t>lovely, whatever things </a:t>
            </a:r>
            <a:r>
              <a:rPr lang="en-US" sz="3600" b="1" i="1" dirty="0">
                <a:solidFill>
                  <a:srgbClr val="FFFF00"/>
                </a:solidFill>
              </a:rPr>
              <a:t>are </a:t>
            </a:r>
            <a:r>
              <a:rPr lang="en-US" sz="3600" b="1" dirty="0">
                <a:solidFill>
                  <a:srgbClr val="FFFF00"/>
                </a:solidFill>
              </a:rPr>
              <a:t>of good report, if </a:t>
            </a:r>
            <a:r>
              <a:rPr lang="en-US" sz="3600" b="1" i="1" dirty="0">
                <a:solidFill>
                  <a:srgbClr val="FFFF00"/>
                </a:solidFill>
              </a:rPr>
              <a:t>there is</a:t>
            </a:r>
            <a:r>
              <a:rPr lang="en-US" sz="3600" b="1" dirty="0">
                <a:solidFill>
                  <a:srgbClr val="FFFF00"/>
                </a:solidFill>
              </a:rPr>
              <a:t> any virtue and if </a:t>
            </a:r>
            <a:r>
              <a:rPr lang="en-US" sz="3600" b="1" i="1" dirty="0">
                <a:solidFill>
                  <a:srgbClr val="FFFF00"/>
                </a:solidFill>
              </a:rPr>
              <a:t>there is</a:t>
            </a:r>
            <a:r>
              <a:rPr lang="en-US" sz="3600" b="1" dirty="0">
                <a:solidFill>
                  <a:srgbClr val="FFFF00"/>
                </a:solidFill>
              </a:rPr>
              <a:t> anything praiseworthy — meditate on these things.</a:t>
            </a:r>
          </a:p>
        </p:txBody>
      </p:sp>
    </p:spTree>
    <p:extLst>
      <p:ext uri="{BB962C8B-B14F-4D97-AF65-F5344CB8AC3E}">
        <p14:creationId xmlns:p14="http://schemas.microsoft.com/office/powerpoint/2010/main" val="235946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5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37.4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Delight yourself also in the Lord, 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shall give you the desires of your heart.</a:t>
            </a:r>
          </a:p>
        </p:txBody>
      </p:sp>
    </p:spTree>
    <p:extLst>
      <p:ext uri="{BB962C8B-B14F-4D97-AF65-F5344CB8AC3E}">
        <p14:creationId xmlns:p14="http://schemas.microsoft.com/office/powerpoint/2010/main" val="32001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Pleasures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same as v. 1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33" y="2514600"/>
            <a:ext cx="800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NIV,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desires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087469"/>
            <a:ext cx="800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KJV,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lusts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657600"/>
            <a:ext cx="800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hēdonē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hedonism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0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0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L. Moody ~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"If you have truly become a friend of God, the world will give you up."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2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21374366">
            <a:off x="-139202" y="2232660"/>
            <a:ext cx="3771900" cy="2849880"/>
            <a:chOff x="412044" y="2362200"/>
            <a:chExt cx="3429000" cy="2590800"/>
          </a:xfrm>
        </p:grpSpPr>
        <p:sp>
          <p:nvSpPr>
            <p:cNvPr id="9" name="Rounded Rectangle 8"/>
            <p:cNvSpPr/>
            <p:nvPr/>
          </p:nvSpPr>
          <p:spPr>
            <a:xfrm>
              <a:off x="412044" y="2362200"/>
              <a:ext cx="3429000" cy="2590800"/>
            </a:xfrm>
            <a:prstGeom prst="roundRect">
              <a:avLst>
                <a:gd name="adj" fmla="val 7614"/>
              </a:avLst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21" y="2574540"/>
              <a:ext cx="2913560" cy="2185169"/>
            </a:xfrm>
            <a:prstGeom prst="rect">
              <a:avLst/>
            </a:prstGeom>
            <a:effectLst>
              <a:softEdge rad="127000"/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3918">
            <a:off x="5751464" y="511999"/>
            <a:ext cx="2999195" cy="3038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609">
            <a:off x="5841960" y="3140985"/>
            <a:ext cx="2602281" cy="26022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903">
            <a:off x="482958" y="4230692"/>
            <a:ext cx="3903423" cy="238759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879">
            <a:off x="3134941" y="4153976"/>
            <a:ext cx="3525408" cy="23502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50" y="1905000"/>
            <a:ext cx="3611898" cy="27054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TextBox 15"/>
          <p:cNvSpPr txBox="1"/>
          <p:nvPr/>
        </p:nvSpPr>
        <p:spPr>
          <a:xfrm>
            <a:off x="1015688" y="2039545"/>
            <a:ext cx="6324600" cy="101566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contrasting" dir="t"/>
            </a:scene3d>
            <a:sp3d extrusionH="152400">
              <a:bevelT w="146050" h="158750" prst="softRound"/>
            </a:sp3d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ro" pitchFamily="2" charset="0"/>
              </a:rPr>
              <a:t>WORLDLINESS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9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 &amp; NIV ~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NKJ &amp; NASB ~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33" y="2514600"/>
            <a:ext cx="800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jealousy is insecurity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087469"/>
            <a:ext cx="8003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God's jealousy is born out of what's best for us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3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3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5.20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but where sin increased, grace abounded all the more,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33" y="3200400"/>
            <a:ext cx="800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bundance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perisseuō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39x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810000"/>
            <a:ext cx="8003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huperperisseuō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super-abundance or abundance beyond measure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1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5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3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133" y="2537178"/>
            <a:ext cx="8207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Meekness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under control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6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Three-fold enemy: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33" y="2537178"/>
            <a:ext cx="800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you need to do what we say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158067"/>
            <a:ext cx="800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you need to do what you want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770446"/>
            <a:ext cx="800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Devil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you need to do either 1 or 2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5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3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Self-seeking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originally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meant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spin wool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133" y="2588020"/>
            <a:ext cx="82070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 Marketing Department is pleased to announce that for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Softball Season, we came in 2nd place, having lost but one game all year. The Support Department, however, had a rather dismal season, as they won only one game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38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3.13-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4.6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8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ame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mes">
      <a:majorFont>
        <a:latin typeface="Inkpen Scribble"/>
        <a:ea typeface=""/>
        <a:cs typeface=""/>
      </a:majorFont>
      <a:minorFont>
        <a:latin typeface="Inkpen Scribbl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kpen Scribble" panose="03050400000000000000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3B12739-7DE6-4CB9-8CC7-20AF751ED6E4}" vid="{29EB13D4-203C-4C81-AE94-8DEBF20A8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James</Template>
  <TotalTime>2774</TotalTime>
  <Words>478</Words>
  <Application>Microsoft Office PowerPoint</Application>
  <PresentationFormat>On-screen Show (4:3)</PresentationFormat>
  <Paragraphs>52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Aero</vt:lpstr>
      <vt:lpstr>Times New Roman</vt:lpstr>
      <vt:lpstr>Arial</vt:lpstr>
      <vt:lpstr>Inkpen Scribble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17</cp:revision>
  <dcterms:created xsi:type="dcterms:W3CDTF">2014-06-20T14:11:37Z</dcterms:created>
  <dcterms:modified xsi:type="dcterms:W3CDTF">2014-06-22T12:26:20Z</dcterms:modified>
</cp:coreProperties>
</file>