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59" r:id="rId9"/>
    <p:sldId id="266" r:id="rId10"/>
    <p:sldId id="267" r:id="rId11"/>
    <p:sldId id="265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4F81BD"/>
    <a:srgbClr val="FFFFFF"/>
    <a:srgbClr val="31859C"/>
    <a:srgbClr val="6A4230"/>
    <a:srgbClr val="503632"/>
    <a:srgbClr val="4E3526"/>
    <a:srgbClr val="4F3E25"/>
    <a:srgbClr val="4F3B25"/>
    <a:srgbClr val="BF7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7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93AA3-204D-449C-BB5D-89C829A8F9D0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385916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rgbClr val="FFFFFF"/>
                  </a:solidFill>
                </a:ln>
                <a:solidFill>
                  <a:srgbClr val="6A4230"/>
                </a:solidFill>
                <a:latin typeface="UglyQua" pitchFamily="2" charset="0"/>
              </a:rPr>
              <a:t>38:1 – 40:31</a:t>
            </a:r>
            <a:endParaRPr lang="en-US" sz="4800" b="1" dirty="0">
              <a:ln>
                <a:solidFill>
                  <a:srgbClr val="FFFFFF"/>
                </a:solidFill>
              </a:ln>
              <a:solidFill>
                <a:srgbClr val="6A4230"/>
              </a:solidFill>
              <a:latin typeface="UglyQua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damtp.cam.ac.uk/research/gr/public/images/gh15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68051">
            <a:off x="1033675" y="2310844"/>
            <a:ext cx="3639525" cy="385361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UglyQua" pitchFamily="2" charset="0"/>
              </a:rPr>
              <a:t>38:1 – 40:31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UglyQua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71600"/>
            <a:ext cx="8229600" cy="107721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Cluster are larger than groups and contain between 50 – 1,000 galaxies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5181600" y="2590800"/>
            <a:ext cx="1066800" cy="3200400"/>
          </a:xfrm>
          <a:prstGeom prst="rightBrace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377050" y="3909950"/>
            <a:ext cx="1623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A42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Cluster</a:t>
            </a:r>
            <a:endParaRPr lang="en-US" sz="3200" b="1" dirty="0">
              <a:solidFill>
                <a:srgbClr val="6A42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pic>
        <p:nvPicPr>
          <p:cNvPr id="62" name="Picture 4" descr="http://www.damtp.cam.ac.uk/research/gr/public/images/gh15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68051">
            <a:off x="3515704" y="4659357"/>
            <a:ext cx="857383" cy="9078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://www.damtp.cam.ac.uk/research/gr/public/images/gh15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68051">
            <a:off x="3425413" y="2634010"/>
            <a:ext cx="857383" cy="9078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http://www.damtp.cam.ac.uk/research/gr/public/images/gh15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68051">
            <a:off x="558584" y="3869284"/>
            <a:ext cx="857383" cy="9078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http://www.damtp.cam.ac.uk/research/gr/public/images/gh15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68051">
            <a:off x="927950" y="2728287"/>
            <a:ext cx="857383" cy="9078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http://www.damtp.cam.ac.uk/research/gr/public/images/gh15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68051">
            <a:off x="832684" y="4949395"/>
            <a:ext cx="857383" cy="9078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http://www.damtp.cam.ac.uk/research/gr/public/images/gh15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87049">
            <a:off x="3877392" y="3883851"/>
            <a:ext cx="857383" cy="9078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http://www.damtp.cam.ac.uk/research/gr/public/images/gh15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87049">
            <a:off x="1454337" y="4092805"/>
            <a:ext cx="857383" cy="9078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http://www.damtp.cam.ac.uk/research/gr/public/images/gh15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87049">
            <a:off x="3275998" y="4171833"/>
            <a:ext cx="857383" cy="9078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http://www.damtp.cam.ac.uk/research/gr/public/images/gh15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87049">
            <a:off x="3844330" y="3107049"/>
            <a:ext cx="857383" cy="9078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http://www.damtp.cam.ac.uk/research/gr/public/images/gh15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87049">
            <a:off x="2481464" y="4798105"/>
            <a:ext cx="857383" cy="9078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http://www.damtp.cam.ac.uk/research/gr/public/images/gh15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76103">
            <a:off x="1178230" y="3246281"/>
            <a:ext cx="857383" cy="9078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http://www.damtp.cam.ac.uk/research/gr/public/images/gh15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76103">
            <a:off x="1656762" y="3468785"/>
            <a:ext cx="857383" cy="9078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http://www.damtp.cam.ac.uk/research/gr/public/images/gh15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76103">
            <a:off x="2064426" y="2342533"/>
            <a:ext cx="857383" cy="9078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http://www.damtp.cam.ac.uk/research/gr/public/images/gh15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76103">
            <a:off x="2938896" y="3983497"/>
            <a:ext cx="857383" cy="9078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http://www.damtp.cam.ac.uk/research/gr/public/images/gh15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76103">
            <a:off x="2896057" y="2746103"/>
            <a:ext cx="857383" cy="9078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/>
          <p:cNvSpPr txBox="1"/>
          <p:nvPr/>
        </p:nvSpPr>
        <p:spPr>
          <a:xfrm>
            <a:off x="6436425" y="3698175"/>
            <a:ext cx="1471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A42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Super</a:t>
            </a:r>
          </a:p>
          <a:p>
            <a:pPr algn="ctr"/>
            <a:r>
              <a:rPr lang="en-US" sz="3200" b="1" dirty="0" smtClean="0">
                <a:solidFill>
                  <a:srgbClr val="6A42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Cluster</a:t>
            </a:r>
            <a:endParaRPr lang="en-US" sz="3200" b="1" dirty="0">
              <a:solidFill>
                <a:srgbClr val="6A42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57200" y="1371600"/>
            <a:ext cx="8229600" cy="107721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Super-clusters contain between 10 and 15 clusters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8945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9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3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4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/>
      <p:bldP spid="14" grpId="1"/>
      <p:bldP spid="77" grpId="0"/>
      <p:bldP spid="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This undated image from the Hubble Space Telescope shows a ghostly ring of dark matter in a galaxy cluster designated Cl 0024+17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51588">
            <a:off x="2143423" y="2482250"/>
            <a:ext cx="4035211" cy="279889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UglyQua" pitchFamily="2" charset="0"/>
              </a:rPr>
              <a:t>38:1 – 40:31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UglyQua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57200" y="1371600"/>
            <a:ext cx="8229600" cy="107721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Observable universe is somewhere between 28 and 160 billion light years in diameter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64586">
            <a:off x="2270067" y="2426627"/>
            <a:ext cx="5601554" cy="469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38438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38:1 – 40:31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371600"/>
            <a:ext cx="8229600" cy="5847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Circle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chuwg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NASB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(1971 ed.),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vault</a:t>
            </a:r>
          </a:p>
        </p:txBody>
      </p:sp>
    </p:spTree>
    <p:extLst>
      <p:ext uri="{BB962C8B-B14F-4D97-AF65-F5344CB8AC3E}">
        <p14:creationId xmlns:p14="http://schemas.microsoft.com/office/powerpoint/2010/main" xmlns="" val="1211518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38:1 – 40:31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371600"/>
            <a:ext cx="8229600" cy="5847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implies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hoping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82275"/>
            <a:ext cx="8229600" cy="5847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Renew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implies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exchanging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bette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252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38:1 – 40:31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371600"/>
            <a:ext cx="8229600" cy="206210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Kings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20:8 –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Hezekiah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said to Isaiah, "What is the sign that the Lord will heal me, and that I shall go up to the house of the Lord the third day?"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38:1 – 40:31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371600"/>
            <a:ext cx="8229600" cy="452431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get his good-night kiss he stood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Beside my chair one night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raised an eager face to me,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face with love alight.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as I gathered in my arms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son God gave to me,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thanked the lad for being good,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hoped he'd always be.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371600"/>
            <a:ext cx="8229600" cy="452431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little arms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crept round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neck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then I heard him say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simple words I can't forget...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words that made me pray.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turned a mirror on my soul,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secrets no one knew,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startled me, I hear them yet;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said... "I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wanna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like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you."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Anonymous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4084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38:1 – 40:31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371600"/>
            <a:ext cx="8229600" cy="5847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Manasseh was born 3 years later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2006025"/>
            <a:ext cx="8001000" cy="5847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awed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w/ wooden saw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022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38:1 – 40:31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371600"/>
            <a:ext cx="8229600" cy="107721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39 chapters the theme is primarily judgment with a glimpse of grace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459022"/>
            <a:ext cx="8229600" cy="107721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27 chapters the theme is primarily grace with a reminder of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judgment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530025"/>
            <a:ext cx="8001000" cy="5847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parts of 9 chapters each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909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38:1 – 40:31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371600"/>
            <a:ext cx="8229600" cy="5847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Comfort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13x in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40-66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984830"/>
            <a:ext cx="8001000" cy="5847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Burden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16x in 1-39; none in 40-66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590800"/>
            <a:ext cx="8001000" cy="5847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Woe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20x in 1-39; 2x in 40-66</a:t>
            </a:r>
          </a:p>
        </p:txBody>
      </p:sp>
    </p:spTree>
    <p:extLst>
      <p:ext uri="{BB962C8B-B14F-4D97-AF65-F5344CB8AC3E}">
        <p14:creationId xmlns:p14="http://schemas.microsoft.com/office/powerpoint/2010/main" xmlns="" val="1775510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4" grpId="2" animBg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38:1 – 40:31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371600"/>
            <a:ext cx="4495800" cy="5847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i.e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sufficient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952172"/>
            <a:ext cx="4495800" cy="206210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Justification is Christ's work earth-ward,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ropitiation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His work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heaven-ward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Ken\AppData\Local\Microsoft\Windows\Temporary Internet Files\Content.IE5\IUKW4RBO\MC90019404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9837" y="2514600"/>
            <a:ext cx="1121515" cy="201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 rot="19078210">
            <a:off x="5394272" y="1405532"/>
            <a:ext cx="2743086" cy="1066800"/>
            <a:chOff x="3581400" y="3429000"/>
            <a:chExt cx="2514600" cy="1066800"/>
          </a:xfrm>
        </p:grpSpPr>
        <p:sp>
          <p:nvSpPr>
            <p:cNvPr id="3" name="Striped Right Arrow 2"/>
            <p:cNvSpPr/>
            <p:nvPr/>
          </p:nvSpPr>
          <p:spPr>
            <a:xfrm>
              <a:off x="3581400" y="3429000"/>
              <a:ext cx="2514600" cy="1066800"/>
            </a:xfrm>
            <a:prstGeom prst="stripedRightArrow">
              <a:avLst/>
            </a:prstGeom>
            <a:solidFill>
              <a:srgbClr val="FFFFCC">
                <a:alpha val="49804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10000" y="3686276"/>
              <a:ext cx="2057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6A423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glyQua" pitchFamily="2" charset="0"/>
                </a:rPr>
                <a:t>Propitiation</a:t>
              </a:r>
              <a:endParaRPr lang="en-US" sz="2800" b="1" dirty="0">
                <a:solidFill>
                  <a:srgbClr val="6A42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 rot="2493462">
            <a:off x="5378555" y="4390434"/>
            <a:ext cx="2843935" cy="1066800"/>
            <a:chOff x="3581400" y="3429000"/>
            <a:chExt cx="2514600" cy="1066800"/>
          </a:xfrm>
        </p:grpSpPr>
        <p:sp>
          <p:nvSpPr>
            <p:cNvPr id="13" name="Striped Right Arrow 12"/>
            <p:cNvSpPr/>
            <p:nvPr/>
          </p:nvSpPr>
          <p:spPr>
            <a:xfrm>
              <a:off x="3581400" y="3429000"/>
              <a:ext cx="2514600" cy="1066800"/>
            </a:xfrm>
            <a:prstGeom prst="stripedRightArrow">
              <a:avLst/>
            </a:prstGeom>
            <a:solidFill>
              <a:srgbClr val="FFFFCC">
                <a:alpha val="49804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10000" y="3686276"/>
              <a:ext cx="2057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6A423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glyQua" pitchFamily="2" charset="0"/>
                </a:rPr>
                <a:t>Justification</a:t>
              </a:r>
              <a:endParaRPr lang="en-US" sz="2800" b="1" dirty="0">
                <a:solidFill>
                  <a:srgbClr val="6A42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40816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2" grpId="2" animBg="1"/>
      <p:bldP spid="5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UglyQua" pitchFamily="2" charset="0"/>
              </a:rPr>
              <a:t>38:1 – 40:31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UglyQua" pitchFamily="2" charset="0"/>
            </a:endParaRPr>
          </a:p>
        </p:txBody>
      </p:sp>
      <p:pic>
        <p:nvPicPr>
          <p:cNvPr id="2" name="Picture 2" descr="http://apod.nasa.gov/apod/image/9911/m31_wa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88751">
            <a:off x="4789251" y="2470589"/>
            <a:ext cx="3499983" cy="233918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22025" y="39725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100,000 </a:t>
            </a:r>
            <a:r>
              <a:rPr lang="en-US" sz="28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ly</a:t>
            </a:r>
            <a:endParaRPr lang="en-US" sz="28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752439" y="3715676"/>
            <a:ext cx="0" cy="855618"/>
          </a:xfrm>
          <a:prstGeom prst="line">
            <a:avLst/>
          </a:prstGeom>
          <a:ln w="28575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077200" y="3715676"/>
            <a:ext cx="0" cy="855618"/>
          </a:xfrm>
          <a:prstGeom prst="line">
            <a:avLst/>
          </a:prstGeom>
          <a:ln w="28575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415150" y="4234190"/>
            <a:ext cx="609600" cy="0"/>
          </a:xfrm>
          <a:prstGeom prst="straightConnector1">
            <a:avLst/>
          </a:prstGeom>
          <a:ln w="28575">
            <a:solidFill>
              <a:schemeClr val="bg2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835897" y="4234542"/>
            <a:ext cx="609600" cy="0"/>
          </a:xfrm>
          <a:prstGeom prst="straightConnector1">
            <a:avLst/>
          </a:prstGeom>
          <a:ln w="28575">
            <a:solidFill>
              <a:schemeClr val="bg2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://www.glyphweb.com/esky/_images/photos/andromed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074173">
            <a:off x="140367" y="2501272"/>
            <a:ext cx="2337458" cy="231431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74904" y="3276600"/>
            <a:ext cx="228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2,000,000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ly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170053" y="3538210"/>
            <a:ext cx="609600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438400" y="3538562"/>
            <a:ext cx="609600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7200" y="1371600"/>
            <a:ext cx="8229600" cy="107721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travels at 186,000 miles per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sec;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light year is 96,000,000 miles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9800" y="2667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Milky Way</a:t>
            </a: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28149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Andromeda</a:t>
            </a: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023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5" grpId="0"/>
      <p:bldP spid="11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UglyQua" pitchFamily="2" charset="0"/>
              </a:rPr>
              <a:t>38:1 – 40:31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UglyQua" pitchFamily="2" charset="0"/>
            </a:endParaRPr>
          </a:p>
        </p:txBody>
      </p:sp>
      <p:pic>
        <p:nvPicPr>
          <p:cNvPr id="2" name="Picture 2" descr="http://apod.nasa.gov/apod/image/9911/m31_wa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88751">
            <a:off x="5833671" y="2778748"/>
            <a:ext cx="2122332" cy="141844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lyphweb.com/esky/_images/photos/andromed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074173">
            <a:off x="140367" y="2501272"/>
            <a:ext cx="2337458" cy="231431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1371600"/>
            <a:ext cx="8229600" cy="107721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Milky Way contains 200 billion stars; Andromeda contains 1 trillion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6" descr="http://www.glyphweb.com/esky/_images/photos/andromed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074173">
            <a:off x="6957996" y="3816814"/>
            <a:ext cx="547714" cy="5422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www.glyphweb.com/esky/_images/photos/andromed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074173">
            <a:off x="7623718" y="4793927"/>
            <a:ext cx="547714" cy="5422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www.glyphweb.com/esky/_images/photos/andromed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074173">
            <a:off x="6235472" y="4843619"/>
            <a:ext cx="547714" cy="5422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www.glyphweb.com/esky/_images/photos/andromed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074173">
            <a:off x="7422399" y="3781142"/>
            <a:ext cx="547714" cy="5422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www.glyphweb.com/esky/_images/photos/andromed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074173">
            <a:off x="6551166" y="5122286"/>
            <a:ext cx="547714" cy="5422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www.glyphweb.com/esky/_images/photos/andromed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074173">
            <a:off x="6631714" y="2538726"/>
            <a:ext cx="547714" cy="5422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www.glyphweb.com/esky/_images/photos/andromed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074173">
            <a:off x="6322089" y="4213884"/>
            <a:ext cx="547714" cy="5422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www.glyphweb.com/esky/_images/photos/andromed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074173">
            <a:off x="8107609" y="3961963"/>
            <a:ext cx="547714" cy="5422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www.glyphweb.com/esky/_images/photos/andromed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074173">
            <a:off x="7246305" y="4268638"/>
            <a:ext cx="547714" cy="5422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apod.nasa.gov/apod/image/9911/m31_wa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12626">
            <a:off x="6860949" y="5059620"/>
            <a:ext cx="687356" cy="45938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apod.nasa.gov/apod/image/9911/m31_wa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12626">
            <a:off x="7318149" y="2694986"/>
            <a:ext cx="687356" cy="45938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apod.nasa.gov/apod/image/9911/m31_wa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12626">
            <a:off x="7697362" y="4118221"/>
            <a:ext cx="687356" cy="45938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apod.nasa.gov/apod/image/9911/m31_wa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12626">
            <a:off x="5744375" y="2954943"/>
            <a:ext cx="687356" cy="45938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apod.nasa.gov/apod/image/9911/m31_wa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12626">
            <a:off x="7747765" y="3705864"/>
            <a:ext cx="687356" cy="45938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apod.nasa.gov/apod/image/9911/m31_wa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12626">
            <a:off x="5658239" y="4072108"/>
            <a:ext cx="687356" cy="45938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apod.nasa.gov/apod/image/9911/m31_wa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12626">
            <a:off x="7927749" y="3168779"/>
            <a:ext cx="687356" cy="45938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apod.nasa.gov/apod/image/9911/m31_wa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12626">
            <a:off x="5858504" y="3812151"/>
            <a:ext cx="687356" cy="45938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apod.nasa.gov/apod/image/9911/m31_wa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12626">
            <a:off x="7595364" y="4391566"/>
            <a:ext cx="687356" cy="45938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http://www.glyphweb.com/esky/_images/photos/andromed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074173">
            <a:off x="6934948" y="4350115"/>
            <a:ext cx="547714" cy="5422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http://www.glyphweb.com/esky/_images/photos/andromed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074173">
            <a:off x="7413000" y="5018168"/>
            <a:ext cx="547714" cy="5422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http://www.glyphweb.com/esky/_images/photos/andromed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074173">
            <a:off x="6622256" y="4081345"/>
            <a:ext cx="547714" cy="5422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http://www.glyphweb.com/esky/_images/photos/andromed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074173">
            <a:off x="7755226" y="3427124"/>
            <a:ext cx="547714" cy="5422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http://www.glyphweb.com/esky/_images/photos/andromed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074173">
            <a:off x="6665295" y="4785563"/>
            <a:ext cx="547714" cy="5422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http://www.glyphweb.com/esky/_images/photos/andromed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074173">
            <a:off x="7443733" y="3996477"/>
            <a:ext cx="547714" cy="5422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ttp://www.glyphweb.com/esky/_images/photos/andromed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074173">
            <a:off x="6984097" y="4974351"/>
            <a:ext cx="547714" cy="5422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http://www.glyphweb.com/esky/_images/photos/andromed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074173">
            <a:off x="7304622" y="4472376"/>
            <a:ext cx="547714" cy="5422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://apod.nasa.gov/apod/image/9911/m31_wa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12626">
            <a:off x="6955031" y="4835378"/>
            <a:ext cx="687356" cy="45938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://apod.nasa.gov/apod/image/9911/m31_wa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12626">
            <a:off x="7674671" y="5102586"/>
            <a:ext cx="687356" cy="45938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apod.nasa.gov/apod/image/9911/m31_wa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12626">
            <a:off x="7190123" y="4720568"/>
            <a:ext cx="687356" cy="45938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apod.nasa.gov/apod/image/9911/m31_wa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12626">
            <a:off x="6551159" y="4503026"/>
            <a:ext cx="687356" cy="45938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://apod.nasa.gov/apod/image/9911/m31_wa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12626">
            <a:off x="6814772" y="4197356"/>
            <a:ext cx="687356" cy="45938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://apod.nasa.gov/apod/image/9911/m31_wa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12626">
            <a:off x="6021357" y="2589705"/>
            <a:ext cx="687356" cy="45938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://apod.nasa.gov/apod/image/9911/m31_wa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12626">
            <a:off x="5878416" y="4575420"/>
            <a:ext cx="687356" cy="45938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://apod.nasa.gov/apod/image/9911/m31_wa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12626">
            <a:off x="7747764" y="4543966"/>
            <a:ext cx="687356" cy="45938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Brace 5"/>
          <p:cNvSpPr/>
          <p:nvPr/>
        </p:nvSpPr>
        <p:spPr>
          <a:xfrm>
            <a:off x="4724400" y="2819400"/>
            <a:ext cx="609600" cy="2698356"/>
          </a:xfrm>
          <a:prstGeom prst="leftBrace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28800" y="3647182"/>
            <a:ext cx="3024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A42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Local Group</a:t>
            </a:r>
          </a:p>
          <a:p>
            <a:pPr algn="ctr"/>
            <a:r>
              <a:rPr lang="en-US" sz="3200" b="1" dirty="0" smtClean="0">
                <a:solidFill>
                  <a:srgbClr val="6A42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(36 galaxies)</a:t>
            </a:r>
            <a:endParaRPr lang="en-US" sz="3200" b="1" dirty="0">
              <a:solidFill>
                <a:srgbClr val="6A42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641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028E-8 L 0.66527 3.70028E-8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7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8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9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1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3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4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7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8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900"/>
                            </p:stCondLst>
                            <p:childTnLst>
                              <p:par>
                                <p:cTn id="1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100"/>
                            </p:stCondLst>
                            <p:childTnLst>
                              <p:par>
                                <p:cTn id="1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2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3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400"/>
                            </p:stCondLst>
                            <p:childTnLst>
                              <p:par>
                                <p:cTn id="14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9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theme/theme1.xml><?xml version="1.0" encoding="utf-8"?>
<a:theme xmlns:a="http://schemas.openxmlformats.org/drawingml/2006/main" name="Isaiah">
  <a:themeElements>
    <a:clrScheme name="Isaiah">
      <a:dk1>
        <a:srgbClr val="6A4230"/>
      </a:dk1>
      <a:lt1>
        <a:srgbClr val="6A423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saiah">
      <a:majorFont>
        <a:latin typeface="UglyQua"/>
        <a:ea typeface=""/>
        <a:cs typeface=""/>
      </a:majorFont>
      <a:minorFont>
        <a:latin typeface="Ugly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>
            <a:solidFill>
              <a:srgbClr val="6A4230"/>
            </a:solidFill>
            <a:latin typeface="UglyQua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Isaiah</Template>
  <TotalTime>3533</TotalTime>
  <Words>346</Words>
  <Application>Microsoft Office PowerPoint</Application>
  <PresentationFormat>On-screen Show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Isaiah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</dc:creator>
  <cp:lastModifiedBy>Kathy</cp:lastModifiedBy>
  <cp:revision>25</cp:revision>
  <dcterms:created xsi:type="dcterms:W3CDTF">2011-09-05T00:01:09Z</dcterms:created>
  <dcterms:modified xsi:type="dcterms:W3CDTF">2011-09-08T16:59:21Z</dcterms:modified>
</cp:coreProperties>
</file>