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120"/>
    <a:srgbClr val="624120"/>
    <a:srgbClr val="774F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75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3/8/2012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3/8/2012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3/8/2012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3/8/2012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304800"/>
            <a:ext cx="6172201"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276600" y="533400"/>
            <a:ext cx="5348153" cy="258532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600" dirty="0" smtClean="0">
                <a:solidFill>
                  <a:srgbClr val="4B2215"/>
                </a:solidFill>
                <a:latin typeface="Mitzvah" pitchFamily="2" charset="0"/>
              </a:rPr>
              <a:t>Hosea 9:1-11:12</a:t>
            </a:r>
            <a:endParaRPr lang="en-US" sz="66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9:1-11:12</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Walks with God </a:t>
            </a:r>
            <a:r>
              <a:rPr lang="en-US" sz="3600" dirty="0">
                <a:effectLst>
                  <a:outerShdw blurRad="38100" dist="38100" dir="2700000" algn="tl">
                    <a:srgbClr val="000000">
                      <a:alpha val="43137"/>
                    </a:srgbClr>
                  </a:outerShdw>
                </a:effectLst>
              </a:rPr>
              <a:t>~ literally, </a:t>
            </a:r>
            <a:r>
              <a:rPr lang="en-US" sz="3600" i="1" dirty="0">
                <a:effectLst>
                  <a:outerShdw blurRad="38100" dist="38100" dir="2700000" algn="tl">
                    <a:srgbClr val="000000">
                      <a:alpha val="43137"/>
                    </a:srgbClr>
                  </a:outerShdw>
                </a:effectLst>
              </a:rPr>
              <a:t>walks aimlessly</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381000" y="2224314"/>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NASB, better ~ </a:t>
            </a:r>
            <a:r>
              <a:rPr lang="en-US" sz="3600" dirty="0">
                <a:solidFill>
                  <a:srgbClr val="FFFF00"/>
                </a:solidFill>
                <a:effectLst>
                  <a:outerShdw blurRad="38100" dist="38100" dir="2700000" algn="tl">
                    <a:srgbClr val="000000">
                      <a:alpha val="43137"/>
                    </a:srgbClr>
                  </a:outerShdw>
                </a:effectLst>
              </a:rPr>
              <a:t>Judah is also unruly against God</a:t>
            </a:r>
          </a:p>
        </p:txBody>
      </p:sp>
    </p:spTree>
    <p:extLst>
      <p:ext uri="{BB962C8B-B14F-4D97-AF65-F5344CB8AC3E}">
        <p14:creationId xmlns:p14="http://schemas.microsoft.com/office/powerpoint/2010/main" xmlns="" val="41696861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9:1-11:12</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Made love for hire </a:t>
            </a:r>
            <a:r>
              <a:rPr lang="en-US" sz="3600" dirty="0">
                <a:effectLst>
                  <a:outerShdw blurRad="38100" dist="38100" dir="2700000" algn="tl">
                    <a:srgbClr val="000000">
                      <a:alpha val="43137"/>
                    </a:srgbClr>
                  </a:outerShdw>
                </a:effectLst>
              </a:rPr>
              <a:t>~ KJV, </a:t>
            </a:r>
            <a:r>
              <a:rPr lang="en-US" sz="3600" dirty="0">
                <a:solidFill>
                  <a:srgbClr val="FFFF00"/>
                </a:solidFill>
                <a:effectLst>
                  <a:outerShdw blurRad="38100" dist="38100" dir="2700000" algn="tl">
                    <a:srgbClr val="000000">
                      <a:alpha val="43137"/>
                    </a:srgbClr>
                  </a:outerShdw>
                </a:effectLst>
              </a:rPr>
              <a:t>gone a-whoring</a:t>
            </a:r>
          </a:p>
        </p:txBody>
      </p:sp>
    </p:spTree>
    <p:extLst>
      <p:ext uri="{BB962C8B-B14F-4D97-AF65-F5344CB8AC3E}">
        <p14:creationId xmlns:p14="http://schemas.microsoft.com/office/powerpoint/2010/main" xmlns="" val="3150185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9:1-11:12</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Gibeah</a:t>
            </a:r>
            <a:r>
              <a:rPr lang="en-US" sz="3600" dirty="0">
                <a:effectLst>
                  <a:outerShdw blurRad="38100" dist="38100" dir="2700000" algn="tl">
                    <a:srgbClr val="000000">
                      <a:alpha val="43137"/>
                    </a:srgbClr>
                  </a:outerShdw>
                </a:effectLst>
              </a:rPr>
              <a:t> ~ Judges 19 – the Levite and the concubine</a:t>
            </a:r>
            <a:endParaRPr lang="en-US" sz="36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81000" y="2228671"/>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Baal Peor </a:t>
            </a:r>
            <a:r>
              <a:rPr lang="en-US" sz="3600" dirty="0">
                <a:effectLst>
                  <a:outerShdw blurRad="38100" dist="38100" dir="2700000" algn="tl">
                    <a:srgbClr val="000000">
                      <a:alpha val="43137"/>
                    </a:srgbClr>
                  </a:outerShdw>
                </a:effectLst>
              </a:rPr>
              <a:t>~ Num. </a:t>
            </a:r>
            <a:r>
              <a:rPr lang="en-US" sz="3600" dirty="0" smtClean="0">
                <a:effectLst>
                  <a:outerShdw blurRad="38100" dist="38100" dir="2700000" algn="tl">
                    <a:srgbClr val="000000">
                      <a:alpha val="43137"/>
                    </a:srgbClr>
                  </a:outerShdw>
                </a:effectLst>
              </a:rPr>
              <a:t>25 – Balaam, </a:t>
            </a:r>
            <a:r>
              <a:rPr lang="en-US" sz="3600" dirty="0" err="1" smtClean="0">
                <a:effectLst>
                  <a:outerShdw blurRad="38100" dist="38100" dir="2700000" algn="tl">
                    <a:srgbClr val="000000">
                      <a:alpha val="43137"/>
                    </a:srgbClr>
                  </a:outerShdw>
                </a:effectLst>
              </a:rPr>
              <a:t>Balak</a:t>
            </a:r>
            <a:endParaRPr lang="en-US" sz="36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381000" y="2858869"/>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Ichabod</a:t>
            </a:r>
            <a:r>
              <a:rPr lang="en-US" sz="3600" dirty="0">
                <a:effectLst>
                  <a:outerShdw blurRad="38100" dist="38100" dir="2700000" algn="tl">
                    <a:srgbClr val="000000">
                      <a:alpha val="43137"/>
                    </a:srgbClr>
                  </a:outerShdw>
                </a:effectLst>
              </a:rPr>
              <a:t> ~ 1 Sam. </a:t>
            </a:r>
            <a:r>
              <a:rPr lang="en-US" sz="3600" dirty="0" smtClean="0">
                <a:effectLst>
                  <a:outerShdw blurRad="38100" dist="38100" dir="2700000" algn="tl">
                    <a:srgbClr val="000000">
                      <a:alpha val="43137"/>
                    </a:srgbClr>
                  </a:outerShdw>
                </a:effectLst>
              </a:rPr>
              <a:t>4 – Phineas’ wife</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xmlns="" val="21851973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vertical)">
                                      <p:cBhvr>
                                        <p:cTn id="21" dur="500"/>
                                        <p:tgtEl>
                                          <p:spTgt spid="6"/>
                                        </p:tgtEl>
                                      </p:cBhvr>
                                    </p:animEffect>
                                  </p:childTnLst>
                                </p:cTn>
                              </p:par>
                            </p:childTnLst>
                          </p:cTn>
                        </p:par>
                        <p:par>
                          <p:cTn id="22" fill="hold">
                            <p:stCondLst>
                              <p:cond delay="500"/>
                            </p:stCondLst>
                            <p:childTnLst>
                              <p:par>
                                <p:cTn id="23" presetID="9" presetClass="emph" presetSubtype="0" grpId="2"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5" fill="hold" grpId="1" nodeType="clickEffect">
                                  <p:stCondLst>
                                    <p:cond delay="0"/>
                                  </p:stCondLst>
                                  <p:childTnLst>
                                    <p:animEffect transition="out" filter="randombar(vertic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4" presetClass="exit" presetSubtype="5" fill="hold" grpId="1" nodeType="withEffect">
                                  <p:stCondLst>
                                    <p:cond delay="0"/>
                                  </p:stCondLst>
                                  <p:childTnLst>
                                    <p:animEffect transition="out" filter="randombar(vertical)">
                                      <p:cBhvr>
                                        <p:cTn id="32" dur="500"/>
                                        <p:tgtEl>
                                          <p:spTgt spid="41"/>
                                        </p:tgtEl>
                                      </p:cBhvr>
                                    </p:animEffect>
                                    <p:set>
                                      <p:cBhvr>
                                        <p:cTn id="33" dur="1" fill="hold">
                                          <p:stCondLst>
                                            <p:cond delay="499"/>
                                          </p:stCondLst>
                                        </p:cTn>
                                        <p:tgtEl>
                                          <p:spTgt spid="41"/>
                                        </p:tgtEl>
                                        <p:attrNameLst>
                                          <p:attrName>style.visibility</p:attrName>
                                        </p:attrNameLst>
                                      </p:cBhvr>
                                      <p:to>
                                        <p:strVal val="hidden"/>
                                      </p:to>
                                    </p:set>
                                  </p:childTnLst>
                                </p:cTn>
                              </p:par>
                              <p:par>
                                <p:cTn id="34" presetID="14" presetClass="exit" presetSubtype="5" fill="hold" grpId="1" nodeType="withEffect">
                                  <p:stCondLst>
                                    <p:cond delay="0"/>
                                  </p:stCondLst>
                                  <p:childTnLst>
                                    <p:animEffect transition="out" filter="randombar(vertic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5" grpId="0"/>
      <p:bldP spid="5" grpId="1"/>
      <p:bldP spid="5" grpId="2"/>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9:1-11:12</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Beth Aven </a:t>
            </a: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House of Wickedness</a:t>
            </a:r>
            <a:r>
              <a:rPr lang="en-US" sz="3600" dirty="0">
                <a:effectLst>
                  <a:outerShdw blurRad="38100" dist="38100" dir="2700000" algn="tl">
                    <a:srgbClr val="000000">
                      <a:alpha val="43137"/>
                    </a:srgbClr>
                  </a:outerShdw>
                </a:effectLst>
              </a:rPr>
              <a:t> (epithet for Bethel)</a:t>
            </a:r>
          </a:p>
        </p:txBody>
      </p:sp>
    </p:spTree>
    <p:extLst>
      <p:ext uri="{BB962C8B-B14F-4D97-AF65-F5344CB8AC3E}">
        <p14:creationId xmlns:p14="http://schemas.microsoft.com/office/powerpoint/2010/main" xmlns="" val="40265425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9:1-11:12</a:t>
            </a:r>
            <a:endParaRPr lang="en-US" sz="6000" dirty="0">
              <a:solidFill>
                <a:srgbClr val="4B2215"/>
              </a:solidFill>
              <a:latin typeface="Mitzvah" pitchFamily="2" charset="0"/>
            </a:endParaRPr>
          </a:p>
        </p:txBody>
      </p:sp>
      <p:sp>
        <p:nvSpPr>
          <p:cNvPr id="41" name="TextBox 40"/>
          <p:cNvSpPr txBox="1"/>
          <p:nvPr/>
        </p:nvSpPr>
        <p:spPr>
          <a:xfrm>
            <a:off x="381001" y="1107996"/>
            <a:ext cx="8305799" cy="567847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6:15-17 ~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the kings of the earth, the great men, the rich men, the commanders, the mighty men, every slave and every free man, hid themselves in the caves and in the rocks of the mountains, </a:t>
            </a:r>
            <a:r>
              <a:rPr lang="en-US" sz="3200" baseline="30000" dirty="0">
                <a:effectLst>
                  <a:outerShdw blurRad="38100" dist="38100" dir="2700000" algn="tl">
                    <a:srgbClr val="000000">
                      <a:alpha val="43137"/>
                    </a:srgbClr>
                  </a:outerShdw>
                </a:effectLst>
              </a:rPr>
              <a:t>16</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said to the mountains and rocks, "Fall on us and hide us from the face of Him who sits on the throne and from the wrath of the Lamb! </a:t>
            </a:r>
            <a:r>
              <a:rPr lang="en-US" sz="3200" baseline="30000" dirty="0">
                <a:effectLst>
                  <a:outerShdw blurRad="38100" dist="38100" dir="2700000" algn="tl">
                    <a:srgbClr val="000000">
                      <a:alpha val="43137"/>
                    </a:srgbClr>
                  </a:outerShdw>
                </a:effectLst>
              </a:rPr>
              <a:t>17</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the great day of His wrath has come, and who is </a:t>
            </a:r>
            <a:r>
              <a:rPr lang="en-US" sz="3200" dirty="0" smtClean="0">
                <a:solidFill>
                  <a:srgbClr val="FFFF00"/>
                </a:solidFill>
                <a:effectLst>
                  <a:outerShdw blurRad="38100" dist="38100" dir="2700000" algn="tl">
                    <a:srgbClr val="000000">
                      <a:alpha val="43137"/>
                    </a:srgbClr>
                  </a:outerShdw>
                </a:effectLst>
              </a:rPr>
              <a:t>able</a:t>
            </a:r>
          </a:p>
          <a:p>
            <a:r>
              <a:rPr lang="en-US" sz="3200" dirty="0" smtClean="0">
                <a:solidFill>
                  <a:srgbClr val="FFFF00"/>
                </a:solidFill>
                <a:effectLst>
                  <a:outerShdw blurRad="38100" dist="38100" dir="2700000" algn="tl">
                    <a:srgbClr val="000000">
                      <a:alpha val="43137"/>
                    </a:srgbClr>
                  </a:outerShdw>
                </a:effectLst>
              </a:rPr>
              <a:t>to </a:t>
            </a:r>
            <a:r>
              <a:rPr lang="en-US" sz="3200" dirty="0">
                <a:solidFill>
                  <a:srgbClr val="FFFF00"/>
                </a:solidFill>
                <a:effectLst>
                  <a:outerShdw blurRad="38100" dist="38100" dir="2700000" algn="tl">
                    <a:srgbClr val="000000">
                      <a:alpha val="43137"/>
                    </a:srgbClr>
                  </a:outerShdw>
                </a:effectLst>
              </a:rPr>
              <a:t>stand?"</a:t>
            </a:r>
          </a:p>
        </p:txBody>
      </p:sp>
    </p:spTree>
    <p:extLst>
      <p:ext uri="{BB962C8B-B14F-4D97-AF65-F5344CB8AC3E}">
        <p14:creationId xmlns:p14="http://schemas.microsoft.com/office/powerpoint/2010/main" xmlns="" val="18126101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9:1-11:12</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Deut. 25:4 ~ </a:t>
            </a:r>
            <a:r>
              <a:rPr lang="en-US" sz="3600" dirty="0">
                <a:solidFill>
                  <a:srgbClr val="FFFF00"/>
                </a:solidFill>
                <a:effectLst>
                  <a:outerShdw blurRad="38100" dist="38100" dir="2700000" algn="tl">
                    <a:srgbClr val="000000">
                      <a:alpha val="43137"/>
                    </a:srgbClr>
                  </a:outerShdw>
                </a:effectLst>
              </a:rPr>
              <a:t>You shall not muzzle an ox while it treads out </a:t>
            </a:r>
            <a:r>
              <a:rPr lang="en-US" sz="3600" i="1" dirty="0">
                <a:solidFill>
                  <a:srgbClr val="FFFF00"/>
                </a:solidFill>
                <a:effectLst>
                  <a:outerShdw blurRad="38100" dist="38100" dir="2700000" algn="tl">
                    <a:srgbClr val="000000">
                      <a:alpha val="43137"/>
                    </a:srgbClr>
                  </a:outerShdw>
                </a:effectLst>
              </a:rPr>
              <a:t>the grain.</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02228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9:1-11:12</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KJV ~ </a:t>
            </a:r>
            <a:r>
              <a:rPr lang="en-US" sz="3600" dirty="0" smtClean="0">
                <a:solidFill>
                  <a:srgbClr val="FFFF00"/>
                </a:solidFill>
                <a:effectLst>
                  <a:outerShdw blurRad="38100" dist="38100" dir="2700000" algn="tl">
                    <a:srgbClr val="000000">
                      <a:alpha val="43137"/>
                    </a:srgbClr>
                  </a:outerShdw>
                </a:effectLst>
              </a:rPr>
              <a:t>I </a:t>
            </a:r>
            <a:r>
              <a:rPr lang="en-US" sz="3600" dirty="0">
                <a:solidFill>
                  <a:srgbClr val="FFFF00"/>
                </a:solidFill>
                <a:effectLst>
                  <a:outerShdw blurRad="38100" dist="38100" dir="2700000" algn="tl">
                    <a:srgbClr val="000000">
                      <a:alpha val="43137"/>
                    </a:srgbClr>
                  </a:outerShdw>
                </a:effectLst>
              </a:rPr>
              <a:t>drew them with cords of a man, with bands of love </a:t>
            </a:r>
            <a:r>
              <a:rPr lang="en-US" sz="3600" dirty="0">
                <a:effectLst>
                  <a:outerShdw blurRad="38100" dist="38100" dir="2700000" algn="tl">
                    <a:srgbClr val="000000">
                      <a:alpha val="43137"/>
                    </a:srgbClr>
                  </a:outerShdw>
                </a:effectLst>
              </a:rPr>
              <a:t>(literal)</a:t>
            </a:r>
          </a:p>
        </p:txBody>
      </p:sp>
      <p:sp>
        <p:nvSpPr>
          <p:cNvPr id="5" name="TextBox 4"/>
          <p:cNvSpPr txBox="1"/>
          <p:nvPr/>
        </p:nvSpPr>
        <p:spPr>
          <a:xfrm>
            <a:off x="381000" y="2290357"/>
            <a:ext cx="8305799"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NIV ~ </a:t>
            </a:r>
            <a:r>
              <a:rPr lang="en-US" sz="3600" dirty="0" smtClean="0">
                <a:solidFill>
                  <a:srgbClr val="FFFF00"/>
                </a:solidFill>
                <a:effectLst>
                  <a:outerShdw blurRad="38100" dist="38100" dir="2700000" algn="tl">
                    <a:srgbClr val="000000">
                      <a:alpha val="43137"/>
                    </a:srgbClr>
                  </a:outerShdw>
                </a:effectLst>
              </a:rPr>
              <a:t>cords </a:t>
            </a:r>
            <a:r>
              <a:rPr lang="en-US" sz="3600" dirty="0">
                <a:solidFill>
                  <a:srgbClr val="FFFF00"/>
                </a:solidFill>
                <a:effectLst>
                  <a:outerShdw blurRad="38100" dist="38100" dir="2700000" algn="tl">
                    <a:srgbClr val="000000">
                      <a:alpha val="43137"/>
                    </a:srgbClr>
                  </a:outerShdw>
                </a:effectLst>
              </a:rPr>
              <a:t>of human kindness</a:t>
            </a:r>
          </a:p>
        </p:txBody>
      </p:sp>
      <p:sp>
        <p:nvSpPr>
          <p:cNvPr id="6" name="TextBox 5"/>
          <p:cNvSpPr txBox="1"/>
          <p:nvPr/>
        </p:nvSpPr>
        <p:spPr>
          <a:xfrm>
            <a:off x="381000" y="2935069"/>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2 Cor. 5:14a ~ </a:t>
            </a:r>
            <a:r>
              <a:rPr lang="en-US" sz="3600" dirty="0">
                <a:solidFill>
                  <a:srgbClr val="FFFF00"/>
                </a:solidFill>
                <a:effectLst>
                  <a:outerShdw blurRad="38100" dist="38100" dir="2700000" algn="tl">
                    <a:srgbClr val="000000">
                      <a:alpha val="43137"/>
                    </a:srgbClr>
                  </a:outerShdw>
                </a:effectLst>
              </a:rPr>
              <a:t>For the love of Christ compels </a:t>
            </a:r>
            <a:r>
              <a:rPr lang="en-US" sz="3600" dirty="0" smtClean="0">
                <a:solidFill>
                  <a:srgbClr val="FFFF00"/>
                </a:solidFill>
                <a:effectLst>
                  <a:outerShdw blurRad="38100" dist="38100" dir="2700000" algn="tl">
                    <a:srgbClr val="000000">
                      <a:alpha val="43137"/>
                    </a:srgbClr>
                  </a:outerShdw>
                </a:effectLst>
              </a:rPr>
              <a:t>us …</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44975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vertical)">
                                      <p:cBhvr>
                                        <p:cTn id="17" dur="500"/>
                                        <p:tgtEl>
                                          <p:spTgt spid="6"/>
                                        </p:tgtEl>
                                      </p:cBhvr>
                                    </p:animEffect>
                                  </p:childTnLst>
                                </p:cTn>
                              </p:par>
                            </p:childTnLst>
                          </p:cTn>
                        </p:par>
                        <p:par>
                          <p:cTn id="18" fill="hold">
                            <p:stCondLst>
                              <p:cond delay="500"/>
                            </p:stCondLst>
                            <p:childTnLst>
                              <p:par>
                                <p:cTn id="19" presetID="9" presetClass="emph" presetSubtype="0" grpId="2" nodeType="afterEffect">
                                  <p:stCondLst>
                                    <p:cond delay="0"/>
                                  </p:stCondLst>
                                  <p:childTnLst>
                                    <p:set>
                                      <p:cBhvr rctx="PPT">
                                        <p:cTn id="20" dur="indefinite"/>
                                        <p:tgtEl>
                                          <p:spTgt spid="41"/>
                                        </p:tgtEl>
                                        <p:attrNameLst>
                                          <p:attrName>style.opacity</p:attrName>
                                        </p:attrNameLst>
                                      </p:cBhvr>
                                      <p:to>
                                        <p:strVal val="0.5"/>
                                      </p:to>
                                    </p:set>
                                    <p:animEffect filter="image" prLst="opacity: 0.5">
                                      <p:cBhvr rctx="IE">
                                        <p:cTn id="21" dur="indefinite"/>
                                        <p:tgtEl>
                                          <p:spTgt spid="41"/>
                                        </p:tgtEl>
                                      </p:cBhvr>
                                    </p:animEffect>
                                  </p:childTnLst>
                                </p:cTn>
                              </p:par>
                              <p:par>
                                <p:cTn id="22" presetID="9" presetClass="emph" presetSubtype="0" grpId="2" nodeType="withEffect">
                                  <p:stCondLst>
                                    <p:cond delay="0"/>
                                  </p:stCondLst>
                                  <p:childTnLst>
                                    <p:set>
                                      <p:cBhvr rctx="PPT">
                                        <p:cTn id="23" dur="indefinite"/>
                                        <p:tgtEl>
                                          <p:spTgt spid="5"/>
                                        </p:tgtEl>
                                        <p:attrNameLst>
                                          <p:attrName>style.opacity</p:attrName>
                                        </p:attrNameLst>
                                      </p:cBhvr>
                                      <p:to>
                                        <p:strVal val="0.5"/>
                                      </p:to>
                                    </p:set>
                                    <p:animEffect filter="image" prLst="opacity: 0.5">
                                      <p:cBhvr rctx="IE">
                                        <p:cTn id="24" dur="indefinite"/>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5" fill="hold" grpId="1" nodeType="clickEffect">
                                  <p:stCondLst>
                                    <p:cond delay="0"/>
                                  </p:stCondLst>
                                  <p:childTnLst>
                                    <p:animEffect transition="out" filter="randombar(vertical)">
                                      <p:cBhvr>
                                        <p:cTn id="28" dur="500"/>
                                        <p:tgtEl>
                                          <p:spTgt spid="41"/>
                                        </p:tgtEl>
                                      </p:cBhvr>
                                    </p:animEffect>
                                    <p:set>
                                      <p:cBhvr>
                                        <p:cTn id="29" dur="1" fill="hold">
                                          <p:stCondLst>
                                            <p:cond delay="499"/>
                                          </p:stCondLst>
                                        </p:cTn>
                                        <p:tgtEl>
                                          <p:spTgt spid="41"/>
                                        </p:tgtEl>
                                        <p:attrNameLst>
                                          <p:attrName>style.visibility</p:attrName>
                                        </p:attrNameLst>
                                      </p:cBhvr>
                                      <p:to>
                                        <p:strVal val="hidden"/>
                                      </p:to>
                                    </p:set>
                                  </p:childTnLst>
                                </p:cTn>
                              </p:par>
                              <p:par>
                                <p:cTn id="30" presetID="14" presetClass="exit" presetSubtype="5" fill="hold" grpId="1" nodeType="withEffect">
                                  <p:stCondLst>
                                    <p:cond delay="0"/>
                                  </p:stCondLst>
                                  <p:childTnLst>
                                    <p:animEffect transition="out" filter="randombar(vertic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4" presetClass="exit" presetSubtype="5" fill="hold" grpId="1" nodeType="withEffect">
                                  <p:stCondLst>
                                    <p:cond delay="0"/>
                                  </p:stCondLst>
                                  <p:childTnLst>
                                    <p:animEffect transition="out" filter="randombar(vertic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5" grpId="0"/>
      <p:bldP spid="5" grpId="1"/>
      <p:bldP spid="5" grpId="2"/>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9:1-11:12</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Backsliding</a:t>
            </a:r>
            <a:r>
              <a:rPr lang="en-US" sz="3600" dirty="0">
                <a:effectLst>
                  <a:outerShdw blurRad="38100" dist="38100" dir="2700000" algn="tl">
                    <a:srgbClr val="000000">
                      <a:alpha val="43137"/>
                    </a:srgbClr>
                  </a:outerShdw>
                </a:effectLst>
              </a:rPr>
              <a:t> ~ </a:t>
            </a:r>
            <a:r>
              <a:rPr lang="en-US" sz="36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meshubah</a:t>
            </a:r>
            <a:r>
              <a:rPr lang="en-US" sz="3600" dirty="0">
                <a:solidFill>
                  <a:srgbClr val="FFFF00"/>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a turning away</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189876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9:1-11:12</a:t>
            </a:r>
            <a:endParaRPr lang="en-US" sz="6000" dirty="0">
              <a:solidFill>
                <a:srgbClr val="4B2215"/>
              </a:solidFill>
              <a:latin typeface="Mitzvah" pitchFamily="2" charset="0"/>
            </a:endParaRPr>
          </a:p>
        </p:txBody>
      </p:sp>
      <p:sp>
        <p:nvSpPr>
          <p:cNvPr id="41" name="TextBox 40"/>
          <p:cNvSpPr txBox="1"/>
          <p:nvPr/>
        </p:nvSpPr>
        <p:spPr>
          <a:xfrm>
            <a:off x="381001" y="1107996"/>
            <a:ext cx="8305799" cy="2308324"/>
          </a:xfrm>
          <a:prstGeom prst="rect">
            <a:avLst/>
          </a:prstGeom>
          <a:noFill/>
        </p:spPr>
        <p:txBody>
          <a:bodyPr wrap="square" rtlCol="0">
            <a:spAutoFit/>
          </a:bodyPr>
          <a:lstStyle/>
          <a:p>
            <a:r>
              <a:rPr lang="en-US" sz="3600" dirty="0" err="1">
                <a:effectLst>
                  <a:outerShdw blurRad="38100" dist="38100" dir="2700000" algn="tl">
                    <a:srgbClr val="000000">
                      <a:alpha val="43137"/>
                    </a:srgbClr>
                  </a:outerShdw>
                </a:effectLst>
              </a:rPr>
              <a:t>Prov</a:t>
            </a:r>
            <a:r>
              <a:rPr lang="en-US" sz="3600" dirty="0">
                <a:effectLst>
                  <a:outerShdw blurRad="38100" dist="38100" dir="2700000" algn="tl">
                    <a:srgbClr val="000000">
                      <a:alpha val="43137"/>
                    </a:srgbClr>
                  </a:outerShdw>
                </a:effectLst>
              </a:rPr>
              <a:t> 14:14 ~ </a:t>
            </a:r>
            <a:r>
              <a:rPr lang="en-US" sz="3600" dirty="0">
                <a:solidFill>
                  <a:srgbClr val="FFFF00"/>
                </a:solidFill>
                <a:effectLst>
                  <a:outerShdw blurRad="38100" dist="38100" dir="2700000" algn="tl">
                    <a:srgbClr val="000000">
                      <a:alpha val="43137"/>
                    </a:srgbClr>
                  </a:outerShdw>
                </a:effectLst>
              </a:rPr>
              <a:t>The backslider in heart will be filled with his own ways, but a good man will be satisfied from above.</a:t>
            </a:r>
            <a:r>
              <a:rPr lang="en-US" sz="3600" i="1" dirty="0">
                <a:solidFill>
                  <a:srgbClr val="FFFF00"/>
                </a:solidFill>
                <a:effectLst>
                  <a:outerShdw blurRad="38100" dist="38100" dir="2700000" algn="tl">
                    <a:srgbClr val="000000">
                      <a:alpha val="43137"/>
                    </a:srgbClr>
                  </a:outerShdw>
                </a:effectLst>
              </a:rPr>
              <a:t> </a:t>
            </a:r>
            <a:endParaRPr lang="en-US" sz="36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381000" y="3276600"/>
            <a:ext cx="8305799"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Is. 29:13 ~ </a:t>
            </a:r>
            <a:r>
              <a:rPr lang="en-US" sz="3600" dirty="0" smtClean="0">
                <a:solidFill>
                  <a:srgbClr val="FFFF00"/>
                </a:solidFill>
                <a:effectLst>
                  <a:outerShdw blurRad="38100" dist="38100" dir="2700000" algn="tl">
                    <a:srgbClr val="000000">
                      <a:alpha val="43137"/>
                    </a:srgbClr>
                  </a:outerShdw>
                </a:effectLst>
              </a:rPr>
              <a:t>… these </a:t>
            </a:r>
            <a:r>
              <a:rPr lang="en-US" sz="3600" dirty="0">
                <a:solidFill>
                  <a:srgbClr val="FFFF00"/>
                </a:solidFill>
                <a:effectLst>
                  <a:outerShdw blurRad="38100" dist="38100" dir="2700000" algn="tl">
                    <a:srgbClr val="000000">
                      <a:alpha val="43137"/>
                    </a:srgbClr>
                  </a:outerShdw>
                </a:effectLst>
              </a:rPr>
              <a:t>people draw near with their mouths  and honor Me with their lips,  but have removed their hearts far from Me, </a:t>
            </a:r>
          </a:p>
        </p:txBody>
      </p:sp>
    </p:spTree>
    <p:extLst>
      <p:ext uri="{BB962C8B-B14F-4D97-AF65-F5344CB8AC3E}">
        <p14:creationId xmlns:p14="http://schemas.microsoft.com/office/powerpoint/2010/main" xmlns="" val="3674762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6" grpId="0"/>
      <p:bldP spid="6"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1371</TotalTime>
  <Words>338</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Minor Prophets</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10</cp:revision>
  <dcterms:created xsi:type="dcterms:W3CDTF">2012-03-07T00:17:26Z</dcterms:created>
  <dcterms:modified xsi:type="dcterms:W3CDTF">2012-03-08T16:39:57Z</dcterms:modified>
</cp:coreProperties>
</file>