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69" r:id="rId7"/>
    <p:sldId id="260" r:id="rId8"/>
    <p:sldId id="261" r:id="rId9"/>
    <p:sldId id="262" r:id="rId10"/>
    <p:sldId id="271" r:id="rId11"/>
    <p:sldId id="272" r:id="rId12"/>
    <p:sldId id="263" r:id="rId13"/>
    <p:sldId id="264" r:id="rId14"/>
    <p:sldId id="265" r:id="rId15"/>
    <p:sldId id="270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CEC"/>
    <a:srgbClr val="000000"/>
    <a:srgbClr val="E6E6E6"/>
    <a:srgbClr val="DCDCDC"/>
    <a:srgbClr val="E8E8E8"/>
    <a:srgbClr val="F7F7F7"/>
    <a:srgbClr val="F0F0F0"/>
    <a:srgbClr val="EAEAEA"/>
    <a:srgbClr val="DBDB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 snapToGrid="0">
      <p:cViewPr>
        <p:scale>
          <a:sx n="80" d="100"/>
          <a:sy n="80" d="100"/>
        </p:scale>
        <p:origin x="-191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AD11-A783-4EBF-867C-8CCFA11BAC2E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wmv"/><Relationship Id="rId5" Type="http://schemas.openxmlformats.org/officeDocument/2006/relationships/image" Target="../media/image3.png"/><Relationship Id="rId4" Type="http://schemas.microsoft.com/office/2007/relationships/media" Target="../media/media1.wm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2 Cor. 5:17 ~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Therefore, if anyone is in Christ, he is a new creation; old things have passed away; behold, all things have become new.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07792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Gal. 6:15 ~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For in Christ Jesus neither circumcision nor uncircumcision avails anything, but a new creation.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5342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503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Fellow heirs </a:t>
            </a:r>
            <a:r>
              <a:rPr lang="en-US" sz="3200" dirty="0">
                <a:latin typeface="+mj-lt"/>
              </a:rPr>
              <a:t>~ </a:t>
            </a:r>
            <a:r>
              <a:rPr lang="en-US" sz="3200" b="1" i="1" dirty="0" err="1">
                <a:solidFill>
                  <a:srgbClr val="FFC000"/>
                </a:solidFill>
              </a:rPr>
              <a:t>sugkleronomos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7218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Same body </a:t>
            </a:r>
            <a:r>
              <a:rPr lang="en-US" sz="3200" dirty="0">
                <a:latin typeface="+mj-lt"/>
              </a:rPr>
              <a:t>~ </a:t>
            </a:r>
            <a:r>
              <a:rPr lang="en-US" sz="3200" b="1" i="1" dirty="0" err="1">
                <a:solidFill>
                  <a:srgbClr val="FFC000"/>
                </a:solidFill>
              </a:rPr>
              <a:t>sussomos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469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Partakers </a:t>
            </a:r>
            <a:r>
              <a:rPr lang="en-US" sz="3200" dirty="0">
                <a:latin typeface="+mj-lt"/>
              </a:rPr>
              <a:t>~ </a:t>
            </a:r>
            <a:r>
              <a:rPr lang="en-US" sz="3200" b="1" i="1" dirty="0" err="1">
                <a:solidFill>
                  <a:srgbClr val="FFC000"/>
                </a:solidFill>
              </a:rPr>
              <a:t>summetocos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– </a:t>
            </a:r>
            <a:r>
              <a:rPr lang="en-US" sz="3200" i="1" dirty="0">
                <a:latin typeface="+mj-lt"/>
              </a:rPr>
              <a:t>sun</a:t>
            </a:r>
            <a:r>
              <a:rPr lang="en-US" sz="3200" dirty="0">
                <a:latin typeface="+mj-lt"/>
              </a:rPr>
              <a:t> (</a:t>
            </a:r>
            <a:r>
              <a:rPr lang="en-US" sz="3200" i="1" dirty="0">
                <a:latin typeface="+mj-lt"/>
              </a:rPr>
              <a:t>with</a:t>
            </a:r>
            <a:r>
              <a:rPr lang="en-US" sz="3200" dirty="0">
                <a:latin typeface="+mj-lt"/>
              </a:rPr>
              <a:t>) + </a:t>
            </a:r>
            <a:r>
              <a:rPr lang="en-US" sz="3200" b="1" i="1" dirty="0" err="1">
                <a:solidFill>
                  <a:srgbClr val="FFC000"/>
                </a:solidFill>
              </a:rPr>
              <a:t>metocos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(</a:t>
            </a:r>
            <a:r>
              <a:rPr lang="en-US" sz="3200" i="1" dirty="0">
                <a:latin typeface="+mj-lt"/>
              </a:rPr>
              <a:t>partakers</a:t>
            </a:r>
            <a:r>
              <a:rPr lang="en-US" sz="3200" dirty="0">
                <a:latin typeface="+mj-lt"/>
              </a:rPr>
              <a:t>)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124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1 Cor. 3:21-22 ~ </a:t>
            </a:r>
            <a:r>
              <a:rPr lang="en-US" sz="3200" baseline="30000" dirty="0">
                <a:latin typeface="+mj-lt"/>
              </a:rPr>
              <a:t>21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Therefore let no one boast in men. For all things are yours: </a:t>
            </a:r>
            <a:r>
              <a:rPr lang="en-US" sz="3200" baseline="30000" dirty="0">
                <a:latin typeface="+mj-lt"/>
              </a:rPr>
              <a:t>22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whether Paul or </a:t>
            </a:r>
            <a:r>
              <a:rPr lang="en-US" sz="3200" dirty="0" err="1">
                <a:solidFill>
                  <a:srgbClr val="FFC000"/>
                </a:solidFill>
                <a:latin typeface="+mj-lt"/>
              </a:rPr>
              <a:t>Apollos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or </a:t>
            </a:r>
            <a:r>
              <a:rPr lang="en-US" sz="3200" dirty="0" err="1">
                <a:solidFill>
                  <a:srgbClr val="FFC000"/>
                </a:solidFill>
                <a:latin typeface="+mj-lt"/>
              </a:rPr>
              <a:t>Cephas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, or the world or life or death, or things present or things to come—all are yours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.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124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James 4:1 ~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Where do wars and fights </a:t>
            </a:r>
            <a:r>
              <a:rPr lang="en-US" sz="3200" i="1" dirty="0">
                <a:solidFill>
                  <a:srgbClr val="FFC000"/>
                </a:solidFill>
                <a:latin typeface="+mj-lt"/>
              </a:rPr>
              <a:t>come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from among you? Do </a:t>
            </a:r>
            <a:r>
              <a:rPr lang="en-US" sz="3200" i="1" dirty="0">
                <a:solidFill>
                  <a:srgbClr val="FFC000"/>
                </a:solidFill>
                <a:latin typeface="+mj-lt"/>
              </a:rPr>
              <a:t>they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not </a:t>
            </a:r>
            <a:r>
              <a:rPr lang="en-US" sz="3200" i="1" dirty="0">
                <a:solidFill>
                  <a:srgbClr val="FFC000"/>
                </a:solidFill>
                <a:latin typeface="+mj-lt"/>
              </a:rPr>
              <a:t>come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from your </a:t>
            </a:r>
            <a:r>
              <a:rPr lang="en-US" sz="3200" i="1" dirty="0">
                <a:solidFill>
                  <a:srgbClr val="FFC000"/>
                </a:solidFill>
                <a:latin typeface="+mj-lt"/>
              </a:rPr>
              <a:t>desires for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pleasure that war in your members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?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24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2 Pet. 1:3 ~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as His divine power has given to us all things that </a:t>
            </a:r>
            <a:r>
              <a:rPr lang="en-US" sz="3200" i="1" dirty="0">
                <a:solidFill>
                  <a:srgbClr val="FFC000"/>
                </a:solidFill>
                <a:latin typeface="+mj-lt"/>
              </a:rPr>
              <a:t>pertain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to life and godliness, through the knowledge of Him who called us by glory and virtue,</a:t>
            </a:r>
          </a:p>
        </p:txBody>
      </p:sp>
    </p:spTree>
    <p:extLst>
      <p:ext uri="{BB962C8B-B14F-4D97-AF65-F5344CB8AC3E}">
        <p14:creationId xmlns:p14="http://schemas.microsoft.com/office/powerpoint/2010/main" xmlns="" val="29633864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6" grpId="3"/>
      <p:bldP spid="7" grpId="0"/>
      <p:bldP spid="7" grpId="1"/>
      <p:bldP spid="7" grpId="2"/>
      <p:bldP spid="2" grpId="0"/>
      <p:bldP spid="2" grpId="1"/>
      <p:bldP spid="3" grpId="0" build="allAtOnce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47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Less than the least </a:t>
            </a:r>
            <a:r>
              <a:rPr lang="en-US" sz="3200" dirty="0">
                <a:latin typeface="+mj-lt"/>
              </a:rPr>
              <a:t>~ </a:t>
            </a:r>
            <a:r>
              <a:rPr lang="en-US" sz="3200" b="1" i="1" dirty="0" err="1">
                <a:solidFill>
                  <a:srgbClr val="FFC000"/>
                </a:solidFill>
              </a:rPr>
              <a:t>elachistoteros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- literally </a:t>
            </a:r>
            <a:r>
              <a:rPr lang="en-US" sz="3200" i="1" dirty="0" err="1">
                <a:latin typeface="+mj-lt"/>
              </a:rPr>
              <a:t>leaster</a:t>
            </a:r>
            <a:r>
              <a:rPr lang="en-US" sz="3200" dirty="0">
                <a:latin typeface="+mj-lt"/>
              </a:rPr>
              <a:t> 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7358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Warren </a:t>
            </a:r>
            <a:r>
              <a:rPr lang="en-US" sz="3200" dirty="0" err="1">
                <a:solidFill>
                  <a:srgbClr val="FFC000"/>
                </a:solidFill>
                <a:latin typeface="+mj-lt"/>
              </a:rPr>
              <a:t>Wiersbe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~ </a:t>
            </a:r>
            <a:r>
              <a:rPr lang="en-US" sz="3200" dirty="0">
                <a:latin typeface="+mj-lt"/>
              </a:rPr>
              <a:t>"Understanding the deep truths of </a:t>
            </a:r>
            <a:r>
              <a:rPr lang="en-US" sz="3200" dirty="0" smtClean="0">
                <a:latin typeface="+mj-lt"/>
              </a:rPr>
              <a:t>God's Word </a:t>
            </a:r>
            <a:r>
              <a:rPr lang="en-US" sz="3200" dirty="0">
                <a:latin typeface="+mj-lt"/>
              </a:rPr>
              <a:t>does not give a man a big head; it gives him a broken and contrite heart." 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67097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C. H. 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Spurgeon ~ </a:t>
            </a:r>
            <a:r>
              <a:rPr lang="en-US" sz="3200" dirty="0" smtClean="0">
                <a:latin typeface="+mj-lt"/>
              </a:rPr>
              <a:t>"The </a:t>
            </a:r>
            <a:r>
              <a:rPr lang="en-US" sz="3200" dirty="0">
                <a:latin typeface="+mj-lt"/>
              </a:rPr>
              <a:t>more grace we have, the less we shall think of ourselves, for grace, like light, reveals our impurity</a:t>
            </a:r>
            <a:r>
              <a:rPr lang="en-US" sz="3200" dirty="0" smtClean="0">
                <a:latin typeface="+mj-lt"/>
              </a:rPr>
              <a:t>."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3742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7239000" y="4876800"/>
            <a:ext cx="990600" cy="990600"/>
          </a:xfrm>
          <a:prstGeom prst="cube">
            <a:avLst>
              <a:gd name="adj" fmla="val 19489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90600" y="890485"/>
            <a:ext cx="990600" cy="990600"/>
          </a:xfrm>
          <a:prstGeom prst="cube">
            <a:avLst>
              <a:gd name="adj" fmla="val 194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51192" y="525475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Paul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267968"/>
            <a:ext cx="82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Jesus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98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0435E-6 L -0.59461 -0.5811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-290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0648E-6 L -0.58576 -0.5811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-290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DCDC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/>
      <p:bldP spid="2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9989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pic>
        <p:nvPicPr>
          <p:cNvPr id="2" name="Distracted Cleaning Lady - Videos - Funny Hub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92224" y="1789176"/>
            <a:ext cx="5437632" cy="4078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645920" y="1353312"/>
            <a:ext cx="57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Cleaning Lady Distracted by the Radio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2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+mj-lt"/>
              </a:rPr>
              <a:t>Eph. 2:14-18 </a:t>
            </a:r>
            <a:r>
              <a:rPr lang="en-US" sz="2700" dirty="0">
                <a:latin typeface="+mj-lt"/>
              </a:rPr>
              <a:t>~ </a:t>
            </a:r>
            <a:r>
              <a:rPr lang="en-US" sz="2700" baseline="30000" dirty="0">
                <a:latin typeface="+mj-lt"/>
              </a:rPr>
              <a:t>14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For He Himself is our peace, who has made both one, and has broken down the middle wall of separation, </a:t>
            </a:r>
            <a:r>
              <a:rPr lang="en-US" sz="2700" baseline="30000" dirty="0">
                <a:latin typeface="+mj-lt"/>
              </a:rPr>
              <a:t>15 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having abolished in His flesh the enmity, </a:t>
            </a:r>
            <a:r>
              <a:rPr lang="en-US" sz="2700" i="1" dirty="0">
                <a:solidFill>
                  <a:srgbClr val="FFC000"/>
                </a:solidFill>
                <a:latin typeface="+mj-lt"/>
              </a:rPr>
              <a:t>that is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, the law of commandments </a:t>
            </a:r>
            <a:r>
              <a:rPr lang="en-US" sz="2700" i="1" dirty="0">
                <a:solidFill>
                  <a:srgbClr val="FFC000"/>
                </a:solidFill>
                <a:latin typeface="+mj-lt"/>
              </a:rPr>
              <a:t>contained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 in ordinances, so as to create in Himself one new man </a:t>
            </a:r>
            <a:r>
              <a:rPr lang="en-US" sz="2700" i="1" dirty="0">
                <a:solidFill>
                  <a:srgbClr val="FFC000"/>
                </a:solidFill>
                <a:latin typeface="+mj-lt"/>
              </a:rPr>
              <a:t>from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 the two, </a:t>
            </a:r>
            <a:r>
              <a:rPr lang="en-US" sz="2700" i="1" dirty="0">
                <a:solidFill>
                  <a:srgbClr val="FFC000"/>
                </a:solidFill>
                <a:latin typeface="+mj-lt"/>
              </a:rPr>
              <a:t>thus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 making peace, </a:t>
            </a:r>
            <a:r>
              <a:rPr lang="en-US" sz="2700" baseline="30000" dirty="0">
                <a:latin typeface="+mj-lt"/>
              </a:rPr>
              <a:t>16 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and that He might reconcile them both to God in one body through the cross, thereby putting to death the enmity. </a:t>
            </a:r>
            <a:r>
              <a:rPr lang="en-US" sz="2700" baseline="30000" dirty="0">
                <a:latin typeface="+mj-lt"/>
              </a:rPr>
              <a:t>17 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And He came and preached peace to you who were afar off and to those who were near. </a:t>
            </a:r>
            <a:r>
              <a:rPr lang="en-US" sz="2700" baseline="30000" dirty="0">
                <a:latin typeface="+mj-lt"/>
              </a:rPr>
              <a:t>18 </a:t>
            </a:r>
            <a:r>
              <a:rPr lang="en-US" sz="2700" dirty="0">
                <a:solidFill>
                  <a:srgbClr val="FFC000"/>
                </a:solidFill>
                <a:latin typeface="+mj-lt"/>
              </a:rPr>
              <a:t>For through Him we both have access by one Spirit to the </a:t>
            </a:r>
            <a:r>
              <a:rPr lang="en-US" sz="2700" dirty="0" smtClean="0">
                <a:solidFill>
                  <a:srgbClr val="FFC000"/>
                </a:solidFill>
                <a:latin typeface="+mj-lt"/>
              </a:rPr>
              <a:t>Father.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4131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6084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Dispensation</a:t>
            </a:r>
            <a:r>
              <a:rPr lang="en-US" sz="3200" dirty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rgbClr val="FFC000"/>
                </a:solidFill>
              </a:rPr>
              <a:t>oikonomia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5945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1 Pet. 4:10 ~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As each one has received a gift, minister it to one another, as good stewards of the manifold grace of God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864" y="1455975"/>
            <a:ext cx="7793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From </a:t>
            </a:r>
            <a:r>
              <a:rPr lang="en-US" sz="3200" b="1" i="1" dirty="0" err="1">
                <a:solidFill>
                  <a:srgbClr val="FFC000"/>
                </a:solidFill>
              </a:rPr>
              <a:t>oikonomos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~ </a:t>
            </a:r>
            <a:r>
              <a:rPr lang="en-US" sz="3200" b="1" i="1" dirty="0" err="1">
                <a:solidFill>
                  <a:srgbClr val="FFC000"/>
                </a:solidFill>
              </a:rPr>
              <a:t>oikos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(</a:t>
            </a:r>
            <a:r>
              <a:rPr lang="en-US" sz="3200" i="1" dirty="0">
                <a:latin typeface="+mj-lt"/>
              </a:rPr>
              <a:t>house</a:t>
            </a:r>
            <a:r>
              <a:rPr lang="en-US" sz="3200" dirty="0">
                <a:latin typeface="+mj-lt"/>
              </a:rPr>
              <a:t>) + </a:t>
            </a:r>
            <a:r>
              <a:rPr lang="en-US" sz="3200" b="1" i="1" dirty="0" err="1">
                <a:solidFill>
                  <a:srgbClr val="FFC000"/>
                </a:solidFill>
              </a:rPr>
              <a:t>nomos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(</a:t>
            </a:r>
            <a:r>
              <a:rPr lang="en-US" sz="3200" i="1" dirty="0">
                <a:latin typeface="+mj-lt"/>
              </a:rPr>
              <a:t>law</a:t>
            </a:r>
            <a:r>
              <a:rPr lang="en-US" sz="3200" dirty="0">
                <a:latin typeface="+mj-lt"/>
              </a:rPr>
              <a:t>) – </a:t>
            </a:r>
            <a:r>
              <a:rPr lang="en-US" sz="3200" i="1" dirty="0">
                <a:latin typeface="+mj-lt"/>
              </a:rPr>
              <a:t>steward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498391"/>
            <a:ext cx="779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NASB, better – 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stewardship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59168" y="3643359"/>
            <a:ext cx="1280160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4080963"/>
            <a:ext cx="7729728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68939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2" grpId="0"/>
      <p:bldP spid="2" grpId="1"/>
      <p:bldP spid="7" grpId="0"/>
      <p:bldP spid="7" grpId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52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+mj-lt"/>
              </a:rPr>
              <a:t>Mystery</a:t>
            </a:r>
            <a:r>
              <a:rPr lang="en-US" sz="3200" dirty="0">
                <a:latin typeface="+mj-lt"/>
              </a:rPr>
              <a:t> ~ </a:t>
            </a:r>
            <a:r>
              <a:rPr lang="en-US" sz="3200" b="1" i="1" dirty="0" err="1">
                <a:solidFill>
                  <a:srgbClr val="FFC000"/>
                </a:solidFill>
              </a:rPr>
              <a:t>musterion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– </a:t>
            </a:r>
            <a:r>
              <a:rPr lang="en-US" sz="3200" i="1" dirty="0">
                <a:latin typeface="+mj-lt"/>
              </a:rPr>
              <a:t>hidden, only available to the initiate</a:t>
            </a:r>
            <a:endParaRPr lang="en-US" sz="28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1200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3:1-12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287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hesians">
  <a:themeElements>
    <a:clrScheme name="Ephesians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hesian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479</Words>
  <Application>Microsoft Office PowerPoint</Application>
  <PresentationFormat>On-screen Show (4:3)</PresentationFormat>
  <Paragraphs>37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Ephesians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39</cp:revision>
  <dcterms:created xsi:type="dcterms:W3CDTF">2011-05-25T02:09:00Z</dcterms:created>
  <dcterms:modified xsi:type="dcterms:W3CDTF">2011-05-29T17:43:54Z</dcterms:modified>
</cp:coreProperties>
</file>