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84" r:id="rId13"/>
    <p:sldId id="285" r:id="rId14"/>
    <p:sldId id="265" r:id="rId15"/>
    <p:sldId id="266" r:id="rId16"/>
    <p:sldId id="286" r:id="rId17"/>
    <p:sldId id="287" r:id="rId18"/>
    <p:sldId id="267" r:id="rId19"/>
    <p:sldId id="268" r:id="rId20"/>
    <p:sldId id="269" r:id="rId21"/>
    <p:sldId id="271" r:id="rId22"/>
    <p:sldId id="272" r:id="rId23"/>
    <p:sldId id="270" r:id="rId24"/>
    <p:sldId id="273" r:id="rId25"/>
    <p:sldId id="274" r:id="rId26"/>
    <p:sldId id="282" r:id="rId27"/>
    <p:sldId id="283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2929"/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1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AD11-A783-4EBF-867C-8CCFA11BAC2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80E3-3924-4431-9E0E-F201AC936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vv. 3-14</a:t>
            </a:r>
            <a:r>
              <a:rPr lang="en-US" sz="3200" dirty="0" smtClean="0"/>
              <a:t> 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vv. 15-23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4457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2514600" y="1066800"/>
            <a:ext cx="381000" cy="9144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71800" y="9906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Each are single sentences in Greek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 animBg="1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Blessed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3200" b="1" i="1" dirty="0" err="1" smtClean="0"/>
              <a:t>eulogētos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3200" dirty="0" smtClean="0"/>
              <a:t> 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Blessed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3200" b="1" i="1" dirty="0" err="1" smtClean="0"/>
              <a:t>eulogeō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4457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Blessing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3200" b="1" i="1" dirty="0" smtClean="0"/>
              <a:t>eulogia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3200" dirty="0" smtClean="0"/>
              <a:t>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4191000" y="1066800"/>
            <a:ext cx="381000" cy="14478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0" y="1447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To speak well of</a:t>
            </a:r>
            <a:endParaRPr lang="en-US" sz="32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In Christ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3200" dirty="0">
                <a:latin typeface="+mj-lt"/>
              </a:rPr>
              <a:t>Him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200" dirty="0">
                <a:latin typeface="+mj-lt"/>
              </a:rPr>
              <a:t>Jesus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, etc.)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23x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Calvinism: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29110" cy="2819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TULIP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6165" y="1665767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otal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Depravity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2364" y="2190324"/>
            <a:ext cx="573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nconditional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Election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0466" y="2723724"/>
            <a:ext cx="573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imited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Atonement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301" y="3257124"/>
            <a:ext cx="573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+mj-lt"/>
              </a:rPr>
              <a:t>rresistible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Grace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0466" y="3801157"/>
            <a:ext cx="573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erseverance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of the Saints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1436225"/>
            <a:ext cx="2057400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79425" y="1447800"/>
            <a:ext cx="2526175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2441" y="3395796"/>
            <a:ext cx="2491759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95716" y="3405850"/>
            <a:ext cx="1290884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53616" y="3864702"/>
            <a:ext cx="1337184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81600" y="3883027"/>
            <a:ext cx="1752600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49016" y="4384875"/>
            <a:ext cx="1794384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9600" y="4853650"/>
            <a:ext cx="1981200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Rom. 8:29-30 ~ </a:t>
            </a:r>
            <a:r>
              <a:rPr lang="en-US" sz="3200" baseline="30000" dirty="0" smtClean="0">
                <a:solidFill>
                  <a:schemeClr val="bg1"/>
                </a:solidFill>
                <a:latin typeface="+mj-lt"/>
              </a:rPr>
              <a:t>29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For whom He foreknew, He also predestined </a:t>
            </a:r>
            <a:r>
              <a:rPr lang="en-US" sz="3200" i="1" dirty="0" smtClean="0">
                <a:latin typeface="+mj-lt"/>
              </a:rPr>
              <a:t>to be</a:t>
            </a:r>
            <a:r>
              <a:rPr lang="en-US" sz="3200" dirty="0" smtClean="0">
                <a:latin typeface="+mj-lt"/>
              </a:rPr>
              <a:t> conformed to the image of His Son, that He might be the firstborn among many brethren. </a:t>
            </a:r>
            <a:r>
              <a:rPr lang="en-US" sz="3200" baseline="30000" dirty="0" smtClean="0">
                <a:solidFill>
                  <a:schemeClr val="bg1"/>
                </a:solidFill>
                <a:latin typeface="+mj-lt"/>
              </a:rPr>
              <a:t>30</a:t>
            </a:r>
            <a:r>
              <a:rPr lang="en-US" sz="3200" dirty="0" smtClean="0">
                <a:latin typeface="+mj-lt"/>
              </a:rPr>
              <a:t> Moreover whom He predestined, these He also called; whom He called, these He also justified; and whom He justified, these He also glorified. 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Outline: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3551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smtClean="0">
                <a:latin typeface="+mj-lt"/>
                <a:cs typeface="Times New Roman" pitchFamily="18" charset="0"/>
              </a:rPr>
              <a:t>Sit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~ 1:1 – 3:21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02267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Walk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~ 4:1 – 6:9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567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Stand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~ 6:1 – 6:24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 Pet. 3:9 ~  </a:t>
            </a:r>
            <a:r>
              <a:rPr lang="en-US" sz="3200" dirty="0" smtClean="0">
                <a:latin typeface="+mj-lt"/>
              </a:rPr>
              <a:t>The Lord is not slack concerning </a:t>
            </a:r>
            <a:r>
              <a:rPr lang="en-US" sz="3200" i="1" dirty="0" smtClean="0">
                <a:latin typeface="+mj-lt"/>
              </a:rPr>
              <a:t>His</a:t>
            </a:r>
            <a:r>
              <a:rPr lang="en-US" sz="3200" dirty="0" smtClean="0">
                <a:latin typeface="+mj-lt"/>
              </a:rPr>
              <a:t> promise, as some count slackness, but is longsuffering toward us, not willing that any should perish but that all should come to repentance.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John 6:44 ~ </a:t>
            </a:r>
            <a:r>
              <a:rPr lang="en-US" sz="3200" dirty="0" smtClean="0">
                <a:latin typeface="+mj-lt"/>
              </a:rPr>
              <a:t>No one can come to Me unless the Father who sent Me draws him; and I will raise him up at the last day.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1 John 4:19 ~ </a:t>
            </a:r>
            <a:r>
              <a:rPr lang="en-US" sz="3200" dirty="0" smtClean="0">
                <a:latin typeface="+mj-lt"/>
              </a:rPr>
              <a:t>We love Him because He first loved us.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+mj-lt"/>
              </a:rPr>
              <a:t>Made us accepted </a:t>
            </a:r>
            <a:r>
              <a:rPr lang="en-US" sz="3200" smtClean="0">
                <a:solidFill>
                  <a:schemeClr val="bg1"/>
                </a:solidFill>
                <a:latin typeface="+mj-lt"/>
              </a:rPr>
              <a:t>~</a:t>
            </a:r>
            <a:r>
              <a:rPr lang="en-US" sz="3200" smtClean="0">
                <a:latin typeface="+mj-lt"/>
              </a:rPr>
              <a:t> </a:t>
            </a:r>
            <a:r>
              <a:rPr lang="en-US" sz="3200" b="1" i="1" dirty="0" err="1" smtClean="0"/>
              <a:t>charitoō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– aorist, active, indicative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3941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Verb form of </a:t>
            </a:r>
            <a:r>
              <a:rPr lang="en-US" sz="3200" b="1" i="1" dirty="0" err="1" smtClean="0"/>
              <a:t>charis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(grace)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5000" y="3048000"/>
            <a:ext cx="1524000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4016" y="3534696"/>
            <a:ext cx="2556384" cy="548148"/>
          </a:xfrm>
          <a:prstGeom prst="roundRect">
            <a:avLst/>
          </a:prstGeom>
          <a:solidFill>
            <a:srgbClr val="EEECE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24677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Luke 1:28 ~ </a:t>
            </a:r>
            <a:r>
              <a:rPr lang="en-US" sz="3200" dirty="0" smtClean="0">
                <a:latin typeface="+mj-lt"/>
              </a:rPr>
              <a:t>And having come in, the angel said to her, "Rejoice, highly favored </a:t>
            </a:r>
            <a:r>
              <a:rPr lang="en-US" sz="3200" i="1" dirty="0" smtClean="0">
                <a:latin typeface="+mj-lt"/>
              </a:rPr>
              <a:t>one</a:t>
            </a:r>
            <a:r>
              <a:rPr lang="en-US" sz="3200" dirty="0" smtClean="0">
                <a:latin typeface="+mj-lt"/>
              </a:rPr>
              <a:t>, the Lord </a:t>
            </a:r>
            <a:r>
              <a:rPr lang="en-US" sz="3200" i="1" dirty="0" smtClean="0">
                <a:latin typeface="+mj-lt"/>
              </a:rPr>
              <a:t>is</a:t>
            </a:r>
            <a:r>
              <a:rPr lang="en-US" sz="3200" dirty="0" smtClean="0">
                <a:latin typeface="+mj-lt"/>
              </a:rPr>
              <a:t> with you; blessed </a:t>
            </a:r>
            <a:r>
              <a:rPr lang="en-US" sz="3200" i="1" dirty="0" smtClean="0">
                <a:latin typeface="+mj-lt"/>
              </a:rPr>
              <a:t>are</a:t>
            </a:r>
            <a:r>
              <a:rPr lang="en-US" sz="3200" dirty="0" smtClean="0">
                <a:latin typeface="+mj-lt"/>
              </a:rPr>
              <a:t> you among women!"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 animBg="1"/>
      <p:bldP spid="10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pic>
        <p:nvPicPr>
          <p:cNvPr id="2050" name="Picture 2" descr="[1912+British+Postal+Telegram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7010400" cy="44340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57400" y="3081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lassic Typewriter" pitchFamily="2" charset="0"/>
              </a:rPr>
              <a:t>Pastor George Morgan</a:t>
            </a:r>
            <a:endParaRPr lang="en-US" b="1" dirty="0">
              <a:solidFill>
                <a:srgbClr val="000000"/>
              </a:solidFill>
              <a:latin typeface="Classic Typewrit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733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lassic Typewriter" pitchFamily="2" charset="0"/>
              </a:rPr>
              <a:t>Rejected.</a:t>
            </a:r>
            <a:endParaRPr lang="en-US" sz="2800" b="1" dirty="0">
              <a:solidFill>
                <a:srgbClr val="000000"/>
              </a:solidFill>
              <a:latin typeface="Classic Typewriter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10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lassic Typewriter" pitchFamily="2" charset="0"/>
              </a:rPr>
              <a:t>Campbell</a:t>
            </a:r>
            <a:endParaRPr lang="en-US" b="1" dirty="0">
              <a:solidFill>
                <a:srgbClr val="000000"/>
              </a:solidFill>
              <a:latin typeface="Classic Typewriter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3081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lassic Typewriter" pitchFamily="2" charset="0"/>
              </a:rPr>
              <a:t>Campbell Morgan</a:t>
            </a:r>
            <a:endParaRPr lang="en-US" b="1" dirty="0">
              <a:solidFill>
                <a:srgbClr val="000000"/>
              </a:solidFill>
              <a:latin typeface="Classic Typewriter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7338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lassic Typewriter" pitchFamily="2" charset="0"/>
              </a:rPr>
              <a:t>Rejected on earth. Accepted in heaven.</a:t>
            </a:r>
            <a:endParaRPr lang="en-US" sz="2800" b="1" dirty="0">
              <a:solidFill>
                <a:srgbClr val="000000"/>
              </a:solidFill>
              <a:latin typeface="Classic Typewriter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10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lassic Typewriter" pitchFamily="2" charset="0"/>
              </a:rPr>
              <a:t>Father</a:t>
            </a:r>
            <a:endParaRPr lang="en-US" b="1" dirty="0">
              <a:solidFill>
                <a:srgbClr val="000000"/>
              </a:solidFill>
              <a:latin typeface="Classic Typewriter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52221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To ransom away from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Redemption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~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i="1" dirty="0" err="1" smtClean="0"/>
              <a:t>apolutrōsis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–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i="1" dirty="0" err="1" smtClean="0"/>
              <a:t>apo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away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from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) +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b="1" i="1" dirty="0" err="1" smtClean="0"/>
              <a:t>lutron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ransom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936956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 smtClean="0"/>
              <a:t>lutron</a:t>
            </a:r>
            <a:r>
              <a:rPr lang="en-US" sz="3200" i="1" dirty="0" smtClean="0"/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from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luō</a:t>
            </a:r>
            <a:r>
              <a:rPr lang="en-US" sz="3200" i="1" dirty="0" smtClean="0"/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to loose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ia Minor.jpg"/>
          <p:cNvPicPr>
            <a:picLocks noChangeAspect="1"/>
          </p:cNvPicPr>
          <p:nvPr/>
        </p:nvPicPr>
        <p:blipFill>
          <a:blip r:embed="rId3" cstate="print"/>
          <a:srcRect l="3333" t="15625" r="5000" b="4625"/>
          <a:stretch>
            <a:fillRect/>
          </a:stretch>
        </p:blipFill>
        <p:spPr>
          <a:xfrm>
            <a:off x="791496" y="2126136"/>
            <a:ext cx="7529052" cy="39698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"Prison Epistles"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35512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Ephesians, Philippians, Colossians, Philemon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438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/>
              <a:t>en </a:t>
            </a:r>
            <a:r>
              <a:rPr lang="en-US" sz="3200" b="1" i="1" dirty="0" err="1"/>
              <a:t>Ephesō</a:t>
            </a:r>
            <a:r>
              <a:rPr lang="en-US" sz="3200" b="1" dirty="0"/>
              <a:t>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(1:1)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05300" y="3076575"/>
            <a:ext cx="990600" cy="428625"/>
            <a:chOff x="4305300" y="3076575"/>
            <a:chExt cx="990600" cy="428625"/>
          </a:xfrm>
        </p:grpSpPr>
        <p:sp>
          <p:nvSpPr>
            <p:cNvPr id="9" name="Oval 8"/>
            <p:cNvSpPr/>
            <p:nvPr/>
          </p:nvSpPr>
          <p:spPr>
            <a:xfrm>
              <a:off x="4800600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5300" y="3076575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Ephesus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10025" y="362902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ca. AD 61-62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parchmen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1" y="2101373"/>
            <a:ext cx="3276599" cy="39184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54161" y="2975191"/>
            <a:ext cx="914400" cy="228600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1" y="2571751"/>
            <a:ext cx="2971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"/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paulov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apostolov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ihsou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cristou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dia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yelhmatov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yeou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toiv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agioiv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toiv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ousin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en 	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ō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kl</a:t>
            </a:r>
            <a:r>
              <a:rPr lang="en-US" sz="12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ō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ma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siti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kai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pistoiv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en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cristw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ihsou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cariv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umin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kai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eirhnh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apo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yeou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patrov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hmwn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kai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kuriou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ihsou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cristou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euloghtov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o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yeov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kai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pathr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tou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kuriou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hmwn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ihsou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cristou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o 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euloghsav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hmav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en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pash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eulogia 				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pneumatikh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en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toiv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epouranioiv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en 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cristw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kaywv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exelexato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hmav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en 			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autw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pro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katabolhv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kosmou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einai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	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hmav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agiouv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kai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amwmouv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katenwpion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autou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en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agaph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proorisav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hmav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eiv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	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uioyesian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dia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ihsou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cristou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eiv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		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auton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kata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thn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eudokian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tou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						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yelhmatov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autou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eiv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epainon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doxhv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thv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		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caritov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autou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en h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ecaritwsen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Greek" pitchFamily="34" charset="0"/>
              </a:rPr>
              <a:t>hmav</a:t>
            </a:r>
            <a:r>
              <a:rPr lang="en-US" sz="1200" b="1" dirty="0" smtClean="0">
                <a:solidFill>
                  <a:srgbClr val="000000"/>
                </a:solidFill>
                <a:latin typeface="Greek" pitchFamily="34" charset="0"/>
              </a:rPr>
              <a:t> </a:t>
            </a:r>
            <a:endParaRPr lang="en-US" sz="1200" b="1" dirty="0">
              <a:solidFill>
                <a:srgbClr val="000000"/>
              </a:solidFill>
              <a:latin typeface="Gree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743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Oklahoma City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2" grpId="1"/>
      <p:bldP spid="15" grpId="0" animBg="1"/>
      <p:bldP spid="15" grpId="2" animBg="1"/>
      <p:bldP spid="14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What is a saint?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"One officially recognized esp. by canonization, as being entitled to public veneration and capable of interceding for people on earth."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439045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"A person who has died and has been declared a saint by canonization; a person of exceptional holiness; model of excellence or perfection of a kind; one having no equal."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Roman Catholic Criteria: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1. Dead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Christian Criteria: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94457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2. Do good deeds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47797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3. At least one verifiable miracle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748548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1. Die to self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24532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2. Created for good works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77872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3. Walking, living, breathing miracles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mph" presetSubtype="0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2"/>
      <p:bldP spid="6" grpId="3"/>
      <p:bldP spid="6" grpId="4"/>
      <p:bldP spid="7" grpId="0"/>
      <p:bldP spid="8" grpId="0"/>
      <p:bldP spid="8" grpId="1"/>
      <p:bldP spid="8" grpId="2"/>
      <p:bldP spid="8" grpId="3"/>
      <p:bldP spid="9" grpId="0"/>
      <p:bldP spid="9" grpId="1"/>
      <p:bldP spid="9" grpId="2"/>
      <p:bldP spid="9" grpId="3"/>
      <p:bldP spid="10" grpId="0"/>
      <p:bldP spid="10" grpId="1"/>
      <p:bldP spid="11" grpId="0"/>
      <p:bldP spid="11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33478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rusaderGothic" pitchFamily="2" charset="0"/>
              </a:rPr>
              <a:t>Ephesians 1:1-10</a:t>
            </a:r>
            <a:endParaRPr lang="en-US" sz="2800" b="1" dirty="0">
              <a:solidFill>
                <a:srgbClr val="000000"/>
              </a:solidFill>
              <a:latin typeface="CrusaderGothic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phesians">
      <a:dk1>
        <a:srgbClr val="FFC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hesian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515</Words>
  <Application>Microsoft Office PowerPoint</Application>
  <PresentationFormat>On-screen Show (4:3)</PresentationFormat>
  <Paragraphs>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160</cp:revision>
  <dcterms:created xsi:type="dcterms:W3CDTF">2011-04-17T22:37:33Z</dcterms:created>
  <dcterms:modified xsi:type="dcterms:W3CDTF">2011-05-02T14:49:56Z</dcterms:modified>
</cp:coreProperties>
</file>