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2" r:id="rId6"/>
    <p:sldId id="259" r:id="rId7"/>
    <p:sldId id="260" r:id="rId8"/>
    <p:sldId id="265" r:id="rId9"/>
    <p:sldId id="266" r:id="rId10"/>
    <p:sldId id="263" r:id="rId11"/>
    <p:sldId id="264" r:id="rId12"/>
    <p:sldId id="273" r:id="rId13"/>
    <p:sldId id="274" r:id="rId14"/>
    <p:sldId id="267" r:id="rId15"/>
    <p:sldId id="268" r:id="rId16"/>
    <p:sldId id="271" r:id="rId17"/>
    <p:sldId id="272" r:id="rId18"/>
    <p:sldId id="269" r:id="rId19"/>
    <p:sldId id="270" r:id="rId20"/>
  </p:sldIdLst>
  <p:sldSz cx="9144000" cy="6858000" type="screen4x3"/>
  <p:notesSz cx="6858000" cy="9144000"/>
  <p:embeddedFontLst>
    <p:embeddedFont>
      <p:font typeface="Cry Uncial" pitchFamily="2" charset="0"/>
      <p:regular r:id="rId21"/>
    </p:embeddedFont>
    <p:embeddedFont>
      <p:font typeface="Arial Rounded MT Bold" panose="020F0704030504030204" pitchFamily="34" charset="0"/>
      <p:regular r:id="rId2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C7C7C"/>
    <a:srgbClr val="605D3A"/>
    <a:srgbClr val="858151"/>
    <a:srgbClr val="969200"/>
    <a:srgbClr val="C1B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>
        <p:scale>
          <a:sx n="59" d="100"/>
          <a:sy n="59" d="100"/>
        </p:scale>
        <p:origin x="885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392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410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394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62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49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469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89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47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9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091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485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359F8-026C-402A-BDBC-D18122B3E9A4}" type="datetimeFigureOut">
              <a:rPr lang="en-US" smtClean="0"/>
              <a:t>4/20/2016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CF4F8-7AE4-4841-88B4-B86161D8F3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118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microsoft.com/office/2007/relationships/hdphoto" Target="../media/hdphoto2.wdp"/><Relationship Id="rId7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9.jpeg"/><Relationship Id="rId4" Type="http://schemas.openxmlformats.org/officeDocument/2006/relationships/image" Target="../media/image3.png"/><Relationship Id="rId9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hdphoto" Target="../media/hdphoto2.wdp"/><Relationship Id="rId7" Type="http://schemas.openxmlformats.org/officeDocument/2006/relationships/image" Target="../media/image4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3380975" y="4049488"/>
            <a:ext cx="3411658" cy="1323439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63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A free CD of this message will be available following the service</a:t>
            </a:r>
          </a:p>
        </p:txBody>
      </p:sp>
      <p:sp>
        <p:nvSpPr>
          <p:cNvPr id="8" name="Flowchart: Stored Data 7"/>
          <p:cNvSpPr/>
          <p:nvPr/>
        </p:nvSpPr>
        <p:spPr>
          <a:xfrm rot="5400000">
            <a:off x="1352975" y="3177195"/>
            <a:ext cx="1295790" cy="2699747"/>
          </a:xfrm>
          <a:custGeom>
            <a:avLst/>
            <a:gdLst>
              <a:gd name="connsiteX0" fmla="*/ 1667 w 10000"/>
              <a:gd name="connsiteY0" fmla="*/ 0 h 10000"/>
              <a:gd name="connsiteX1" fmla="*/ 10000 w 10000"/>
              <a:gd name="connsiteY1" fmla="*/ 0 h 10000"/>
              <a:gd name="connsiteX2" fmla="*/ 8333 w 10000"/>
              <a:gd name="connsiteY2" fmla="*/ 5000 h 10000"/>
              <a:gd name="connsiteX3" fmla="*/ 10000 w 10000"/>
              <a:gd name="connsiteY3" fmla="*/ 10000 h 10000"/>
              <a:gd name="connsiteX4" fmla="*/ 1667 w 10000"/>
              <a:gd name="connsiteY4" fmla="*/ 10000 h 10000"/>
              <a:gd name="connsiteX5" fmla="*/ 0 w 10000"/>
              <a:gd name="connsiteY5" fmla="*/ 5000 h 10000"/>
              <a:gd name="connsiteX6" fmla="*/ 1667 w 10000"/>
              <a:gd name="connsiteY6" fmla="*/ 0 h 10000"/>
              <a:gd name="connsiteX0" fmla="*/ 1674 w 10007"/>
              <a:gd name="connsiteY0" fmla="*/ 0 h 10047"/>
              <a:gd name="connsiteX1" fmla="*/ 10007 w 10007"/>
              <a:gd name="connsiteY1" fmla="*/ 0 h 10047"/>
              <a:gd name="connsiteX2" fmla="*/ 8340 w 10007"/>
              <a:gd name="connsiteY2" fmla="*/ 5000 h 10047"/>
              <a:gd name="connsiteX3" fmla="*/ 10007 w 10007"/>
              <a:gd name="connsiteY3" fmla="*/ 10000 h 10047"/>
              <a:gd name="connsiteX4" fmla="*/ 2248 w 10007"/>
              <a:gd name="connsiteY4" fmla="*/ 10047 h 10047"/>
              <a:gd name="connsiteX5" fmla="*/ 7 w 10007"/>
              <a:gd name="connsiteY5" fmla="*/ 5000 h 10047"/>
              <a:gd name="connsiteX6" fmla="*/ 1674 w 10007"/>
              <a:gd name="connsiteY6" fmla="*/ 0 h 10047"/>
              <a:gd name="connsiteX0" fmla="*/ 2273 w 10001"/>
              <a:gd name="connsiteY0" fmla="*/ 0 h 10047"/>
              <a:gd name="connsiteX1" fmla="*/ 10001 w 10001"/>
              <a:gd name="connsiteY1" fmla="*/ 0 h 10047"/>
              <a:gd name="connsiteX2" fmla="*/ 8334 w 10001"/>
              <a:gd name="connsiteY2" fmla="*/ 5000 h 10047"/>
              <a:gd name="connsiteX3" fmla="*/ 10001 w 10001"/>
              <a:gd name="connsiteY3" fmla="*/ 10000 h 10047"/>
              <a:gd name="connsiteX4" fmla="*/ 2242 w 10001"/>
              <a:gd name="connsiteY4" fmla="*/ 10047 h 10047"/>
              <a:gd name="connsiteX5" fmla="*/ 1 w 10001"/>
              <a:gd name="connsiteY5" fmla="*/ 5000 h 10047"/>
              <a:gd name="connsiteX6" fmla="*/ 2273 w 10001"/>
              <a:gd name="connsiteY6" fmla="*/ 0 h 10047"/>
              <a:gd name="connsiteX0" fmla="*/ 1923 w 10001"/>
              <a:gd name="connsiteY0" fmla="*/ 0 h 10063"/>
              <a:gd name="connsiteX1" fmla="*/ 10001 w 10001"/>
              <a:gd name="connsiteY1" fmla="*/ 16 h 10063"/>
              <a:gd name="connsiteX2" fmla="*/ 8334 w 10001"/>
              <a:gd name="connsiteY2" fmla="*/ 5016 h 10063"/>
              <a:gd name="connsiteX3" fmla="*/ 10001 w 10001"/>
              <a:gd name="connsiteY3" fmla="*/ 10016 h 10063"/>
              <a:gd name="connsiteX4" fmla="*/ 2242 w 10001"/>
              <a:gd name="connsiteY4" fmla="*/ 10063 h 10063"/>
              <a:gd name="connsiteX5" fmla="*/ 1 w 10001"/>
              <a:gd name="connsiteY5" fmla="*/ 5016 h 10063"/>
              <a:gd name="connsiteX6" fmla="*/ 1923 w 10001"/>
              <a:gd name="connsiteY6" fmla="*/ 0 h 10063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45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7 w 10004"/>
              <a:gd name="connsiteY0" fmla="*/ 0 h 10110"/>
              <a:gd name="connsiteX1" fmla="*/ 10004 w 10004"/>
              <a:gd name="connsiteY1" fmla="*/ 63 h 10110"/>
              <a:gd name="connsiteX2" fmla="*/ 8337 w 10004"/>
              <a:gd name="connsiteY2" fmla="*/ 5063 h 10110"/>
              <a:gd name="connsiteX3" fmla="*/ 10004 w 10004"/>
              <a:gd name="connsiteY3" fmla="*/ 10063 h 10110"/>
              <a:gd name="connsiteX4" fmla="*/ 2213 w 10004"/>
              <a:gd name="connsiteY4" fmla="*/ 10110 h 10110"/>
              <a:gd name="connsiteX5" fmla="*/ 4 w 10004"/>
              <a:gd name="connsiteY5" fmla="*/ 5063 h 10110"/>
              <a:gd name="connsiteX6" fmla="*/ 1767 w 10004"/>
              <a:gd name="connsiteY6" fmla="*/ 0 h 10110"/>
              <a:gd name="connsiteX0" fmla="*/ 1765 w 10002"/>
              <a:gd name="connsiteY0" fmla="*/ 0 h 10110"/>
              <a:gd name="connsiteX1" fmla="*/ 10002 w 10002"/>
              <a:gd name="connsiteY1" fmla="*/ 63 h 10110"/>
              <a:gd name="connsiteX2" fmla="*/ 8335 w 10002"/>
              <a:gd name="connsiteY2" fmla="*/ 5063 h 10110"/>
              <a:gd name="connsiteX3" fmla="*/ 10002 w 10002"/>
              <a:gd name="connsiteY3" fmla="*/ 10063 h 10110"/>
              <a:gd name="connsiteX4" fmla="*/ 2052 w 10002"/>
              <a:gd name="connsiteY4" fmla="*/ 10110 h 10110"/>
              <a:gd name="connsiteX5" fmla="*/ 2 w 10002"/>
              <a:gd name="connsiteY5" fmla="*/ 5063 h 10110"/>
              <a:gd name="connsiteX6" fmla="*/ 1765 w 10002"/>
              <a:gd name="connsiteY6" fmla="*/ 0 h 10110"/>
              <a:gd name="connsiteX0" fmla="*/ 1607 w 9844"/>
              <a:gd name="connsiteY0" fmla="*/ 0 h 10110"/>
              <a:gd name="connsiteX1" fmla="*/ 9844 w 9844"/>
              <a:gd name="connsiteY1" fmla="*/ 63 h 10110"/>
              <a:gd name="connsiteX2" fmla="*/ 8177 w 9844"/>
              <a:gd name="connsiteY2" fmla="*/ 5063 h 10110"/>
              <a:gd name="connsiteX3" fmla="*/ 9844 w 9844"/>
              <a:gd name="connsiteY3" fmla="*/ 10063 h 10110"/>
              <a:gd name="connsiteX4" fmla="*/ 1894 w 9844"/>
              <a:gd name="connsiteY4" fmla="*/ 10110 h 10110"/>
              <a:gd name="connsiteX5" fmla="*/ 3 w 9844"/>
              <a:gd name="connsiteY5" fmla="*/ 5063 h 10110"/>
              <a:gd name="connsiteX6" fmla="*/ 1607 w 9844"/>
              <a:gd name="connsiteY6" fmla="*/ 0 h 10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844" h="10110">
                <a:moveTo>
                  <a:pt x="1607" y="0"/>
                </a:moveTo>
                <a:lnTo>
                  <a:pt x="9844" y="63"/>
                </a:lnTo>
                <a:cubicBezTo>
                  <a:pt x="8923" y="63"/>
                  <a:pt x="8177" y="2302"/>
                  <a:pt x="8177" y="5063"/>
                </a:cubicBezTo>
                <a:cubicBezTo>
                  <a:pt x="8177" y="7824"/>
                  <a:pt x="8923" y="10063"/>
                  <a:pt x="9844" y="10063"/>
                </a:cubicBezTo>
                <a:lnTo>
                  <a:pt x="1894" y="10110"/>
                </a:lnTo>
                <a:cubicBezTo>
                  <a:pt x="973" y="10110"/>
                  <a:pt x="51" y="6748"/>
                  <a:pt x="3" y="5063"/>
                </a:cubicBezTo>
                <a:cubicBezTo>
                  <a:pt x="-45" y="3378"/>
                  <a:pt x="686" y="0"/>
                  <a:pt x="1607" y="0"/>
                </a:cubicBezTo>
                <a:close/>
              </a:path>
            </a:pathLst>
          </a:custGeom>
          <a:blipFill dpi="0"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effectLst>
            <a:outerShdw blurRad="127000" dist="190500" dir="2400000" algn="tl" rotWithShape="0">
              <a:srgbClr val="605D3A">
                <a:alpha val="50000"/>
              </a:srgbClr>
            </a:outerShdw>
          </a:effectLst>
          <a:scene3d>
            <a:camera prst="orthographicFront"/>
            <a:lightRig rig="threePt" dir="t"/>
          </a:scene3d>
          <a:sp3d>
            <a:bevelT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6" name="Wave 5"/>
          <p:cNvSpPr/>
          <p:nvPr/>
        </p:nvSpPr>
        <p:spPr>
          <a:xfrm>
            <a:off x="362309" y="2149193"/>
            <a:ext cx="8333117" cy="2018581"/>
          </a:xfrm>
          <a:prstGeom prst="wave">
            <a:avLst/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blurRad="127000" dist="190500" dir="2400000" algn="tl" rotWithShape="0">
              <a:srgbClr val="605D3A">
                <a:alpha val="50000"/>
              </a:srgbClr>
            </a:outerShdw>
            <a:softEdge rad="127000"/>
          </a:effectLst>
          <a:scene3d>
            <a:camera prst="orthographicFront"/>
            <a:lightRig rig="threePt" dir="t"/>
          </a:scene3d>
          <a:sp3d>
            <a:bevelT/>
            <a:contourClr>
              <a:schemeClr val="accent4">
                <a:lumMod val="20000"/>
                <a:lumOff val="8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37610" y="2475931"/>
            <a:ext cx="8189342" cy="12662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>
                <a:gd name="adj1" fmla="val 20000"/>
                <a:gd name="adj2" fmla="val 0"/>
              </a:avLst>
            </a:prstTxWarp>
            <a:spAutoFit/>
          </a:bodyPr>
          <a:lstStyle/>
          <a:p>
            <a:pPr algn="ctr"/>
            <a:r>
              <a:rPr lang="en-US" sz="86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ECCLESIASTES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754" y="4131086"/>
            <a:ext cx="2492989" cy="798545"/>
          </a:xfrm>
          <a:prstGeom prst="rect">
            <a:avLst/>
          </a:prstGeom>
          <a:noFill/>
        </p:spPr>
        <p:txBody>
          <a:bodyPr wrap="square" rtlCol="0">
            <a:prstTxWarp prst="textDeflateBottom">
              <a:avLst>
                <a:gd name="adj" fmla="val 69121"/>
              </a:avLst>
            </a:prstTxWarp>
            <a:spAutoFit/>
          </a:bodyPr>
          <a:lstStyle/>
          <a:p>
            <a:pPr algn="ctr"/>
            <a:r>
              <a:rPr lang="en-US" sz="6000" b="1" dirty="0"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Cry Uncial" pitchFamily="2" charset="0"/>
              </a:rPr>
              <a:t>03-04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44575" y="127420"/>
            <a:ext cx="38524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To everything thing there is a season</a:t>
            </a:r>
          </a:p>
          <a:p>
            <a:r>
              <a:rPr lang="en-US" sz="2400" dirty="0">
                <a:solidFill>
                  <a:srgbClr val="605D3A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ry Uncial" pitchFamily="2" charset="0"/>
              </a:rPr>
              <a:t>A time for every purpose under heaven</a:t>
            </a:r>
          </a:p>
        </p:txBody>
      </p:sp>
      <p:pic>
        <p:nvPicPr>
          <p:cNvPr id="25" name="Picture 24" descr="scarica il CD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971" y="3989709"/>
            <a:ext cx="1221416" cy="1218903"/>
          </a:xfrm>
          <a:prstGeom prst="rect">
            <a:avLst/>
          </a:prstGeom>
          <a:effectLst>
            <a:outerShdw blurRad="50800" dist="1270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7" name="TextBox 26"/>
          <p:cNvSpPr txBox="1"/>
          <p:nvPr/>
        </p:nvSpPr>
        <p:spPr>
          <a:xfrm>
            <a:off x="3627368" y="5576813"/>
            <a:ext cx="3910669" cy="1015663"/>
          </a:xfrm>
          <a:prstGeom prst="rect">
            <a:avLst/>
          </a:prstGeom>
          <a:solidFill>
            <a:srgbClr val="605D3A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IT WILL ALSO be available LATER THIS WEEK</a:t>
            </a:r>
          </a:p>
          <a:p>
            <a:pPr algn="r"/>
            <a:r>
              <a:rPr lang="en-US" sz="2000" cap="all" dirty="0">
                <a:ln w="317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ry Uncial" pitchFamily="2" charset="0"/>
              </a:rPr>
              <a:t>VIA cALVARYOKC.CO</a:t>
            </a:r>
            <a:endParaRPr lang="en-US" sz="2000" dirty="0">
              <a:ln w="3175">
                <a:solidFill>
                  <a:sysClr val="windowText" lastClr="000000"/>
                </a:solidFill>
              </a:ln>
              <a:latin typeface="Cry Uncial" pitchFamily="2" charset="0"/>
            </a:endParaRPr>
          </a:p>
        </p:txBody>
      </p:sp>
      <p:pic>
        <p:nvPicPr>
          <p:cNvPr id="14" name="Picture 13" descr="File:Oxygen480-devices-audio-headphones.svg"/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04261">
            <a:off x="3345578" y="5003365"/>
            <a:ext cx="1392786" cy="1392786"/>
          </a:xfrm>
          <a:prstGeom prst="rect">
            <a:avLst/>
          </a:prstGeom>
          <a:effectLst>
            <a:outerShdw blurRad="50800" dist="127000" dir="10800000" algn="r" rotWithShape="0">
              <a:schemeClr val="bg1">
                <a:alpha val="4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79007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Eternity </a:t>
            </a:r>
            <a:r>
              <a:rPr lang="en-US" altLang="en-US" sz="3200" dirty="0">
                <a:solidFill>
                  <a:schemeClr val="bg1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~ KJV, </a:t>
            </a:r>
            <a:r>
              <a:rPr lang="en-US" altLang="en-US" sz="3200" dirty="0">
                <a:solidFill>
                  <a:srgbClr val="FFFF00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also he hath set the world in their heart … </a:t>
            </a:r>
            <a:endParaRPr lang="en-US" altLang="en-US" sz="4400" dirty="0">
              <a:solidFill>
                <a:srgbClr val="FFFF0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76" y="1674951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The word occurs over 430x in the Old Testament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0696" y="2726379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Translated variously as </a:t>
            </a:r>
            <a:r>
              <a:rPr lang="en-US" sz="3200" dirty="0">
                <a:solidFill>
                  <a:srgbClr val="FFFF00"/>
                </a:solidFill>
              </a:rPr>
              <a:t>perpetual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rgbClr val="FFFF00"/>
                </a:solidFill>
              </a:rPr>
              <a:t>forever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>
                <a:solidFill>
                  <a:srgbClr val="FFFF00"/>
                </a:solidFill>
              </a:rPr>
              <a:t>always</a:t>
            </a:r>
            <a:r>
              <a:rPr lang="en-US" sz="3200" dirty="0">
                <a:solidFill>
                  <a:schemeClr val="bg1"/>
                </a:solidFill>
              </a:rPr>
              <a:t>, etc.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4346" y="3787219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Literally, </a:t>
            </a:r>
            <a:r>
              <a:rPr lang="en-US" sz="3200" i="1" dirty="0">
                <a:solidFill>
                  <a:schemeClr val="bg1"/>
                </a:solidFill>
              </a:rPr>
              <a:t>“concealed</a:t>
            </a:r>
            <a:r>
              <a:rPr lang="en-US" sz="3200" dirty="0">
                <a:solidFill>
                  <a:schemeClr val="bg1"/>
                </a:solidFill>
              </a:rPr>
              <a:t>, that is, </a:t>
            </a:r>
            <a:r>
              <a:rPr lang="en-US" sz="3200" i="1" dirty="0">
                <a:solidFill>
                  <a:schemeClr val="bg1"/>
                </a:solidFill>
              </a:rPr>
              <a:t>the vanishing point”</a:t>
            </a:r>
            <a:endParaRPr lang="en-US" sz="3200" i="1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27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2448350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pic>
        <p:nvPicPr>
          <p:cNvPr id="1026" name="Picture 2" descr="http://www.ew.com/sites/default/files/i/2015/03/31/lion-kin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88819">
            <a:off x="889781" y="383418"/>
            <a:ext cx="7491492" cy="4994327"/>
          </a:xfrm>
          <a:prstGeom prst="rect">
            <a:avLst/>
          </a:prstGeom>
          <a:noFill/>
          <a:effectLst>
            <a:outerShdw blurRad="127000" dist="254000" dir="8100000" algn="tr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8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pic>
        <p:nvPicPr>
          <p:cNvPr id="1028" name="Picture 4" descr="http://vignette1.wikia.nocookie.net/glee/images/d/d0/Circle_of_life_by_lanoya-d4yphwj.jpg/revision/latest?cb=2015052922064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4112" y="504786"/>
            <a:ext cx="4806693" cy="4806694"/>
          </a:xfrm>
          <a:prstGeom prst="ellipse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484094" y="2271135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Beasts have life cycles … men have histories</a:t>
            </a:r>
          </a:p>
        </p:txBody>
      </p:sp>
    </p:spTree>
    <p:extLst>
      <p:ext uri="{BB962C8B-B14F-4D97-AF65-F5344CB8AC3E}">
        <p14:creationId xmlns:p14="http://schemas.microsoft.com/office/powerpoint/2010/main" val="149362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131585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Isaac Pennington ~ </a:t>
            </a:r>
            <a:r>
              <a:rPr lang="en-US" sz="3200" dirty="0"/>
              <a:t>“Thus has the Lord been teaching me to live upon Himself: not upon anything received from Him but upon the Life itself.”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3383096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3411283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Arnold Toynbee ~ </a:t>
            </a:r>
            <a:r>
              <a:rPr lang="en-US" sz="3200" dirty="0"/>
              <a:t>“We are the 1</a:t>
            </a:r>
            <a:r>
              <a:rPr lang="en-US" sz="3200" baseline="30000" dirty="0"/>
              <a:t>st</a:t>
            </a:r>
            <a:r>
              <a:rPr lang="en-US" sz="3200" dirty="0"/>
              <a:t> of 21 civilizations daring to build a society without a moral point of reference.”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357479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316598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48887397"/>
              </p:ext>
            </p:extLst>
          </p:nvPr>
        </p:nvGraphicFramePr>
        <p:xfrm>
          <a:off x="954860" y="482601"/>
          <a:ext cx="7744086" cy="41460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227">
                  <a:extLst>
                    <a:ext uri="{9D8B030D-6E8A-4147-A177-3AD203B41FA5}">
                      <a16:colId xmlns:a16="http://schemas.microsoft.com/office/drawing/2014/main" val="2316970069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557712729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29439160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907578991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4197182758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982618314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3555514375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046372814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183977323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319607800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312218922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3176465395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004783276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249613861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801674200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399208540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1824589463"/>
                    </a:ext>
                  </a:extLst>
                </a:gridCol>
                <a:gridCol w="430227">
                  <a:extLst>
                    <a:ext uri="{9D8B030D-6E8A-4147-A177-3AD203B41FA5}">
                      <a16:colId xmlns:a16="http://schemas.microsoft.com/office/drawing/2014/main" val="3602615270"/>
                    </a:ext>
                  </a:extLst>
                </a:gridCol>
              </a:tblGrid>
              <a:tr h="51825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1607141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4234457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997553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7595230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977057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28677161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0222133"/>
                  </a:ext>
                </a:extLst>
              </a:tr>
              <a:tr h="51825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5196652"/>
                  </a:ext>
                </a:extLst>
              </a:tr>
            </a:tbl>
          </a:graphicData>
        </a:graphic>
      </p:graphicFrame>
      <p:sp>
        <p:nvSpPr>
          <p:cNvPr id="8" name="Freeform 7"/>
          <p:cNvSpPr/>
          <p:nvPr/>
        </p:nvSpPr>
        <p:spPr>
          <a:xfrm>
            <a:off x="1359462" y="1051987"/>
            <a:ext cx="6894414" cy="3139688"/>
          </a:xfrm>
          <a:custGeom>
            <a:avLst/>
            <a:gdLst>
              <a:gd name="connsiteX0" fmla="*/ 0 w 7193819"/>
              <a:gd name="connsiteY0" fmla="*/ 0 h 3285366"/>
              <a:gd name="connsiteX1" fmla="*/ 453154 w 7193819"/>
              <a:gd name="connsiteY1" fmla="*/ 161841 h 3285366"/>
              <a:gd name="connsiteX2" fmla="*/ 873939 w 7193819"/>
              <a:gd name="connsiteY2" fmla="*/ 258945 h 3285366"/>
              <a:gd name="connsiteX3" fmla="*/ 1302817 w 7193819"/>
              <a:gd name="connsiteY3" fmla="*/ 380326 h 3285366"/>
              <a:gd name="connsiteX4" fmla="*/ 1804524 w 7193819"/>
              <a:gd name="connsiteY4" fmla="*/ 428878 h 3285366"/>
              <a:gd name="connsiteX5" fmla="*/ 2233401 w 7193819"/>
              <a:gd name="connsiteY5" fmla="*/ 558350 h 3285366"/>
              <a:gd name="connsiteX6" fmla="*/ 2670371 w 7193819"/>
              <a:gd name="connsiteY6" fmla="*/ 712099 h 3285366"/>
              <a:gd name="connsiteX7" fmla="*/ 3155893 w 7193819"/>
              <a:gd name="connsiteY7" fmla="*/ 752559 h 3285366"/>
              <a:gd name="connsiteX8" fmla="*/ 3584771 w 7193819"/>
              <a:gd name="connsiteY8" fmla="*/ 995320 h 3285366"/>
              <a:gd name="connsiteX9" fmla="*/ 4013649 w 7193819"/>
              <a:gd name="connsiteY9" fmla="*/ 1238081 h 3285366"/>
              <a:gd name="connsiteX10" fmla="*/ 4458711 w 7193819"/>
              <a:gd name="connsiteY10" fmla="*/ 1594131 h 3285366"/>
              <a:gd name="connsiteX11" fmla="*/ 4928049 w 7193819"/>
              <a:gd name="connsiteY11" fmla="*/ 1731695 h 3285366"/>
              <a:gd name="connsiteX12" fmla="*/ 5373111 w 7193819"/>
              <a:gd name="connsiteY12" fmla="*/ 1974457 h 3285366"/>
              <a:gd name="connsiteX13" fmla="*/ 5793897 w 7193819"/>
              <a:gd name="connsiteY13" fmla="*/ 2217218 h 3285366"/>
              <a:gd name="connsiteX14" fmla="*/ 6222775 w 7193819"/>
              <a:gd name="connsiteY14" fmla="*/ 2322414 h 3285366"/>
              <a:gd name="connsiteX15" fmla="*/ 6684021 w 7193819"/>
              <a:gd name="connsiteY15" fmla="*/ 2832212 h 3285366"/>
              <a:gd name="connsiteX16" fmla="*/ 7193819 w 7193819"/>
              <a:gd name="connsiteY16" fmla="*/ 3285366 h 32853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93819" h="3285366">
                <a:moveTo>
                  <a:pt x="0" y="0"/>
                </a:moveTo>
                <a:lnTo>
                  <a:pt x="453154" y="161841"/>
                </a:lnTo>
                <a:lnTo>
                  <a:pt x="873939" y="258945"/>
                </a:lnTo>
                <a:lnTo>
                  <a:pt x="1302817" y="380326"/>
                </a:lnTo>
                <a:lnTo>
                  <a:pt x="1804524" y="428878"/>
                </a:lnTo>
                <a:lnTo>
                  <a:pt x="2233401" y="558350"/>
                </a:lnTo>
                <a:lnTo>
                  <a:pt x="2670371" y="712099"/>
                </a:lnTo>
                <a:lnTo>
                  <a:pt x="3155893" y="752559"/>
                </a:lnTo>
                <a:lnTo>
                  <a:pt x="3584771" y="995320"/>
                </a:lnTo>
                <a:lnTo>
                  <a:pt x="4013649" y="1238081"/>
                </a:lnTo>
                <a:lnTo>
                  <a:pt x="4458711" y="1594131"/>
                </a:lnTo>
                <a:lnTo>
                  <a:pt x="4928049" y="1731695"/>
                </a:lnTo>
                <a:lnTo>
                  <a:pt x="5373111" y="1974457"/>
                </a:lnTo>
                <a:lnTo>
                  <a:pt x="5793897" y="2217218"/>
                </a:lnTo>
                <a:lnTo>
                  <a:pt x="6222775" y="2322414"/>
                </a:lnTo>
                <a:lnTo>
                  <a:pt x="6684021" y="2832212"/>
                </a:lnTo>
                <a:lnTo>
                  <a:pt x="7193819" y="3285366"/>
                </a:ln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1246" y="833480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90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76082" y="1333836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80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2826" y="1866560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70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73386" y="2375008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60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72038" y="2899640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50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0690" y="3416180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40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69342" y="3932720"/>
            <a:ext cx="4774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30</a:t>
            </a:r>
          </a:p>
        </p:txBody>
      </p:sp>
      <p:sp>
        <p:nvSpPr>
          <p:cNvPr id="16" name="TextBox 15"/>
          <p:cNvSpPr txBox="1"/>
          <p:nvPr/>
        </p:nvSpPr>
        <p:spPr>
          <a:xfrm rot="19204662">
            <a:off x="822962" y="4812840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Mar</a:t>
            </a:r>
          </a:p>
        </p:txBody>
      </p:sp>
      <p:sp>
        <p:nvSpPr>
          <p:cNvPr id="17" name="TextBox 16"/>
          <p:cNvSpPr txBox="1"/>
          <p:nvPr/>
        </p:nvSpPr>
        <p:spPr>
          <a:xfrm rot="19204662">
            <a:off x="1678286" y="4810932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May</a:t>
            </a:r>
          </a:p>
        </p:txBody>
      </p:sp>
      <p:sp>
        <p:nvSpPr>
          <p:cNvPr id="18" name="TextBox 17"/>
          <p:cNvSpPr txBox="1"/>
          <p:nvPr/>
        </p:nvSpPr>
        <p:spPr>
          <a:xfrm rot="19204662">
            <a:off x="2550874" y="4809584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Jul</a:t>
            </a:r>
          </a:p>
        </p:txBody>
      </p:sp>
      <p:sp>
        <p:nvSpPr>
          <p:cNvPr id="19" name="TextBox 18"/>
          <p:cNvSpPr txBox="1"/>
          <p:nvPr/>
        </p:nvSpPr>
        <p:spPr>
          <a:xfrm rot="19204662">
            <a:off x="3402962" y="4819584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Sep</a:t>
            </a:r>
          </a:p>
        </p:txBody>
      </p:sp>
      <p:sp>
        <p:nvSpPr>
          <p:cNvPr id="20" name="TextBox 19"/>
          <p:cNvSpPr txBox="1"/>
          <p:nvPr/>
        </p:nvSpPr>
        <p:spPr>
          <a:xfrm rot="19204662">
            <a:off x="4258286" y="4817676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Nov</a:t>
            </a:r>
          </a:p>
        </p:txBody>
      </p:sp>
      <p:sp>
        <p:nvSpPr>
          <p:cNvPr id="21" name="TextBox 20"/>
          <p:cNvSpPr txBox="1"/>
          <p:nvPr/>
        </p:nvSpPr>
        <p:spPr>
          <a:xfrm rot="19204662">
            <a:off x="5130874" y="4818456"/>
            <a:ext cx="67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Jan</a:t>
            </a:r>
          </a:p>
        </p:txBody>
      </p:sp>
      <p:sp>
        <p:nvSpPr>
          <p:cNvPr id="22" name="TextBox 21"/>
          <p:cNvSpPr txBox="1"/>
          <p:nvPr/>
        </p:nvSpPr>
        <p:spPr>
          <a:xfrm rot="19204662">
            <a:off x="5974870" y="4818236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Mar</a:t>
            </a:r>
          </a:p>
        </p:txBody>
      </p:sp>
      <p:sp>
        <p:nvSpPr>
          <p:cNvPr id="23" name="TextBox 22"/>
          <p:cNvSpPr txBox="1"/>
          <p:nvPr/>
        </p:nvSpPr>
        <p:spPr>
          <a:xfrm rot="19204662">
            <a:off x="6830194" y="4816328"/>
            <a:ext cx="675922" cy="3735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May</a:t>
            </a:r>
          </a:p>
        </p:txBody>
      </p:sp>
      <p:sp>
        <p:nvSpPr>
          <p:cNvPr id="24" name="TextBox 23"/>
          <p:cNvSpPr txBox="1"/>
          <p:nvPr/>
        </p:nvSpPr>
        <p:spPr>
          <a:xfrm rot="19204662">
            <a:off x="7702782" y="4817108"/>
            <a:ext cx="675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0"/>
              </a:rPr>
              <a:t>Jul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453746" y="5330896"/>
            <a:ext cx="122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1991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555042" y="5272904"/>
            <a:ext cx="1222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1992</a:t>
            </a:r>
          </a:p>
        </p:txBody>
      </p:sp>
      <p:sp>
        <p:nvSpPr>
          <p:cNvPr id="27" name="7-Point Star 26"/>
          <p:cNvSpPr/>
          <p:nvPr/>
        </p:nvSpPr>
        <p:spPr>
          <a:xfrm>
            <a:off x="1248050" y="914379"/>
            <a:ext cx="291356" cy="291356"/>
          </a:xfrm>
          <a:prstGeom prst="star7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7-Point Star 27"/>
          <p:cNvSpPr/>
          <p:nvPr/>
        </p:nvSpPr>
        <p:spPr>
          <a:xfrm>
            <a:off x="8124382" y="4027804"/>
            <a:ext cx="291356" cy="291356"/>
          </a:xfrm>
          <a:prstGeom prst="star7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912527" y="1316100"/>
            <a:ext cx="95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89%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7829839" y="3467224"/>
            <a:ext cx="9567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29%</a:t>
            </a:r>
          </a:p>
        </p:txBody>
      </p:sp>
      <p:pic>
        <p:nvPicPr>
          <p:cNvPr id="2052" name="Picture 4" descr="https://upload.wikimedia.org/wikipedia/commons/0/0f/George_H._W._Bush,_President_of_the_United_States,_1989_official_portrait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21719">
            <a:off x="1978068" y="1597386"/>
            <a:ext cx="1821535" cy="2102854"/>
          </a:xfrm>
          <a:prstGeom prst="rect">
            <a:avLst/>
          </a:prstGeom>
          <a:noFill/>
          <a:effectLst>
            <a:outerShdw blurRad="127000" dist="203200" dir="2700000" algn="tl" rotWithShape="0">
              <a:schemeClr val="bg1">
                <a:alpha val="3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" name="TextBox 2047"/>
          <p:cNvSpPr txBox="1"/>
          <p:nvPr/>
        </p:nvSpPr>
        <p:spPr>
          <a:xfrm>
            <a:off x="1831276" y="3696466"/>
            <a:ext cx="22077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  <a:latin typeface="Arial Rounded MT Bold" panose="020F0704030504030204" pitchFamily="34" charset="0"/>
              </a:rPr>
              <a:t>Geo. H. W. Bush</a:t>
            </a:r>
          </a:p>
        </p:txBody>
      </p:sp>
    </p:spTree>
    <p:extLst>
      <p:ext uri="{BB962C8B-B14F-4D97-AF65-F5344CB8AC3E}">
        <p14:creationId xmlns:p14="http://schemas.microsoft.com/office/powerpoint/2010/main" val="1158404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 animBg="1"/>
      <p:bldP spid="29" grpId="0"/>
      <p:bldP spid="30" grpId="0"/>
      <p:bldP spid="204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1034600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Solomon's doctoral thesis: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11976" y="1183175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Life's a bore ~ 1:4-11, examined in 3-5:9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8380" y="2211551"/>
            <a:ext cx="79621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/>
              <a:t>Emptiness of riches ~ 5:10-6:12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4784" y="2771203"/>
            <a:ext cx="79621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dirty="0">
                <a:latin typeface="+mj-lt"/>
              </a:rPr>
              <a:t>Emptiness of wisdom and certainty of death in 7-10</a:t>
            </a:r>
            <a:endParaRPr lang="en-US" sz="3200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9329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6" grpId="1"/>
      <p:bldP spid="8" grpId="0"/>
      <p:bldP spid="8" grpId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947301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Kill </a:t>
            </a:r>
            <a:r>
              <a:rPr lang="en-US" sz="3200" dirty="0"/>
              <a:t>~ sometimes people die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90498" y="1220479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Heal</a:t>
            </a:r>
            <a:r>
              <a:rPr lang="en-US" sz="3200" dirty="0"/>
              <a:t> ~ sometimes they don’t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498" y="3152563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Embrace </a:t>
            </a:r>
            <a:r>
              <a:rPr lang="en-US" sz="3200" dirty="0"/>
              <a:t>~ to say “Hello”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6902" y="3712215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Refrain </a:t>
            </a:r>
            <a:r>
              <a:rPr lang="en-US" sz="3200" dirty="0"/>
              <a:t> ~ to say “Goodbye”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04586" y="4444235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Keep silence </a:t>
            </a:r>
            <a:r>
              <a:rPr lang="en-US" sz="3200" dirty="0"/>
              <a:t>~ to grieve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0990" y="500388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Speak </a:t>
            </a:r>
            <a:r>
              <a:rPr lang="en-US" sz="3200" dirty="0"/>
              <a:t> ~ to “move on”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90838" y="1905647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Cast away </a:t>
            </a:r>
            <a:r>
              <a:rPr lang="en-US" sz="3200" dirty="0"/>
              <a:t>~ clearing the land</a:t>
            </a:r>
            <a:endParaRPr lang="en-US" sz="32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242" y="2465299"/>
            <a:ext cx="8191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Gather</a:t>
            </a:r>
            <a:r>
              <a:rPr lang="en-US" sz="3200" dirty="0"/>
              <a:t> ~ to build a wall</a:t>
            </a:r>
            <a:endParaRPr lang="en-US" sz="4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413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  <p:bldP spid="15" grpId="0"/>
      <p:bldP spid="15" grpId="1"/>
      <p:bldP spid="16" grpId="0"/>
      <p:bldP spid="16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372208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Henry Martyn ~</a:t>
            </a:r>
            <a:r>
              <a:rPr lang="en-US" sz="3200" dirty="0"/>
              <a:t> “If God has a work for me to do I cannot die.”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744619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291577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75000" contrast="20000"/>
                    </a14:imgEffect>
                  </a14:imgLayer>
                </a14:imgProps>
              </a:ext>
            </a:extLst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5" name="TextBox 4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7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  <p:pic>
        <p:nvPicPr>
          <p:cNvPr id="1026" name="Picture 2" descr="http://abidinginthevine.net/wp-content/uploads/2014/06/2513337-brilliant-diamond-on-black-background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440">
            <a:off x="2185944" y="1589368"/>
            <a:ext cx="3773188" cy="3346462"/>
          </a:xfrm>
          <a:prstGeom prst="rect">
            <a:avLst/>
          </a:prstGeom>
          <a:noFill/>
          <a:effectLst>
            <a:outerShdw blurRad="127000" dist="254000" dir="2700000" algn="tl" rotWithShape="0">
              <a:schemeClr val="bg1">
                <a:alpha val="35000"/>
              </a:schemeClr>
            </a:outerShdw>
          </a:effectLst>
          <a:scene3d>
            <a:camera prst="orthographicFront"/>
            <a:lightRig rig="threePt" dir="t"/>
          </a:scene3d>
          <a:sp3d>
            <a:bevelT w="2032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4094" y="660827"/>
            <a:ext cx="81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Rom. 8:28 ~ </a:t>
            </a:r>
            <a:r>
              <a:rPr lang="en-US" sz="3200" dirty="0">
                <a:solidFill>
                  <a:srgbClr val="FFFF00"/>
                </a:solidFill>
              </a:rPr>
              <a:t>And we know that all things work together for good to those who love God, to those who are the called according to His purpose.</a:t>
            </a:r>
            <a:r>
              <a:rPr lang="en-US" sz="3200" i="1" dirty="0">
                <a:solidFill>
                  <a:srgbClr val="FFFF00"/>
                </a:solidFill>
              </a:rPr>
              <a:t> </a:t>
            </a:r>
            <a:endParaRPr lang="en-US" sz="4800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5866" y="3917563"/>
            <a:ext cx="81911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C. H. Spurgeon ~</a:t>
            </a:r>
            <a:r>
              <a:rPr lang="en-US" sz="3200" dirty="0"/>
              <a:t> “God is too good to be unkind, too wise to be mistaken. And when you cannot trace His hand, you can always trust His heart.”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104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7516" y="5553761"/>
            <a:ext cx="990751" cy="1254115"/>
          </a:xfrm>
          <a:prstGeom prst="rect">
            <a:avLst/>
          </a:prstGeom>
          <a:effectLst>
            <a:glow rad="101600">
              <a:srgbClr val="858151"/>
            </a:glow>
          </a:effectLst>
        </p:spPr>
      </p:pic>
      <p:sp>
        <p:nvSpPr>
          <p:cNvPr id="12" name="TextBox 11"/>
          <p:cNvSpPr txBox="1"/>
          <p:nvPr/>
        </p:nvSpPr>
        <p:spPr>
          <a:xfrm>
            <a:off x="1539406" y="6139543"/>
            <a:ext cx="4812690" cy="523220"/>
          </a:xfrm>
          <a:prstGeom prst="rect">
            <a:avLst/>
          </a:prstGeom>
          <a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blipFill>
                  <a:blip r:embed="rId6"/>
                  <a:stretch>
                    <a:fillRect/>
                  </a:stretch>
                </a:blipFill>
                <a:latin typeface="Cry Uncial" pitchFamily="2" charset="0"/>
              </a:rPr>
              <a:t>Ecclesiastes 03-04</a:t>
            </a:r>
          </a:p>
        </p:txBody>
      </p:sp>
    </p:spTree>
    <p:extLst>
      <p:ext uri="{BB962C8B-B14F-4D97-AF65-F5344CB8AC3E}">
        <p14:creationId xmlns:p14="http://schemas.microsoft.com/office/powerpoint/2010/main" val="1324176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Ecclesiastes">
      <a:dk1>
        <a:srgbClr val="FFFFFF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cclesiastes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3200" dirty="0">
            <a:solidFill>
              <a:schemeClr val="bg1"/>
            </a:solidFill>
            <a:latin typeface="Arial Rounded MT Bold" panose="020F07040305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E998C017-E0A4-4E33-8B23-1277AD7A9081}" vid="{7BD20B4A-3A43-4906-BB2B-B8398A4213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Ecclesiastes</Template>
  <TotalTime>680</TotalTime>
  <Words>373</Words>
  <Application>Microsoft Office PowerPoint</Application>
  <PresentationFormat>On-screen Show (4:3)</PresentationFormat>
  <Paragraphs>68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Cry Uncial</vt:lpstr>
      <vt:lpstr>Arial Rounded MT Bold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16</cp:revision>
  <dcterms:created xsi:type="dcterms:W3CDTF">2016-04-19T17:19:14Z</dcterms:created>
  <dcterms:modified xsi:type="dcterms:W3CDTF">2016-04-20T22:39:40Z</dcterms:modified>
</cp:coreProperties>
</file>