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8" r:id="rId2"/>
    <p:sldId id="257" r:id="rId3"/>
    <p:sldId id="264" r:id="rId4"/>
    <p:sldId id="274" r:id="rId5"/>
    <p:sldId id="259" r:id="rId6"/>
    <p:sldId id="262" r:id="rId7"/>
    <p:sldId id="267" r:id="rId8"/>
    <p:sldId id="263" r:id="rId9"/>
    <p:sldId id="265" r:id="rId10"/>
    <p:sldId id="266" r:id="rId11"/>
    <p:sldId id="270" r:id="rId12"/>
    <p:sldId id="271" r:id="rId13"/>
    <p:sldId id="272" r:id="rId14"/>
    <p:sldId id="273" r:id="rId15"/>
    <p:sldId id="260" r:id="rId16"/>
    <p:sldId id="261" r:id="rId17"/>
  </p:sldIdLst>
  <p:sldSz cx="9144000" cy="6858000" type="screen4x3"/>
  <p:notesSz cx="6858000" cy="9144000"/>
  <p:embeddedFontLst>
    <p:embeddedFont>
      <p:font typeface="Black Chancery" pitchFamily="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Vivaldi" panose="03020602050506090804" pitchFamily="66" charset="0"/>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1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D640E-28AF-4B0F-BCE6-617F220E9945}" v="34" dt="2019-12-04T18:52:54.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showGuides="1">
      <p:cViewPr>
        <p:scale>
          <a:sx n="86" d="100"/>
          <a:sy n="86" d="100"/>
        </p:scale>
        <p:origin x="591" y="2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227D640E-28AF-4B0F-BCE6-617F220E9945}"/>
    <pc:docChg chg="custSel addSld delSld modSld">
      <pc:chgData name="Ken Merrihew" userId="bcb7a1e886d99f07" providerId="LiveId" clId="{227D640E-28AF-4B0F-BCE6-617F220E9945}" dt="2019-12-04T23:44:54.110" v="281" actId="1035"/>
      <pc:docMkLst>
        <pc:docMk/>
      </pc:docMkLst>
      <pc:sldChg chg="modTransition modAnim">
        <pc:chgData name="Ken Merrihew" userId="bcb7a1e886d99f07" providerId="LiveId" clId="{227D640E-28AF-4B0F-BCE6-617F220E9945}" dt="2019-12-03T18:46:43.765" v="1"/>
        <pc:sldMkLst>
          <pc:docMk/>
          <pc:sldMk cId="2621227320" sldId="257"/>
        </pc:sldMkLst>
      </pc:sldChg>
      <pc:sldChg chg="modSp">
        <pc:chgData name="Ken Merrihew" userId="bcb7a1e886d99f07" providerId="LiveId" clId="{227D640E-28AF-4B0F-BCE6-617F220E9945}" dt="2019-12-03T18:58:16.154" v="123" actId="20577"/>
        <pc:sldMkLst>
          <pc:docMk/>
          <pc:sldMk cId="4084845632" sldId="262"/>
        </pc:sldMkLst>
        <pc:spChg chg="mod">
          <ac:chgData name="Ken Merrihew" userId="bcb7a1e886d99f07" providerId="LiveId" clId="{227D640E-28AF-4B0F-BCE6-617F220E9945}" dt="2019-12-03T18:58:16.154" v="123" actId="20577"/>
          <ac:spMkLst>
            <pc:docMk/>
            <pc:sldMk cId="4084845632" sldId="262"/>
            <ac:spMk id="24" creationId="{286E95ED-5080-416E-87C9-7F50978E783A}"/>
          </ac:spMkLst>
        </pc:spChg>
        <pc:cxnChg chg="mod">
          <ac:chgData name="Ken Merrihew" userId="bcb7a1e886d99f07" providerId="LiveId" clId="{227D640E-28AF-4B0F-BCE6-617F220E9945}" dt="2019-12-03T18:51:24.556" v="74" actId="14100"/>
          <ac:cxnSpMkLst>
            <pc:docMk/>
            <pc:sldMk cId="4084845632" sldId="262"/>
            <ac:cxnSpMk id="18" creationId="{991EA151-C2DC-4D23-A378-ED222C1CE594}"/>
          </ac:cxnSpMkLst>
        </pc:cxnChg>
        <pc:cxnChg chg="mod">
          <ac:chgData name="Ken Merrihew" userId="bcb7a1e886d99f07" providerId="LiveId" clId="{227D640E-28AF-4B0F-BCE6-617F220E9945}" dt="2019-12-03T18:57:48.769" v="122" actId="14100"/>
          <ac:cxnSpMkLst>
            <pc:docMk/>
            <pc:sldMk cId="4084845632" sldId="262"/>
            <ac:cxnSpMk id="19" creationId="{A72BE8E6-BE1F-444F-85D0-9AB4FCF0DA2D}"/>
          </ac:cxnSpMkLst>
        </pc:cxnChg>
      </pc:sldChg>
      <pc:sldChg chg="delSp modSp delAnim modAnim">
        <pc:chgData name="Ken Merrihew" userId="bcb7a1e886d99f07" providerId="LiveId" clId="{227D640E-28AF-4B0F-BCE6-617F220E9945}" dt="2019-12-03T18:50:25.535" v="51"/>
        <pc:sldMkLst>
          <pc:docMk/>
          <pc:sldMk cId="2441630929" sldId="264"/>
        </pc:sldMkLst>
        <pc:spChg chg="mod">
          <ac:chgData name="Ken Merrihew" userId="bcb7a1e886d99f07" providerId="LiveId" clId="{227D640E-28AF-4B0F-BCE6-617F220E9945}" dt="2019-12-03T18:48:26.550" v="49" actId="1036"/>
          <ac:spMkLst>
            <pc:docMk/>
            <pc:sldMk cId="2441630929" sldId="264"/>
            <ac:spMk id="5" creationId="{3E766976-40D3-48E7-B3C0-75DF93ECBB53}"/>
          </ac:spMkLst>
        </pc:spChg>
        <pc:spChg chg="del">
          <ac:chgData name="Ken Merrihew" userId="bcb7a1e886d99f07" providerId="LiveId" clId="{227D640E-28AF-4B0F-BCE6-617F220E9945}" dt="2019-12-03T18:47:42.062" v="4" actId="478"/>
          <ac:spMkLst>
            <pc:docMk/>
            <pc:sldMk cId="2441630929" sldId="264"/>
            <ac:spMk id="6" creationId="{B78BCE8F-E645-4B87-ACF6-BCE24FC4F375}"/>
          </ac:spMkLst>
        </pc:spChg>
        <pc:spChg chg="mod">
          <ac:chgData name="Ken Merrihew" userId="bcb7a1e886d99f07" providerId="LiveId" clId="{227D640E-28AF-4B0F-BCE6-617F220E9945}" dt="2019-12-03T18:48:11.579" v="12" actId="207"/>
          <ac:spMkLst>
            <pc:docMk/>
            <pc:sldMk cId="2441630929" sldId="264"/>
            <ac:spMk id="7" creationId="{3AFC4F34-9F16-441C-B21F-A6E3C6FDA41D}"/>
          </ac:spMkLst>
        </pc:spChg>
      </pc:sldChg>
      <pc:sldChg chg="modSp modAnim">
        <pc:chgData name="Ken Merrihew" userId="bcb7a1e886d99f07" providerId="LiveId" clId="{227D640E-28AF-4B0F-BCE6-617F220E9945}" dt="2019-12-03T19:01:30.837" v="127"/>
        <pc:sldMkLst>
          <pc:docMk/>
          <pc:sldMk cId="2771487149" sldId="267"/>
        </pc:sldMkLst>
        <pc:spChg chg="mod">
          <ac:chgData name="Ken Merrihew" userId="bcb7a1e886d99f07" providerId="LiveId" clId="{227D640E-28AF-4B0F-BCE6-617F220E9945}" dt="2019-12-03T18:56:04.669" v="116" actId="14100"/>
          <ac:spMkLst>
            <pc:docMk/>
            <pc:sldMk cId="2771487149" sldId="267"/>
            <ac:spMk id="34" creationId="{86908463-F31C-4123-81A0-5EBFB94B58A8}"/>
          </ac:spMkLst>
        </pc:spChg>
        <pc:spChg chg="mod">
          <ac:chgData name="Ken Merrihew" userId="bcb7a1e886d99f07" providerId="LiveId" clId="{227D640E-28AF-4B0F-BCE6-617F220E9945}" dt="2019-12-03T18:52:28.916" v="76" actId="14100"/>
          <ac:spMkLst>
            <pc:docMk/>
            <pc:sldMk cId="2771487149" sldId="267"/>
            <ac:spMk id="36" creationId="{3EDA9E48-EB4E-4EF7-971A-73184C844DF1}"/>
          </ac:spMkLst>
        </pc:spChg>
        <pc:spChg chg="mod">
          <ac:chgData name="Ken Merrihew" userId="bcb7a1e886d99f07" providerId="LiveId" clId="{227D640E-28AF-4B0F-BCE6-617F220E9945}" dt="2019-12-03T19:00:48.468" v="125" actId="14100"/>
          <ac:spMkLst>
            <pc:docMk/>
            <pc:sldMk cId="2771487149" sldId="267"/>
            <ac:spMk id="57" creationId="{5216CD02-0A1B-48A4-B8B8-008E743041BC}"/>
          </ac:spMkLst>
        </pc:spChg>
        <pc:spChg chg="mod">
          <ac:chgData name="Ken Merrihew" userId="bcb7a1e886d99f07" providerId="LiveId" clId="{227D640E-28AF-4B0F-BCE6-617F220E9945}" dt="2019-12-03T19:00:54.367" v="126" actId="14100"/>
          <ac:spMkLst>
            <pc:docMk/>
            <pc:sldMk cId="2771487149" sldId="267"/>
            <ac:spMk id="58" creationId="{6B4437D3-36AA-41BD-A0B8-C63422E1580F}"/>
          </ac:spMkLst>
        </pc:spChg>
        <pc:cxnChg chg="mod">
          <ac:chgData name="Ken Merrihew" userId="bcb7a1e886d99f07" providerId="LiveId" clId="{227D640E-28AF-4B0F-BCE6-617F220E9945}" dt="2019-12-03T18:57:18.171" v="117" actId="14100"/>
          <ac:cxnSpMkLst>
            <pc:docMk/>
            <pc:sldMk cId="2771487149" sldId="267"/>
            <ac:cxnSpMk id="19" creationId="{A72BE8E6-BE1F-444F-85D0-9AB4FCF0DA2D}"/>
          </ac:cxnSpMkLst>
        </pc:cxnChg>
        <pc:cxnChg chg="mod">
          <ac:chgData name="Ken Merrihew" userId="bcb7a1e886d99f07" providerId="LiveId" clId="{227D640E-28AF-4B0F-BCE6-617F220E9945}" dt="2019-12-03T18:56:04.669" v="116" actId="14100"/>
          <ac:cxnSpMkLst>
            <pc:docMk/>
            <pc:sldMk cId="2771487149" sldId="267"/>
            <ac:cxnSpMk id="33" creationId="{850AF20E-2C93-4B06-98B8-38C04CFD5A79}"/>
          </ac:cxnSpMkLst>
        </pc:cxnChg>
        <pc:cxnChg chg="mod">
          <ac:chgData name="Ken Merrihew" userId="bcb7a1e886d99f07" providerId="LiveId" clId="{227D640E-28AF-4B0F-BCE6-617F220E9945}" dt="2019-12-03T18:57:21.717" v="118" actId="14100"/>
          <ac:cxnSpMkLst>
            <pc:docMk/>
            <pc:sldMk cId="2771487149" sldId="267"/>
            <ac:cxnSpMk id="55" creationId="{2D68AE9C-470E-49A9-A234-8674D5F7D78F}"/>
          </ac:cxnSpMkLst>
        </pc:cxnChg>
      </pc:sldChg>
      <pc:sldChg chg="del">
        <pc:chgData name="Ken Merrihew" userId="bcb7a1e886d99f07" providerId="LiveId" clId="{227D640E-28AF-4B0F-BCE6-617F220E9945}" dt="2019-12-03T19:06:17.144" v="168" actId="2696"/>
        <pc:sldMkLst>
          <pc:docMk/>
          <pc:sldMk cId="2920976054" sldId="268"/>
        </pc:sldMkLst>
      </pc:sldChg>
      <pc:sldChg chg="del">
        <pc:chgData name="Ken Merrihew" userId="bcb7a1e886d99f07" providerId="LiveId" clId="{227D640E-28AF-4B0F-BCE6-617F220E9945}" dt="2019-12-03T19:06:18.688" v="169" actId="2696"/>
        <pc:sldMkLst>
          <pc:docMk/>
          <pc:sldMk cId="4249244396" sldId="269"/>
        </pc:sldMkLst>
      </pc:sldChg>
      <pc:sldChg chg="modSp">
        <pc:chgData name="Ken Merrihew" userId="bcb7a1e886d99f07" providerId="LiveId" clId="{227D640E-28AF-4B0F-BCE6-617F220E9945}" dt="2019-12-04T23:44:54.110" v="281" actId="1035"/>
        <pc:sldMkLst>
          <pc:docMk/>
          <pc:sldMk cId="1862882348" sldId="272"/>
        </pc:sldMkLst>
        <pc:spChg chg="mod">
          <ac:chgData name="Ken Merrihew" userId="bcb7a1e886d99f07" providerId="LiveId" clId="{227D640E-28AF-4B0F-BCE6-617F220E9945}" dt="2019-12-04T23:44:54.110" v="281" actId="1035"/>
          <ac:spMkLst>
            <pc:docMk/>
            <pc:sldMk cId="1862882348" sldId="272"/>
            <ac:spMk id="6" creationId="{E85DD748-BBEC-4B42-B222-8BFDEB16CF81}"/>
          </ac:spMkLst>
        </pc:spChg>
        <pc:spChg chg="mod">
          <ac:chgData name="Ken Merrihew" userId="bcb7a1e886d99f07" providerId="LiveId" clId="{227D640E-28AF-4B0F-BCE6-617F220E9945}" dt="2019-12-04T23:44:54.110" v="281" actId="1035"/>
          <ac:spMkLst>
            <pc:docMk/>
            <pc:sldMk cId="1862882348" sldId="272"/>
            <ac:spMk id="8" creationId="{0295604C-FBA9-4D19-A84D-4945088D912C}"/>
          </ac:spMkLst>
        </pc:spChg>
        <pc:cxnChg chg="mod">
          <ac:chgData name="Ken Merrihew" userId="bcb7a1e886d99f07" providerId="LiveId" clId="{227D640E-28AF-4B0F-BCE6-617F220E9945}" dt="2019-12-04T23:44:54.110" v="281" actId="1035"/>
          <ac:cxnSpMkLst>
            <pc:docMk/>
            <pc:sldMk cId="1862882348" sldId="272"/>
            <ac:cxnSpMk id="9" creationId="{A42D04D2-C7FC-41CB-8383-072320AB4C57}"/>
          </ac:cxnSpMkLst>
        </pc:cxnChg>
        <pc:cxnChg chg="mod">
          <ac:chgData name="Ken Merrihew" userId="bcb7a1e886d99f07" providerId="LiveId" clId="{227D640E-28AF-4B0F-BCE6-617F220E9945}" dt="2019-12-04T23:44:54.110" v="281" actId="1035"/>
          <ac:cxnSpMkLst>
            <pc:docMk/>
            <pc:sldMk cId="1862882348" sldId="272"/>
            <ac:cxnSpMk id="10" creationId="{2DD8DC44-A1CB-4C76-9A95-B558F1F66AA7}"/>
          </ac:cxnSpMkLst>
        </pc:cxnChg>
      </pc:sldChg>
      <pc:sldChg chg="addSp modSp add modAnim">
        <pc:chgData name="Ken Merrihew" userId="bcb7a1e886d99f07" providerId="LiveId" clId="{227D640E-28AF-4B0F-BCE6-617F220E9945}" dt="2019-12-04T18:52:54.407" v="253"/>
        <pc:sldMkLst>
          <pc:docMk/>
          <pc:sldMk cId="2682003416" sldId="274"/>
        </pc:sldMkLst>
        <pc:spChg chg="add mod">
          <ac:chgData name="Ken Merrihew" userId="bcb7a1e886d99f07" providerId="LiveId" clId="{227D640E-28AF-4B0F-BCE6-617F220E9945}" dt="2019-12-04T18:52:48.823" v="252" actId="20577"/>
          <ac:spMkLst>
            <pc:docMk/>
            <pc:sldMk cId="2682003416" sldId="274"/>
            <ac:spMk id="3" creationId="{BFEC7352-BB7C-47F5-A393-28A9D243474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430296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4087557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621476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6738A-8051-4593-AD0E-C7BFF5C78506}"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960432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6738A-8051-4593-AD0E-C7BFF5C78506}"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156394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6738A-8051-4593-AD0E-C7BFF5C78506}"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3847142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6738A-8051-4593-AD0E-C7BFF5C78506}"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1599096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6738A-8051-4593-AD0E-C7BFF5C78506}"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49119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6738A-8051-4593-AD0E-C7BFF5C78506}"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02885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906649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C6738A-8051-4593-AD0E-C7BFF5C78506}"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7D67F8-7ECB-4F1C-8180-9DFE99074347}" type="slidenum">
              <a:rPr lang="en-US" smtClean="0"/>
              <a:t>‹#›</a:t>
            </a:fld>
            <a:endParaRPr lang="en-US"/>
          </a:p>
        </p:txBody>
      </p:sp>
    </p:spTree>
    <p:extLst>
      <p:ext uri="{BB962C8B-B14F-4D97-AF65-F5344CB8AC3E}">
        <p14:creationId xmlns:p14="http://schemas.microsoft.com/office/powerpoint/2010/main" val="2376104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6738A-8051-4593-AD0E-C7BFF5C78506}" type="datetimeFigureOut">
              <a:rPr lang="en-US" smtClean="0"/>
              <a:t>12/2/2019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D67F8-7ECB-4F1C-8180-9DFE99074347}" type="slidenum">
              <a:rPr lang="en-US" smtClean="0"/>
              <a:t>‹#›</a:t>
            </a:fld>
            <a:endParaRPr lang="en-US"/>
          </a:p>
        </p:txBody>
      </p:sp>
    </p:spTree>
    <p:extLst>
      <p:ext uri="{BB962C8B-B14F-4D97-AF65-F5344CB8AC3E}">
        <p14:creationId xmlns:p14="http://schemas.microsoft.com/office/powerpoint/2010/main" val="421007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commons.wikimedia.org/wiki/Category:English_Compass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en.wikipedia.org/wiki/C._S._Lew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61326EC-666F-414F-8C7D-D7A41FB2B7BF}"/>
              </a:ext>
            </a:extLst>
          </p:cNvPr>
          <p:cNvSpPr txBox="1"/>
          <p:nvPr/>
        </p:nvSpPr>
        <p:spPr>
          <a:xfrm>
            <a:off x="1347280" y="2067128"/>
            <a:ext cx="7514617" cy="2646878"/>
          </a:xfrm>
          <a:prstGeom prst="rect">
            <a:avLst/>
          </a:prstGeom>
          <a:noFill/>
        </p:spPr>
        <p:txBody>
          <a:bodyPr wrap="square" rtlCol="0">
            <a:spAutoFit/>
          </a:bodyPr>
          <a:lstStyle/>
          <a:p>
            <a:r>
              <a:rPr lang="en-US" sz="16600" dirty="0">
                <a:effectLst>
                  <a:glow rad="190500">
                    <a:srgbClr val="E66914">
                      <a:alpha val="84000"/>
                    </a:srgbClr>
                  </a:glow>
                </a:effectLst>
                <a:latin typeface="Black Chancery" pitchFamily="2" charset="0"/>
              </a:rPr>
              <a:t>Daniel</a:t>
            </a:r>
          </a:p>
        </p:txBody>
      </p:sp>
      <p:sp>
        <p:nvSpPr>
          <p:cNvPr id="11" name="TextBox 10">
            <a:extLst>
              <a:ext uri="{FF2B5EF4-FFF2-40B4-BE49-F238E27FC236}">
                <a16:creationId xmlns:a16="http://schemas.microsoft.com/office/drawing/2014/main" id="{27B5234C-F283-47FB-A5C8-61681FC91007}"/>
              </a:ext>
            </a:extLst>
          </p:cNvPr>
          <p:cNvSpPr txBox="1"/>
          <p:nvPr/>
        </p:nvSpPr>
        <p:spPr>
          <a:xfrm>
            <a:off x="3750013" y="3803516"/>
            <a:ext cx="3842425" cy="1107996"/>
          </a:xfrm>
          <a:prstGeom prst="rect">
            <a:avLst/>
          </a:prstGeom>
          <a:noFill/>
        </p:spPr>
        <p:txBody>
          <a:bodyPr wrap="square" rtlCol="0">
            <a:spAutoFit/>
          </a:bodyPr>
          <a:lstStyle/>
          <a:p>
            <a:r>
              <a:rPr lang="en-US" sz="6600" dirty="0">
                <a:effectLst>
                  <a:glow rad="254000">
                    <a:srgbClr val="E66914">
                      <a:alpha val="75000"/>
                    </a:srgbClr>
                  </a:glow>
                </a:effectLst>
                <a:latin typeface="Black Chancery" pitchFamily="2" charset="0"/>
              </a:rPr>
              <a:t>9 . 1 - 21</a:t>
            </a:r>
          </a:p>
        </p:txBody>
      </p:sp>
      <p:sp>
        <p:nvSpPr>
          <p:cNvPr id="12" name="TextBox 11">
            <a:extLst>
              <a:ext uri="{FF2B5EF4-FFF2-40B4-BE49-F238E27FC236}">
                <a16:creationId xmlns:a16="http://schemas.microsoft.com/office/drawing/2014/main" id="{ACC5F824-5D06-43D5-B5F6-1E0E6C713792}"/>
              </a:ext>
            </a:extLst>
          </p:cNvPr>
          <p:cNvSpPr txBox="1"/>
          <p:nvPr/>
        </p:nvSpPr>
        <p:spPr>
          <a:xfrm>
            <a:off x="1559289" y="5055288"/>
            <a:ext cx="6087372"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free CD of the study will be available upon request following the service.</a:t>
            </a:r>
          </a:p>
        </p:txBody>
      </p:sp>
      <p:sp>
        <p:nvSpPr>
          <p:cNvPr id="13" name="TextBox 12">
            <a:extLst>
              <a:ext uri="{FF2B5EF4-FFF2-40B4-BE49-F238E27FC236}">
                <a16:creationId xmlns:a16="http://schemas.microsoft.com/office/drawing/2014/main" id="{8B3AE0E6-99EB-4788-8DD3-3527D6CDA847}"/>
              </a:ext>
            </a:extLst>
          </p:cNvPr>
          <p:cNvSpPr txBox="1"/>
          <p:nvPr/>
        </p:nvSpPr>
        <p:spPr>
          <a:xfrm>
            <a:off x="2040114" y="5348737"/>
            <a:ext cx="5128968"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podcast will be available later in the week at calvaryokc.com.</a:t>
            </a:r>
          </a:p>
        </p:txBody>
      </p:sp>
      <p:sp>
        <p:nvSpPr>
          <p:cNvPr id="14" name="TextBox 13">
            <a:extLst>
              <a:ext uri="{FF2B5EF4-FFF2-40B4-BE49-F238E27FC236}">
                <a16:creationId xmlns:a16="http://schemas.microsoft.com/office/drawing/2014/main" id="{C5F7E82D-0FED-4660-911E-C4D31070092E}"/>
              </a:ext>
            </a:extLst>
          </p:cNvPr>
          <p:cNvSpPr txBox="1"/>
          <p:nvPr/>
        </p:nvSpPr>
        <p:spPr>
          <a:xfrm>
            <a:off x="320358" y="5627598"/>
            <a:ext cx="8562024" cy="338554"/>
          </a:xfrm>
          <a:prstGeom prst="rect">
            <a:avLst/>
          </a:prstGeom>
          <a:noFill/>
        </p:spPr>
        <p:txBody>
          <a:bodyPr wrap="none" rtlCol="0">
            <a:spAutoFit/>
          </a:bodyPr>
          <a:lstStyle/>
          <a:p>
            <a:pPr algn="ct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A </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videowill</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be available at facebook.com/</a:t>
            </a:r>
            <a:r>
              <a:rPr lang="en-US" sz="1600" dirty="0" err="1">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CalvaryOKC</a:t>
            </a:r>
            <a:r>
              <a:rPr lang="en-US" sz="1600" dirty="0">
                <a:solidFill>
                  <a:srgbClr val="000000"/>
                </a:solidFill>
                <a:effectLst>
                  <a:glow rad="241300">
                    <a:srgbClr val="E66914">
                      <a:alpha val="80000"/>
                    </a:srgbClr>
                  </a:glow>
                </a:effectLst>
                <a:latin typeface="Black Chancery" pitchFamily="2" charset="0"/>
                <a:ea typeface="Return To Sender" panose="02000000000000000000" pitchFamily="2" charset="0"/>
                <a:cs typeface="Raanana" pitchFamily="2" charset="-79"/>
              </a:rPr>
              <a:t> and our YouTube channel (Calvary Chapel OKC)</a:t>
            </a:r>
          </a:p>
        </p:txBody>
      </p:sp>
      <p:sp>
        <p:nvSpPr>
          <p:cNvPr id="16" name="TextBox 15">
            <a:extLst>
              <a:ext uri="{FF2B5EF4-FFF2-40B4-BE49-F238E27FC236}">
                <a16:creationId xmlns:a16="http://schemas.microsoft.com/office/drawing/2014/main" id="{40087E0A-89A0-4978-91EA-B4AF94FCBEB1}"/>
              </a:ext>
            </a:extLst>
          </p:cNvPr>
          <p:cNvSpPr txBox="1"/>
          <p:nvPr/>
        </p:nvSpPr>
        <p:spPr>
          <a:xfrm>
            <a:off x="3234970" y="2059754"/>
            <a:ext cx="2477572" cy="646331"/>
          </a:xfrm>
          <a:prstGeom prst="rect">
            <a:avLst/>
          </a:prstGeom>
          <a:noFill/>
        </p:spPr>
        <p:txBody>
          <a:bodyPr wrap="square" rtlCol="0">
            <a:spAutoFit/>
          </a:bodyPr>
          <a:lstStyle/>
          <a:p>
            <a:r>
              <a:rPr lang="en-US" sz="3600" dirty="0">
                <a:effectLst>
                  <a:glow rad="190500">
                    <a:srgbClr val="E66914">
                      <a:alpha val="80000"/>
                    </a:srgbClr>
                  </a:glow>
                </a:effectLst>
                <a:latin typeface="Black Chancery" pitchFamily="2" charset="0"/>
              </a:rPr>
              <a:t>the Book of</a:t>
            </a:r>
          </a:p>
        </p:txBody>
      </p:sp>
    </p:spTree>
    <p:extLst>
      <p:ext uri="{BB962C8B-B14F-4D97-AF65-F5344CB8AC3E}">
        <p14:creationId xmlns:p14="http://schemas.microsoft.com/office/powerpoint/2010/main" val="421921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163216C5-65A8-4F01-82C1-E05566D442F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178026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08682"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Zech. 7:5 ~ </a:t>
            </a:r>
            <a:r>
              <a:rPr lang="en-US" sz="3200" dirty="0">
                <a:solidFill>
                  <a:srgbClr val="FFFF00"/>
                </a:solidFill>
                <a:effectLst>
                  <a:outerShdw blurRad="38100" dist="38100" dir="2700000" algn="tl">
                    <a:srgbClr val="000000">
                      <a:alpha val="43137"/>
                    </a:srgbClr>
                  </a:outerShdw>
                </a:effectLst>
              </a:rPr>
              <a:t>Say to all the people of the land, and to the priests: “When you fasted and mourned in the fifth and seventh </a:t>
            </a:r>
            <a:r>
              <a:rPr lang="en-US" sz="3200" i="1" dirty="0">
                <a:solidFill>
                  <a:srgbClr val="FFFF00"/>
                </a:solidFill>
                <a:effectLst>
                  <a:outerShdw blurRad="38100" dist="38100" dir="2700000" algn="tl">
                    <a:srgbClr val="000000">
                      <a:alpha val="43137"/>
                    </a:srgbClr>
                  </a:outerShdw>
                </a:effectLst>
              </a:rPr>
              <a:t>months</a:t>
            </a:r>
            <a:r>
              <a:rPr lang="en-US" sz="3200" dirty="0">
                <a:solidFill>
                  <a:srgbClr val="FFFF00"/>
                </a:solidFill>
                <a:effectLst>
                  <a:outerShdw blurRad="38100" dist="38100" dir="2700000" algn="tl">
                    <a:srgbClr val="000000">
                      <a:alpha val="43137"/>
                    </a:srgbClr>
                  </a:outerShdw>
                </a:effectLst>
              </a:rPr>
              <a:t> during those seventy years, did you really fast for Me — for Me?”</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3771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163216C5-65A8-4F01-82C1-E05566D442F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3719479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pic>
        <p:nvPicPr>
          <p:cNvPr id="1026" name="Picture 2" descr="Image result for gerizim and ebal map">
            <a:extLst>
              <a:ext uri="{FF2B5EF4-FFF2-40B4-BE49-F238E27FC236}">
                <a16:creationId xmlns:a16="http://schemas.microsoft.com/office/drawing/2014/main" id="{7AAD5560-6422-480F-96D7-78C29CC89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114" y="1211605"/>
            <a:ext cx="7117773" cy="4649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DD748-BBEC-4B42-B222-8BFDEB16CF81}"/>
              </a:ext>
            </a:extLst>
          </p:cNvPr>
          <p:cNvSpPr txBox="1"/>
          <p:nvPr/>
        </p:nvSpPr>
        <p:spPr>
          <a:xfrm>
            <a:off x="1210132" y="4258755"/>
            <a:ext cx="2223926"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Mt. Gerizim</a:t>
            </a:r>
          </a:p>
        </p:txBody>
      </p:sp>
      <p:sp>
        <p:nvSpPr>
          <p:cNvPr id="8" name="TextBox 7">
            <a:extLst>
              <a:ext uri="{FF2B5EF4-FFF2-40B4-BE49-F238E27FC236}">
                <a16:creationId xmlns:a16="http://schemas.microsoft.com/office/drawing/2014/main" id="{0295604C-FBA9-4D19-A84D-4945088D912C}"/>
              </a:ext>
            </a:extLst>
          </p:cNvPr>
          <p:cNvSpPr txBox="1"/>
          <p:nvPr/>
        </p:nvSpPr>
        <p:spPr>
          <a:xfrm>
            <a:off x="6172834" y="4271813"/>
            <a:ext cx="1581983"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Mt. Ebal</a:t>
            </a:r>
          </a:p>
        </p:txBody>
      </p:sp>
      <p:cxnSp>
        <p:nvCxnSpPr>
          <p:cNvPr id="9" name="Straight Arrow Connector 8">
            <a:extLst>
              <a:ext uri="{FF2B5EF4-FFF2-40B4-BE49-F238E27FC236}">
                <a16:creationId xmlns:a16="http://schemas.microsoft.com/office/drawing/2014/main" id="{A42D04D2-C7FC-41CB-8383-072320AB4C57}"/>
              </a:ext>
            </a:extLst>
          </p:cNvPr>
          <p:cNvCxnSpPr/>
          <p:nvPr/>
        </p:nvCxnSpPr>
        <p:spPr>
          <a:xfrm flipH="1" flipV="1">
            <a:off x="2011680" y="2982555"/>
            <a:ext cx="278674" cy="1140823"/>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D8DC44-A1CB-4C76-9A95-B558F1F66AA7}"/>
              </a:ext>
            </a:extLst>
          </p:cNvPr>
          <p:cNvCxnSpPr/>
          <p:nvPr/>
        </p:nvCxnSpPr>
        <p:spPr>
          <a:xfrm flipV="1">
            <a:off x="6979937" y="3013034"/>
            <a:ext cx="278674" cy="1140823"/>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descr="Thumbs Down Circle by Dennis Martin">
            <a:extLst>
              <a:ext uri="{FF2B5EF4-FFF2-40B4-BE49-F238E27FC236}">
                <a16:creationId xmlns:a16="http://schemas.microsoft.com/office/drawing/2014/main" id="{56587F05-8675-46AE-9D64-57E2A8C78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584521" y="1038669"/>
            <a:ext cx="1238263" cy="1233471"/>
          </a:xfrm>
          <a:prstGeom prst="rect">
            <a:avLst/>
          </a:prstGeom>
        </p:spPr>
      </p:pic>
      <p:pic>
        <p:nvPicPr>
          <p:cNvPr id="12" name="Picture 11" descr="Thumbs Down Circle by Dennis Martin">
            <a:extLst>
              <a:ext uri="{FF2B5EF4-FFF2-40B4-BE49-F238E27FC236}">
                <a16:creationId xmlns:a16="http://schemas.microsoft.com/office/drawing/2014/main" id="{DE960614-16CB-48E6-A6A6-1F3712C59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6592" y="1078646"/>
            <a:ext cx="1238263" cy="1233471"/>
          </a:xfrm>
          <a:prstGeom prst="rect">
            <a:avLst/>
          </a:prstGeom>
        </p:spPr>
      </p:pic>
      <p:grpSp>
        <p:nvGrpSpPr>
          <p:cNvPr id="16" name="Group 15">
            <a:extLst>
              <a:ext uri="{FF2B5EF4-FFF2-40B4-BE49-F238E27FC236}">
                <a16:creationId xmlns:a16="http://schemas.microsoft.com/office/drawing/2014/main" id="{886AD2E2-AA3B-480F-9FB1-0564799D6133}"/>
              </a:ext>
            </a:extLst>
          </p:cNvPr>
          <p:cNvGrpSpPr/>
          <p:nvPr/>
        </p:nvGrpSpPr>
        <p:grpSpPr>
          <a:xfrm>
            <a:off x="4243356" y="1278715"/>
            <a:ext cx="1452906" cy="972352"/>
            <a:chOff x="4243356" y="1278715"/>
            <a:chExt cx="1452906" cy="972352"/>
          </a:xfrm>
        </p:grpSpPr>
        <p:pic>
          <p:nvPicPr>
            <p:cNvPr id="5" name="Picture 4" descr="A close up of a logo&#10;&#10;Description automatically generated">
              <a:extLst>
                <a:ext uri="{FF2B5EF4-FFF2-40B4-BE49-F238E27FC236}">
                  <a16:creationId xmlns:a16="http://schemas.microsoft.com/office/drawing/2014/main" id="{2AE69BCF-AA61-4F9C-ACCF-53334222EA2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8350" t="15362" r="17839" b="17060"/>
            <a:stretch/>
          </p:blipFill>
          <p:spPr>
            <a:xfrm rot="5400000">
              <a:off x="4216287" y="1305784"/>
              <a:ext cx="972352" cy="918214"/>
            </a:xfrm>
            <a:prstGeom prst="rect">
              <a:avLst/>
            </a:prstGeom>
          </p:spPr>
        </p:pic>
        <p:sp>
          <p:nvSpPr>
            <p:cNvPr id="14" name="TextBox 13">
              <a:extLst>
                <a:ext uri="{FF2B5EF4-FFF2-40B4-BE49-F238E27FC236}">
                  <a16:creationId xmlns:a16="http://schemas.microsoft.com/office/drawing/2014/main" id="{FF6887B7-657A-4008-9EF0-5BB988066B43}"/>
                </a:ext>
              </a:extLst>
            </p:cNvPr>
            <p:cNvSpPr txBox="1"/>
            <p:nvPr/>
          </p:nvSpPr>
          <p:spPr>
            <a:xfrm>
              <a:off x="5179102" y="1551482"/>
              <a:ext cx="517160" cy="461665"/>
            </a:xfrm>
            <a:prstGeom prst="rect">
              <a:avLst/>
            </a:prstGeom>
            <a:noFill/>
          </p:spPr>
          <p:txBody>
            <a:bodyPr wrap="square" rtlCol="0">
              <a:spAutoFit/>
            </a:bodyPr>
            <a:lstStyle/>
            <a:p>
              <a:r>
                <a:rPr lang="en-US" sz="2400" b="1" dirty="0">
                  <a:solidFill>
                    <a:schemeClr val="tx1">
                      <a:lumMod val="95000"/>
                      <a:lumOff val="5000"/>
                    </a:schemeClr>
                  </a:solidFill>
                  <a:latin typeface="Vivaldi" panose="03020602050506090804" pitchFamily="66" charset="0"/>
                </a:rPr>
                <a:t>N</a:t>
              </a:r>
              <a:endParaRPr lang="en-US" b="1" dirty="0">
                <a:solidFill>
                  <a:schemeClr val="tx1">
                    <a:lumMod val="95000"/>
                    <a:lumOff val="5000"/>
                  </a:schemeClr>
                </a:solidFill>
                <a:latin typeface="Vivaldi" panose="03020602050506090804" pitchFamily="66" charset="0"/>
              </a:endParaRPr>
            </a:p>
          </p:txBody>
        </p:sp>
      </p:grpSp>
      <p:sp>
        <p:nvSpPr>
          <p:cNvPr id="15" name="TextBox 14">
            <a:extLst>
              <a:ext uri="{FF2B5EF4-FFF2-40B4-BE49-F238E27FC236}">
                <a16:creationId xmlns:a16="http://schemas.microsoft.com/office/drawing/2014/main" id="{92FF0777-EC95-48B8-AB16-DBDB40B7B0DC}"/>
              </a:ext>
            </a:extLst>
          </p:cNvPr>
          <p:cNvSpPr txBox="1"/>
          <p:nvPr/>
        </p:nvSpPr>
        <p:spPr>
          <a:xfrm>
            <a:off x="1101779" y="2405921"/>
            <a:ext cx="307298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vv. 1-14 ~ blessings</a:t>
            </a:r>
          </a:p>
        </p:txBody>
      </p:sp>
      <p:sp>
        <p:nvSpPr>
          <p:cNvPr id="17" name="TextBox 16">
            <a:extLst>
              <a:ext uri="{FF2B5EF4-FFF2-40B4-BE49-F238E27FC236}">
                <a16:creationId xmlns:a16="http://schemas.microsoft.com/office/drawing/2014/main" id="{AD180235-2DE2-41DA-8C77-9D26C94A248F}"/>
              </a:ext>
            </a:extLst>
          </p:cNvPr>
          <p:cNvSpPr txBox="1"/>
          <p:nvPr/>
        </p:nvSpPr>
        <p:spPr>
          <a:xfrm>
            <a:off x="4941757" y="2408421"/>
            <a:ext cx="3072983"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vv. 15-54 ~ </a:t>
            </a:r>
            <a:r>
              <a:rPr lang="en-US" sz="2800" dirty="0" err="1">
                <a:solidFill>
                  <a:schemeClr val="bg1"/>
                </a:solidFill>
                <a:effectLst>
                  <a:outerShdw blurRad="38100" dist="38100" dir="2700000" algn="tl">
                    <a:srgbClr val="000000">
                      <a:alpha val="43137"/>
                    </a:srgbClr>
                  </a:outerShdw>
                </a:effectLst>
              </a:rPr>
              <a:t>cursings</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2882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par>
                          <p:cTn id="41" fill="hold">
                            <p:stCondLst>
                              <p:cond delay="1500"/>
                            </p:stCondLst>
                            <p:childTnLst>
                              <p:par>
                                <p:cTn id="42" presetID="8" presetClass="emph" presetSubtype="0" fill="hold" nodeType="afterEffect">
                                  <p:stCondLst>
                                    <p:cond delay="0"/>
                                  </p:stCondLst>
                                  <p:childTnLst>
                                    <p:animRot by="-5400000">
                                      <p:cBhvr>
                                        <p:cTn id="43" dur="1000" fill="hold"/>
                                        <p:tgtEl>
                                          <p:spTgt spid="11"/>
                                        </p:tgtEl>
                                        <p:attrNameLst>
                                          <p:attrName>r</p:attrName>
                                        </p:attrNameLst>
                                      </p:cBhvr>
                                    </p:animRo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3000"/>
                            </p:stCondLst>
                            <p:childTnLst>
                              <p:par>
                                <p:cTn id="49" presetID="8" presetClass="emph" presetSubtype="0" fill="hold" nodeType="afterEffect">
                                  <p:stCondLst>
                                    <p:cond delay="0"/>
                                  </p:stCondLst>
                                  <p:childTnLst>
                                    <p:animRot by="5400000">
                                      <p:cBhvr>
                                        <p:cTn id="50" dur="1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163216C5-65A8-4F01-82C1-E05566D442F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2057554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961EC13-722D-49BC-ADD8-7072E78EB74C}"/>
              </a:ext>
            </a:extLst>
          </p:cNvPr>
          <p:cNvSpPr/>
          <p:nvPr/>
        </p:nvSpPr>
        <p:spPr>
          <a:xfrm>
            <a:off x="1479755" y="2379406"/>
            <a:ext cx="2954594" cy="668595"/>
          </a:xfrm>
          <a:prstGeom prst="roundRect">
            <a:avLst/>
          </a:prstGeom>
          <a:solidFill>
            <a:schemeClr val="accent2">
              <a:lumMod val="5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E5E87D-61C7-4DD1-909B-F22F707B89CF}"/>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Is. 39.7 ~ </a:t>
            </a:r>
            <a:r>
              <a:rPr lang="en-US" sz="3200" dirty="0">
                <a:solidFill>
                  <a:srgbClr val="FFFF00"/>
                </a:solidFill>
                <a:effectLst>
                  <a:outerShdw blurRad="38100" dist="38100" dir="2700000" algn="tl">
                    <a:srgbClr val="000000">
                      <a:alpha val="43137"/>
                    </a:srgbClr>
                  </a:outerShdw>
                </a:effectLst>
              </a:rPr>
              <a:t>And they shall take away some of your sons who will descend from you, whom you will beget; and they shall be eunuchs in the palace of the king of Babylon.</a:t>
            </a:r>
          </a:p>
        </p:txBody>
      </p:sp>
      <p:sp>
        <p:nvSpPr>
          <p:cNvPr id="6" name="TextBox 5">
            <a:extLst>
              <a:ext uri="{FF2B5EF4-FFF2-40B4-BE49-F238E27FC236}">
                <a16:creationId xmlns:a16="http://schemas.microsoft.com/office/drawing/2014/main" id="{CFB1F636-E8A9-41C0-8A15-47A35CEFC378}"/>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8" name="TextBox 7">
            <a:extLst>
              <a:ext uri="{FF2B5EF4-FFF2-40B4-BE49-F238E27FC236}">
                <a16:creationId xmlns:a16="http://schemas.microsoft.com/office/drawing/2014/main" id="{04DC128C-F200-4A05-ACEB-323D812E5A0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2246120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252960-8953-4F7D-8EBE-FCBA588627B7}"/>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7" name="TextBox 6">
            <a:extLst>
              <a:ext uri="{FF2B5EF4-FFF2-40B4-BE49-F238E27FC236}">
                <a16:creationId xmlns:a16="http://schemas.microsoft.com/office/drawing/2014/main" id="{E61EB1D6-D5B5-424D-844C-8203B5CE501C}"/>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2265245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304698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Lev. 26:34-35 ~ </a:t>
            </a:r>
            <a:r>
              <a:rPr lang="en-US" sz="3200" baseline="30000" dirty="0">
                <a:solidFill>
                  <a:schemeClr val="bg1"/>
                </a:solidFill>
                <a:effectLst>
                  <a:outerShdw blurRad="38100" dist="38100" dir="2700000" algn="tl">
                    <a:srgbClr val="000000">
                      <a:alpha val="43137"/>
                    </a:srgbClr>
                  </a:outerShdw>
                </a:effectLst>
              </a:rPr>
              <a:t>34</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Then the land shall enjoy its sabbaths as long as it lies desolate and you </a:t>
            </a:r>
            <a:r>
              <a:rPr lang="en-US" sz="3200" i="1" dirty="0">
                <a:solidFill>
                  <a:srgbClr val="FFFF00"/>
                </a:solidFill>
                <a:effectLst>
                  <a:outerShdw blurRad="38100" dist="38100" dir="2700000" algn="tl">
                    <a:srgbClr val="000000">
                      <a:alpha val="43137"/>
                    </a:srgbClr>
                  </a:outerShdw>
                </a:effectLst>
              </a:rPr>
              <a:t>are</a:t>
            </a:r>
            <a:r>
              <a:rPr lang="en-US" sz="3200" dirty="0">
                <a:solidFill>
                  <a:srgbClr val="FFFF00"/>
                </a:solidFill>
                <a:effectLst>
                  <a:outerShdw blurRad="38100" dist="38100" dir="2700000" algn="tl">
                    <a:srgbClr val="000000">
                      <a:alpha val="43137"/>
                    </a:srgbClr>
                  </a:outerShdw>
                </a:effectLst>
              </a:rPr>
              <a:t> in your enemies’ land; then the land shall rest and enjoy its sabbaths. </a:t>
            </a:r>
            <a:r>
              <a:rPr lang="en-US" sz="3200" baseline="30000" dirty="0">
                <a:solidFill>
                  <a:schemeClr val="bg1"/>
                </a:solidFill>
                <a:effectLst>
                  <a:outerShdw blurRad="38100" dist="38100" dir="2700000" algn="tl">
                    <a:srgbClr val="000000">
                      <a:alpha val="43137"/>
                    </a:srgbClr>
                  </a:outerShdw>
                </a:effectLst>
              </a:rPr>
              <a:t>35</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As long as </a:t>
            </a:r>
            <a:r>
              <a:rPr lang="en-US" sz="3200" i="1" dirty="0">
                <a:solidFill>
                  <a:srgbClr val="FFFF00"/>
                </a:solidFill>
                <a:effectLst>
                  <a:outerShdw blurRad="38100" dist="38100" dir="2700000" algn="tl">
                    <a:srgbClr val="000000">
                      <a:alpha val="43137"/>
                    </a:srgbClr>
                  </a:outerShdw>
                </a:effectLst>
              </a:rPr>
              <a:t>it</a:t>
            </a:r>
            <a:r>
              <a:rPr lang="en-US" sz="3200" dirty="0">
                <a:solidFill>
                  <a:srgbClr val="FFFF00"/>
                </a:solidFill>
                <a:effectLst>
                  <a:outerShdw blurRad="38100" dist="38100" dir="2700000" algn="tl">
                    <a:srgbClr val="000000">
                      <a:alpha val="43137"/>
                    </a:srgbClr>
                  </a:outerShdw>
                </a:effectLst>
              </a:rPr>
              <a:t> lies desolate it shall rest — for the time it did not rest on your sabbaths when you dwelt in it. </a:t>
            </a:r>
          </a:p>
        </p:txBody>
      </p:sp>
    </p:spTree>
    <p:extLst>
      <p:ext uri="{BB962C8B-B14F-4D97-AF65-F5344CB8AC3E}">
        <p14:creationId xmlns:p14="http://schemas.microsoft.com/office/powerpoint/2010/main" val="26212273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Jer. 25:11 ~ </a:t>
            </a:r>
            <a:r>
              <a:rPr lang="en-US" sz="3200" dirty="0">
                <a:solidFill>
                  <a:srgbClr val="FFFF00"/>
                </a:solidFill>
                <a:effectLst>
                  <a:outerShdw blurRad="38100" dist="38100" dir="2700000" algn="tl">
                    <a:srgbClr val="000000">
                      <a:alpha val="43137"/>
                    </a:srgbClr>
                  </a:outerShdw>
                </a:effectLst>
              </a:rPr>
              <a:t>And this whole land shall be a desolation </a:t>
            </a:r>
            <a:r>
              <a:rPr lang="en-US" sz="3200" i="1" dirty="0">
                <a:solidFill>
                  <a:srgbClr val="FFFF00"/>
                </a:solidFill>
                <a:effectLst>
                  <a:outerShdw blurRad="38100" dist="38100" dir="2700000" algn="tl">
                    <a:srgbClr val="000000">
                      <a:alpha val="43137"/>
                    </a:srgbClr>
                  </a:outerShdw>
                </a:effectLst>
              </a:rPr>
              <a:t>and</a:t>
            </a:r>
            <a:r>
              <a:rPr lang="en-US" sz="3200" dirty="0">
                <a:solidFill>
                  <a:srgbClr val="FFFF00"/>
                </a:solidFill>
                <a:effectLst>
                  <a:outerShdw blurRad="38100" dist="38100" dir="2700000" algn="tl">
                    <a:srgbClr val="000000">
                      <a:alpha val="43137"/>
                    </a:srgbClr>
                  </a:outerShdw>
                </a:effectLst>
              </a:rPr>
              <a:t> an astonishment, and these nations shall serve the king of Babylon seventy years. </a:t>
            </a:r>
            <a:endParaRPr lang="en-US" sz="115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E766976-40D3-48E7-B3C0-75DF93ECBB53}"/>
              </a:ext>
            </a:extLst>
          </p:cNvPr>
          <p:cNvSpPr txBox="1"/>
          <p:nvPr/>
        </p:nvSpPr>
        <p:spPr>
          <a:xfrm>
            <a:off x="462120" y="2909529"/>
            <a:ext cx="8229600" cy="255454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2 Chr. 36:21 ~ </a:t>
            </a:r>
            <a:r>
              <a:rPr lang="en-US" sz="3200" dirty="0">
                <a:solidFill>
                  <a:srgbClr val="FFFF00"/>
                </a:solidFill>
                <a:effectLst>
                  <a:outerShdw blurRad="38100" dist="38100" dir="2700000" algn="tl">
                    <a:srgbClr val="000000">
                      <a:alpha val="43137"/>
                    </a:srgbClr>
                  </a:outerShdw>
                </a:effectLst>
              </a:rPr>
              <a:t>to fulfill the word of 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 by the mouth of Jeremiah, until the land had enjoyed her Sabbaths. As long as she lay desolate she kept Sabbath, to fulfill seventy years. </a:t>
            </a:r>
          </a:p>
        </p:txBody>
      </p:sp>
    </p:spTree>
    <p:extLst>
      <p:ext uri="{BB962C8B-B14F-4D97-AF65-F5344CB8AC3E}">
        <p14:creationId xmlns:p14="http://schemas.microsoft.com/office/powerpoint/2010/main" val="244163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8229600" cy="2062103"/>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Jer. 29:10-12 ~ </a:t>
            </a:r>
            <a:r>
              <a:rPr lang="en-US" sz="3200" baseline="30000" dirty="0">
                <a:solidFill>
                  <a:schemeClr val="bg1"/>
                </a:solidFill>
                <a:effectLst>
                  <a:outerShdw blurRad="38100" dist="38100" dir="2700000" algn="tl">
                    <a:srgbClr val="000000">
                      <a:alpha val="43137"/>
                    </a:srgbClr>
                  </a:outerShdw>
                </a:effectLst>
              </a:rPr>
              <a:t>10</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thus says 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 After seventy years are completed at Babylon, I will visit you and perform My good word toward you, and cause you to return to this place. </a:t>
            </a:r>
            <a:endParaRPr lang="en-US" sz="72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E766976-40D3-48E7-B3C0-75DF93ECBB53}"/>
              </a:ext>
            </a:extLst>
          </p:cNvPr>
          <p:cNvSpPr txBox="1"/>
          <p:nvPr/>
        </p:nvSpPr>
        <p:spPr>
          <a:xfrm>
            <a:off x="462120" y="2421192"/>
            <a:ext cx="8229600" cy="2062103"/>
          </a:xfrm>
          <a:prstGeom prst="rect">
            <a:avLst/>
          </a:prstGeom>
          <a:noFill/>
        </p:spPr>
        <p:txBody>
          <a:bodyPr wrap="square" rtlCol="0">
            <a:spAutoFit/>
          </a:bodyPr>
          <a:lstStyle/>
          <a:p>
            <a:r>
              <a:rPr lang="en-US" sz="3200" baseline="30000" dirty="0">
                <a:solidFill>
                  <a:schemeClr val="bg1"/>
                </a:solidFill>
                <a:effectLst>
                  <a:outerShdw blurRad="38100" dist="38100" dir="2700000" algn="tl">
                    <a:srgbClr val="000000">
                      <a:alpha val="43137"/>
                    </a:srgbClr>
                  </a:outerShdw>
                </a:effectLst>
              </a:rPr>
              <a:t>                                                                                                                 11</a:t>
            </a: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For I know the thoughts that I think toward you, says 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 thoughts of peace and not of evil, to give you a future and a hope. </a:t>
            </a:r>
            <a:endParaRPr lang="en-US" sz="48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B78BCE8F-E645-4B87-ACF6-BCE24FC4F375}"/>
              </a:ext>
            </a:extLst>
          </p:cNvPr>
          <p:cNvSpPr txBox="1"/>
          <p:nvPr/>
        </p:nvSpPr>
        <p:spPr>
          <a:xfrm>
            <a:off x="462124" y="3891106"/>
            <a:ext cx="8229600" cy="1569660"/>
          </a:xfrm>
          <a:prstGeom prst="rect">
            <a:avLst/>
          </a:prstGeom>
          <a:noFill/>
        </p:spPr>
        <p:txBody>
          <a:bodyPr wrap="square" rtlCol="0">
            <a:spAutoFit/>
          </a:bodyPr>
          <a:lstStyle/>
          <a:p>
            <a:r>
              <a:rPr lang="en-US" sz="3200" baseline="30000" dirty="0">
                <a:solidFill>
                  <a:schemeClr val="bg1"/>
                </a:solidFill>
                <a:effectLst>
                  <a:outerShdw blurRad="38100" dist="38100" dir="2700000" algn="tl">
                    <a:srgbClr val="000000">
                      <a:alpha val="43137"/>
                    </a:srgbClr>
                  </a:outerShdw>
                </a:effectLst>
              </a:rPr>
              <a:t>                                                                                      12</a:t>
            </a:r>
            <a:r>
              <a:rPr lang="en-US" sz="3200" dirty="0">
                <a:solidFill>
                  <a:srgbClr val="FFFF00"/>
                </a:solidFill>
                <a:effectLst>
                  <a:outerShdw blurRad="38100" dist="38100" dir="2700000" algn="tl">
                    <a:srgbClr val="000000">
                      <a:alpha val="43137"/>
                    </a:srgbClr>
                  </a:outerShdw>
                </a:effectLst>
              </a:rPr>
              <a:t> Then you will call upon Me and go and pray to Me, and I will listen to you. </a:t>
            </a:r>
          </a:p>
        </p:txBody>
      </p:sp>
      <p:sp>
        <p:nvSpPr>
          <p:cNvPr id="3" name="TextBox 2">
            <a:extLst>
              <a:ext uri="{FF2B5EF4-FFF2-40B4-BE49-F238E27FC236}">
                <a16:creationId xmlns:a16="http://schemas.microsoft.com/office/drawing/2014/main" id="{BFEC7352-BB7C-47F5-A393-28A9D243474C}"/>
              </a:ext>
            </a:extLst>
          </p:cNvPr>
          <p:cNvSpPr txBox="1"/>
          <p:nvPr/>
        </p:nvSpPr>
        <p:spPr>
          <a:xfrm>
            <a:off x="471055" y="4871255"/>
            <a:ext cx="8246225" cy="1077218"/>
          </a:xfrm>
          <a:prstGeom prst="rect">
            <a:avLst/>
          </a:prstGeom>
          <a:noFill/>
        </p:spPr>
        <p:txBody>
          <a:bodyPr wrap="square" rtlCol="0">
            <a:spAutoFit/>
          </a:bodyPr>
          <a:lstStyle/>
          <a:p>
            <a:r>
              <a:rPr lang="en-US" sz="3200" baseline="30000" dirty="0">
                <a:solidFill>
                  <a:schemeClr val="bg1"/>
                </a:solidFill>
                <a:effectLst>
                  <a:outerShdw blurRad="38100" dist="38100" dir="2700000" algn="tl">
                    <a:srgbClr val="000000">
                      <a:alpha val="43137"/>
                    </a:srgbClr>
                  </a:outerShdw>
                </a:effectLst>
              </a:rPr>
              <a:t>                                    13</a:t>
            </a:r>
            <a:r>
              <a:rPr lang="en-US" sz="3200" dirty="0">
                <a:solidFill>
                  <a:srgbClr val="FFFF00"/>
                </a:solidFill>
                <a:effectLst>
                  <a:outerShdw blurRad="38100" dist="38100" dir="2700000" algn="tl">
                    <a:srgbClr val="000000">
                      <a:alpha val="43137"/>
                    </a:srgbClr>
                  </a:outerShdw>
                </a:effectLst>
              </a:rPr>
              <a:t> And you will seek Me and find Me, when you search for Me with all your heart.</a:t>
            </a:r>
          </a:p>
        </p:txBody>
      </p:sp>
    </p:spTree>
    <p:extLst>
      <p:ext uri="{BB962C8B-B14F-4D97-AF65-F5344CB8AC3E}">
        <p14:creationId xmlns:p14="http://schemas.microsoft.com/office/powerpoint/2010/main" val="2682003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163216C5-65A8-4F01-82C1-E05566D442F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351969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ight Brace 57">
            <a:extLst>
              <a:ext uri="{FF2B5EF4-FFF2-40B4-BE49-F238E27FC236}">
                <a16:creationId xmlns:a16="http://schemas.microsoft.com/office/drawing/2014/main" id="{6B4437D3-36AA-41BD-A0B8-C63422E1580F}"/>
              </a:ext>
            </a:extLst>
          </p:cNvPr>
          <p:cNvSpPr/>
          <p:nvPr/>
        </p:nvSpPr>
        <p:spPr>
          <a:xfrm rot="16200000">
            <a:off x="3937680" y="-862576"/>
            <a:ext cx="407308" cy="7102480"/>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D24AABDD-A664-4861-8761-3ABCF3F09878}"/>
              </a:ext>
            </a:extLst>
          </p:cNvPr>
          <p:cNvSpPr/>
          <p:nvPr/>
        </p:nvSpPr>
        <p:spPr>
          <a:xfrm>
            <a:off x="457199" y="2946737"/>
            <a:ext cx="8215087"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216CD02-0A1B-48A4-B8B8-008E743041BC}"/>
              </a:ext>
            </a:extLst>
          </p:cNvPr>
          <p:cNvSpPr/>
          <p:nvPr/>
        </p:nvSpPr>
        <p:spPr>
          <a:xfrm>
            <a:off x="579290" y="2952666"/>
            <a:ext cx="7162799"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2922BC2-38C8-4D54-BF02-486F20DF9D6A}"/>
              </a:ext>
            </a:extLst>
          </p:cNvPr>
          <p:cNvCxnSpPr>
            <a:cxnSpLocks/>
          </p:cNvCxnSpPr>
          <p:nvPr/>
        </p:nvCxnSpPr>
        <p:spPr>
          <a:xfrm rot="5400000">
            <a:off x="86116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1879E7-5CBC-4A02-836C-0A2BA75057A2}"/>
              </a:ext>
            </a:extLst>
          </p:cNvPr>
          <p:cNvCxnSpPr>
            <a:cxnSpLocks/>
          </p:cNvCxnSpPr>
          <p:nvPr/>
        </p:nvCxnSpPr>
        <p:spPr>
          <a:xfrm rot="5400000">
            <a:off x="16080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128248-76D5-4CCB-8F8E-99CECC590251}"/>
              </a:ext>
            </a:extLst>
          </p:cNvPr>
          <p:cNvCxnSpPr>
            <a:cxnSpLocks/>
          </p:cNvCxnSpPr>
          <p:nvPr/>
        </p:nvCxnSpPr>
        <p:spPr>
          <a:xfrm rot="5400000">
            <a:off x="2354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B27EB1-BC22-4C0A-8217-988C98CFF90B}"/>
              </a:ext>
            </a:extLst>
          </p:cNvPr>
          <p:cNvCxnSpPr>
            <a:cxnSpLocks/>
          </p:cNvCxnSpPr>
          <p:nvPr/>
        </p:nvCxnSpPr>
        <p:spPr>
          <a:xfrm rot="5400000">
            <a:off x="31017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5AE1D9-35A5-44E6-8E1A-CBEE7539DBAB}"/>
              </a:ext>
            </a:extLst>
          </p:cNvPr>
          <p:cNvCxnSpPr>
            <a:cxnSpLocks/>
          </p:cNvCxnSpPr>
          <p:nvPr/>
        </p:nvCxnSpPr>
        <p:spPr>
          <a:xfrm rot="5400000">
            <a:off x="38486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9383A4-A5A3-4DAF-A3CE-C63837EB2C08}"/>
              </a:ext>
            </a:extLst>
          </p:cNvPr>
          <p:cNvCxnSpPr>
            <a:cxnSpLocks/>
          </p:cNvCxnSpPr>
          <p:nvPr/>
        </p:nvCxnSpPr>
        <p:spPr>
          <a:xfrm rot="5400000">
            <a:off x="4595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F52EE4-0C27-4AB2-A5D9-EEE175BF6DC3}"/>
              </a:ext>
            </a:extLst>
          </p:cNvPr>
          <p:cNvCxnSpPr>
            <a:cxnSpLocks/>
          </p:cNvCxnSpPr>
          <p:nvPr/>
        </p:nvCxnSpPr>
        <p:spPr>
          <a:xfrm rot="5400000">
            <a:off x="53423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8D7CB3-DBBD-4E4D-94FF-965C821EA715}"/>
              </a:ext>
            </a:extLst>
          </p:cNvPr>
          <p:cNvCxnSpPr>
            <a:cxnSpLocks/>
          </p:cNvCxnSpPr>
          <p:nvPr/>
        </p:nvCxnSpPr>
        <p:spPr>
          <a:xfrm rot="5400000">
            <a:off x="6061155"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0A619B-C5D3-4520-8DC4-8EC2B0CB6195}"/>
              </a:ext>
            </a:extLst>
          </p:cNvPr>
          <p:cNvCxnSpPr>
            <a:cxnSpLocks/>
          </p:cNvCxnSpPr>
          <p:nvPr/>
        </p:nvCxnSpPr>
        <p:spPr>
          <a:xfrm rot="5400000">
            <a:off x="6808021"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89FC5A-BB31-462F-886E-79B9F7FF0224}"/>
              </a:ext>
            </a:extLst>
          </p:cNvPr>
          <p:cNvCxnSpPr>
            <a:cxnSpLocks/>
          </p:cNvCxnSpPr>
          <p:nvPr/>
        </p:nvCxnSpPr>
        <p:spPr>
          <a:xfrm rot="5400000">
            <a:off x="7551818" y="329357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cxnSp>
        <p:nvCxnSpPr>
          <p:cNvPr id="18" name="Straight Arrow Connector 17">
            <a:extLst>
              <a:ext uri="{FF2B5EF4-FFF2-40B4-BE49-F238E27FC236}">
                <a16:creationId xmlns:a16="http://schemas.microsoft.com/office/drawing/2014/main" id="{991EA151-C2DC-4D23-A378-ED222C1CE594}"/>
              </a:ext>
            </a:extLst>
          </p:cNvPr>
          <p:cNvCxnSpPr>
            <a:cxnSpLocks/>
            <a:stCxn id="24" idx="0"/>
          </p:cNvCxnSpPr>
          <p:nvPr/>
        </p:nvCxnSpPr>
        <p:spPr>
          <a:xfrm flipH="1" flipV="1">
            <a:off x="1224951" y="3669102"/>
            <a:ext cx="506242" cy="56272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2BE8E6-BE1F-444F-85D0-9AB4FCF0DA2D}"/>
              </a:ext>
            </a:extLst>
          </p:cNvPr>
          <p:cNvCxnSpPr>
            <a:cxnSpLocks/>
            <a:stCxn id="25" idx="0"/>
          </p:cNvCxnSpPr>
          <p:nvPr/>
        </p:nvCxnSpPr>
        <p:spPr>
          <a:xfrm flipV="1">
            <a:off x="7083174" y="3680414"/>
            <a:ext cx="659760" cy="56791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9816ECA-310E-4CD4-B80F-E2E9EC032AC4}"/>
              </a:ext>
            </a:extLst>
          </p:cNvPr>
          <p:cNvSpPr txBox="1"/>
          <p:nvPr/>
        </p:nvSpPr>
        <p:spPr>
          <a:xfrm>
            <a:off x="1436888" y="3086849"/>
            <a:ext cx="1037799"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1000 BC</a:t>
            </a:r>
          </a:p>
        </p:txBody>
      </p:sp>
      <p:sp>
        <p:nvSpPr>
          <p:cNvPr id="21" name="TextBox 20">
            <a:extLst>
              <a:ext uri="{FF2B5EF4-FFF2-40B4-BE49-F238E27FC236}">
                <a16:creationId xmlns:a16="http://schemas.microsoft.com/office/drawing/2014/main" id="{8F3D01EA-892A-42B5-893A-CCF206555352}"/>
              </a:ext>
            </a:extLst>
          </p:cNvPr>
          <p:cNvSpPr txBox="1"/>
          <p:nvPr/>
        </p:nvSpPr>
        <p:spPr>
          <a:xfrm>
            <a:off x="3019767"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900 BC</a:t>
            </a:r>
          </a:p>
        </p:txBody>
      </p:sp>
      <p:sp>
        <p:nvSpPr>
          <p:cNvPr id="22" name="TextBox 21">
            <a:extLst>
              <a:ext uri="{FF2B5EF4-FFF2-40B4-BE49-F238E27FC236}">
                <a16:creationId xmlns:a16="http://schemas.microsoft.com/office/drawing/2014/main" id="{F71CCDBB-5ACE-4713-B435-60F2A32DA30A}"/>
              </a:ext>
            </a:extLst>
          </p:cNvPr>
          <p:cNvSpPr txBox="1"/>
          <p:nvPr/>
        </p:nvSpPr>
        <p:spPr>
          <a:xfrm>
            <a:off x="4453823"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800 BC</a:t>
            </a:r>
          </a:p>
        </p:txBody>
      </p:sp>
      <p:sp>
        <p:nvSpPr>
          <p:cNvPr id="24" name="TextBox 23">
            <a:extLst>
              <a:ext uri="{FF2B5EF4-FFF2-40B4-BE49-F238E27FC236}">
                <a16:creationId xmlns:a16="http://schemas.microsoft.com/office/drawing/2014/main" id="{286E95ED-5080-416E-87C9-7F50978E783A}"/>
              </a:ext>
            </a:extLst>
          </p:cNvPr>
          <p:cNvSpPr txBox="1"/>
          <p:nvPr/>
        </p:nvSpPr>
        <p:spPr>
          <a:xfrm>
            <a:off x="901028" y="4231822"/>
            <a:ext cx="1660329"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Beginning of Saul’s reign</a:t>
            </a:r>
          </a:p>
          <a:p>
            <a:pPr algn="ctr"/>
            <a:r>
              <a:rPr lang="en-US" sz="2000" b="1" dirty="0">
                <a:solidFill>
                  <a:schemeClr val="accent2">
                    <a:lumMod val="50000"/>
                  </a:schemeClr>
                </a:solidFill>
              </a:rPr>
              <a:t>(c. 1050 BC)</a:t>
            </a:r>
          </a:p>
        </p:txBody>
      </p:sp>
      <p:sp>
        <p:nvSpPr>
          <p:cNvPr id="25" name="TextBox 24">
            <a:extLst>
              <a:ext uri="{FF2B5EF4-FFF2-40B4-BE49-F238E27FC236}">
                <a16:creationId xmlns:a16="http://schemas.microsoft.com/office/drawing/2014/main" id="{25646AF5-7B52-4C61-9B9A-822B924BB20A}"/>
              </a:ext>
            </a:extLst>
          </p:cNvPr>
          <p:cNvSpPr txBox="1"/>
          <p:nvPr/>
        </p:nvSpPr>
        <p:spPr>
          <a:xfrm>
            <a:off x="6253046" y="4248332"/>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1</a:t>
            </a:r>
            <a:r>
              <a:rPr lang="en-US" sz="2000" b="1" baseline="30000" dirty="0">
                <a:solidFill>
                  <a:schemeClr val="accent2">
                    <a:lumMod val="50000"/>
                  </a:schemeClr>
                </a:solidFill>
              </a:rPr>
              <a:t>st</a:t>
            </a:r>
            <a:r>
              <a:rPr lang="en-US" sz="2000" b="1" dirty="0">
                <a:solidFill>
                  <a:schemeClr val="accent2">
                    <a:lumMod val="50000"/>
                  </a:schemeClr>
                </a:solidFill>
              </a:rPr>
              <a:t> Captivity (605 BC)</a:t>
            </a:r>
          </a:p>
        </p:txBody>
      </p:sp>
      <p:sp>
        <p:nvSpPr>
          <p:cNvPr id="26" name="TextBox 25">
            <a:extLst>
              <a:ext uri="{FF2B5EF4-FFF2-40B4-BE49-F238E27FC236}">
                <a16:creationId xmlns:a16="http://schemas.microsoft.com/office/drawing/2014/main" id="{E63D49C7-C482-42D9-814B-FED48CD7408C}"/>
              </a:ext>
            </a:extLst>
          </p:cNvPr>
          <p:cNvSpPr txBox="1"/>
          <p:nvPr/>
        </p:nvSpPr>
        <p:spPr>
          <a:xfrm>
            <a:off x="5957583" y="310453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700 BC</a:t>
            </a:r>
          </a:p>
        </p:txBody>
      </p:sp>
      <p:sp>
        <p:nvSpPr>
          <p:cNvPr id="40" name="TextBox 39">
            <a:extLst>
              <a:ext uri="{FF2B5EF4-FFF2-40B4-BE49-F238E27FC236}">
                <a16:creationId xmlns:a16="http://schemas.microsoft.com/office/drawing/2014/main" id="{2EB570E7-91BC-4ED3-8CC5-707EF9B716CF}"/>
              </a:ext>
            </a:extLst>
          </p:cNvPr>
          <p:cNvSpPr txBox="1"/>
          <p:nvPr/>
        </p:nvSpPr>
        <p:spPr>
          <a:xfrm>
            <a:off x="7416270" y="311179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600 BC</a:t>
            </a:r>
          </a:p>
        </p:txBody>
      </p:sp>
      <p:cxnSp>
        <p:nvCxnSpPr>
          <p:cNvPr id="55" name="Straight Arrow Connector 54">
            <a:extLst>
              <a:ext uri="{FF2B5EF4-FFF2-40B4-BE49-F238E27FC236}">
                <a16:creationId xmlns:a16="http://schemas.microsoft.com/office/drawing/2014/main" id="{2D68AE9C-470E-49A9-A234-8674D5F7D78F}"/>
              </a:ext>
            </a:extLst>
          </p:cNvPr>
          <p:cNvCxnSpPr>
            <a:cxnSpLocks/>
          </p:cNvCxnSpPr>
          <p:nvPr/>
        </p:nvCxnSpPr>
        <p:spPr>
          <a:xfrm>
            <a:off x="7456097" y="2322758"/>
            <a:ext cx="640735" cy="551405"/>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55582B4-CF50-41FB-9D71-040611A6FF13}"/>
              </a:ext>
            </a:extLst>
          </p:cNvPr>
          <p:cNvSpPr txBox="1"/>
          <p:nvPr/>
        </p:nvSpPr>
        <p:spPr>
          <a:xfrm>
            <a:off x="6601386" y="1621260"/>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3</a:t>
            </a:r>
            <a:r>
              <a:rPr lang="en-US" sz="2000" b="1" baseline="30000" dirty="0">
                <a:solidFill>
                  <a:schemeClr val="accent2">
                    <a:lumMod val="50000"/>
                  </a:schemeClr>
                </a:solidFill>
              </a:rPr>
              <a:t>rd</a:t>
            </a:r>
            <a:r>
              <a:rPr lang="en-US" sz="2000" b="1" dirty="0">
                <a:solidFill>
                  <a:schemeClr val="accent2">
                    <a:lumMod val="50000"/>
                  </a:schemeClr>
                </a:solidFill>
              </a:rPr>
              <a:t> Captivity (587/6 BC)</a:t>
            </a:r>
          </a:p>
        </p:txBody>
      </p:sp>
      <p:sp>
        <p:nvSpPr>
          <p:cNvPr id="59" name="TextBox 58">
            <a:extLst>
              <a:ext uri="{FF2B5EF4-FFF2-40B4-BE49-F238E27FC236}">
                <a16:creationId xmlns:a16="http://schemas.microsoft.com/office/drawing/2014/main" id="{E2271596-2640-4948-A43A-694FE3177ED5}"/>
              </a:ext>
            </a:extLst>
          </p:cNvPr>
          <p:cNvSpPr txBox="1"/>
          <p:nvPr/>
        </p:nvSpPr>
        <p:spPr>
          <a:xfrm>
            <a:off x="3293309" y="1669143"/>
            <a:ext cx="16764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490 years</a:t>
            </a:r>
          </a:p>
        </p:txBody>
      </p:sp>
    </p:spTree>
    <p:extLst>
      <p:ext uri="{BB962C8B-B14F-4D97-AF65-F5344CB8AC3E}">
        <p14:creationId xmlns:p14="http://schemas.microsoft.com/office/powerpoint/2010/main" val="4084845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1000"/>
                            </p:stCondLst>
                            <p:childTnLst>
                              <p:par>
                                <p:cTn id="58" presetID="22" presetClass="entr" presetSubtype="4"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500"/>
                                        <p:tgtEl>
                                          <p:spTgt spid="19"/>
                                        </p:tgtEl>
                                      </p:cBhvr>
                                    </p:animEffect>
                                  </p:childTnLst>
                                </p:cTn>
                              </p:par>
                            </p:childTnLst>
                          </p:cTn>
                        </p:par>
                        <p:par>
                          <p:cTn id="70" fill="hold">
                            <p:stCondLst>
                              <p:cond delay="1000"/>
                            </p:stCondLst>
                            <p:childTnLst>
                              <p:par>
                                <p:cTn id="71" presetID="22" presetClass="entr" presetSubtype="2"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wipe(right)">
                                      <p:cBhvr>
                                        <p:cTn id="73" dur="500"/>
                                        <p:tgtEl>
                                          <p:spTgt spid="57"/>
                                        </p:tgtEl>
                                      </p:cBhvr>
                                    </p:animEffect>
                                  </p:childTnLst>
                                </p:cTn>
                              </p:par>
                            </p:childTnLst>
                          </p:cTn>
                        </p:par>
                        <p:par>
                          <p:cTn id="74" fill="hold">
                            <p:stCondLst>
                              <p:cond delay="1500"/>
                            </p:stCondLst>
                            <p:childTnLst>
                              <p:par>
                                <p:cTn id="75" presetID="22" presetClass="entr" presetSubtype="4" fill="hold" grpId="0"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down)">
                                      <p:cBhvr>
                                        <p:cTn id="77" dur="500"/>
                                        <p:tgtEl>
                                          <p:spTgt spid="58"/>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500"/>
                                        <p:tgtEl>
                                          <p:spTgt spid="56"/>
                                        </p:tgtEl>
                                      </p:cBhvr>
                                    </p:animEffect>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up)">
                                      <p:cBhvr>
                                        <p:cTn id="90" dur="500"/>
                                        <p:tgtEl>
                                          <p:spTgt spid="55"/>
                                        </p:tgtEl>
                                      </p:cBhvr>
                                    </p:animEffect>
                                  </p:childTnLst>
                                </p:cTn>
                              </p:par>
                            </p:childTnLst>
                          </p:cTn>
                        </p:par>
                        <p:par>
                          <p:cTn id="91" fill="hold">
                            <p:stCondLst>
                              <p:cond delay="1000"/>
                            </p:stCondLst>
                            <p:childTnLst>
                              <p:par>
                                <p:cTn id="92" presetID="63" presetClass="path" presetSubtype="0" fill="hold" grpId="1" nodeType="afterEffect">
                                  <p:stCondLst>
                                    <p:cond delay="0"/>
                                  </p:stCondLst>
                                  <p:childTnLst>
                                    <p:animMotion origin="layout" path="M -4.72222E-6 4.44444E-6 L 0.03907 -0.00139 " pathEditMode="relative" rAng="0" ptsTypes="AA">
                                      <p:cBhvr>
                                        <p:cTn id="93" dur="1000" fill="hold"/>
                                        <p:tgtEl>
                                          <p:spTgt spid="57"/>
                                        </p:tgtEl>
                                        <p:attrNameLst>
                                          <p:attrName>ppt_x</p:attrName>
                                          <p:attrName>ppt_y</p:attrName>
                                        </p:attrNameLst>
                                      </p:cBhvr>
                                      <p:rCtr x="1944" y="-69"/>
                                    </p:animMotion>
                                  </p:childTnLst>
                                </p:cTn>
                              </p:par>
                              <p:par>
                                <p:cTn id="94" presetID="63" presetClass="path" presetSubtype="0" fill="hold" grpId="1" nodeType="withEffect">
                                  <p:stCondLst>
                                    <p:cond delay="0"/>
                                  </p:stCondLst>
                                  <p:childTnLst>
                                    <p:animMotion origin="layout" path="M 2.22222E-6 3.7037E-7 L 0.03958 0.00023 " pathEditMode="relative" rAng="0" ptsTypes="AA">
                                      <p:cBhvr>
                                        <p:cTn id="95" dur="1000" fill="hold"/>
                                        <p:tgtEl>
                                          <p:spTgt spid="58"/>
                                        </p:tgtEl>
                                        <p:attrNameLst>
                                          <p:attrName>ppt_x</p:attrName>
                                          <p:attrName>ppt_y</p:attrName>
                                        </p:attrNameLst>
                                      </p:cBhvr>
                                      <p:rCtr x="1979" y="0"/>
                                    </p:animMotion>
                                  </p:childTnLst>
                                </p:cTn>
                              </p:par>
                              <p:par>
                                <p:cTn id="96" presetID="63" presetClass="path" presetSubtype="0" fill="hold" grpId="1" nodeType="withEffect">
                                  <p:stCondLst>
                                    <p:cond delay="0"/>
                                  </p:stCondLst>
                                  <p:childTnLst>
                                    <p:animMotion origin="layout" path="M 2.77778E-7 -1.48148E-6 L 0.03125 -0.00023 " pathEditMode="relative" rAng="0" ptsTypes="AA">
                                      <p:cBhvr>
                                        <p:cTn id="97" dur="1000" fill="hold"/>
                                        <p:tgtEl>
                                          <p:spTgt spid="59"/>
                                        </p:tgtEl>
                                        <p:attrNameLst>
                                          <p:attrName>ppt_x</p:attrName>
                                          <p:attrName>ppt_y</p:attrName>
                                        </p:attrNameLst>
                                      </p:cBhvr>
                                      <p:rCtr x="156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9" grpId="0" animBg="1"/>
      <p:bldP spid="57" grpId="0" animBg="1"/>
      <p:bldP spid="57" grpId="1" animBg="1"/>
      <p:bldP spid="20" grpId="0" animBg="1"/>
      <p:bldP spid="21" grpId="0" animBg="1"/>
      <p:bldP spid="22" grpId="0" animBg="1"/>
      <p:bldP spid="24" grpId="0" animBg="1"/>
      <p:bldP spid="25" grpId="0" animBg="1"/>
      <p:bldP spid="26" grpId="0" animBg="1"/>
      <p:bldP spid="40" grpId="0" animBg="1"/>
      <p:bldP spid="56" grpId="0" animBg="1"/>
      <p:bldP spid="59" grpId="0"/>
      <p:bldP spid="5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E2271596-2640-4948-A43A-694FE3177ED5}"/>
              </a:ext>
            </a:extLst>
          </p:cNvPr>
          <p:cNvSpPr txBox="1"/>
          <p:nvPr/>
        </p:nvSpPr>
        <p:spPr>
          <a:xfrm>
            <a:off x="2617966" y="1669143"/>
            <a:ext cx="1676400"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68 years</a:t>
            </a:r>
          </a:p>
        </p:txBody>
      </p:sp>
      <p:sp>
        <p:nvSpPr>
          <p:cNvPr id="36" name="TextBox 35">
            <a:extLst>
              <a:ext uri="{FF2B5EF4-FFF2-40B4-BE49-F238E27FC236}">
                <a16:creationId xmlns:a16="http://schemas.microsoft.com/office/drawing/2014/main" id="{3EDA9E48-EB4E-4EF7-971A-73184C844DF1}"/>
              </a:ext>
            </a:extLst>
          </p:cNvPr>
          <p:cNvSpPr txBox="1"/>
          <p:nvPr/>
        </p:nvSpPr>
        <p:spPr>
          <a:xfrm>
            <a:off x="4210707" y="1666161"/>
            <a:ext cx="1908406" cy="52322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71/72 years</a:t>
            </a:r>
          </a:p>
        </p:txBody>
      </p:sp>
      <p:sp>
        <p:nvSpPr>
          <p:cNvPr id="58" name="Right Brace 57">
            <a:extLst>
              <a:ext uri="{FF2B5EF4-FFF2-40B4-BE49-F238E27FC236}">
                <a16:creationId xmlns:a16="http://schemas.microsoft.com/office/drawing/2014/main" id="{6B4437D3-36AA-41BD-A0B8-C63422E1580F}"/>
              </a:ext>
            </a:extLst>
          </p:cNvPr>
          <p:cNvSpPr/>
          <p:nvPr/>
        </p:nvSpPr>
        <p:spPr>
          <a:xfrm rot="16200000">
            <a:off x="3230161" y="146554"/>
            <a:ext cx="413833" cy="5090744"/>
          </a:xfrm>
          <a:prstGeom prst="rightBrace">
            <a:avLst/>
          </a:prstGeom>
          <a:ln w="5715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D24AABDD-A664-4861-8761-3ABCF3F09878}"/>
              </a:ext>
            </a:extLst>
          </p:cNvPr>
          <p:cNvSpPr/>
          <p:nvPr/>
        </p:nvSpPr>
        <p:spPr>
          <a:xfrm>
            <a:off x="457199" y="2946737"/>
            <a:ext cx="8215087" cy="685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216CD02-0A1B-48A4-B8B8-008E743041BC}"/>
              </a:ext>
            </a:extLst>
          </p:cNvPr>
          <p:cNvSpPr/>
          <p:nvPr/>
        </p:nvSpPr>
        <p:spPr>
          <a:xfrm>
            <a:off x="869005" y="2934738"/>
            <a:ext cx="5119420" cy="685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2922BC2-38C8-4D54-BF02-486F20DF9D6A}"/>
              </a:ext>
            </a:extLst>
          </p:cNvPr>
          <p:cNvCxnSpPr>
            <a:cxnSpLocks/>
          </p:cNvCxnSpPr>
          <p:nvPr/>
        </p:nvCxnSpPr>
        <p:spPr>
          <a:xfrm rot="5400000">
            <a:off x="861167"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1879E7-5CBC-4A02-836C-0A2BA75057A2}"/>
              </a:ext>
            </a:extLst>
          </p:cNvPr>
          <p:cNvCxnSpPr>
            <a:cxnSpLocks/>
          </p:cNvCxnSpPr>
          <p:nvPr/>
        </p:nvCxnSpPr>
        <p:spPr>
          <a:xfrm rot="5400000">
            <a:off x="16080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9128248-76D5-4CCB-8F8E-99CECC590251}"/>
              </a:ext>
            </a:extLst>
          </p:cNvPr>
          <p:cNvCxnSpPr>
            <a:cxnSpLocks/>
          </p:cNvCxnSpPr>
          <p:nvPr/>
        </p:nvCxnSpPr>
        <p:spPr>
          <a:xfrm rot="5400000">
            <a:off x="23549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B27EB1-BC22-4C0A-8217-988C98CFF90B}"/>
              </a:ext>
            </a:extLst>
          </p:cNvPr>
          <p:cNvCxnSpPr>
            <a:cxnSpLocks/>
          </p:cNvCxnSpPr>
          <p:nvPr/>
        </p:nvCxnSpPr>
        <p:spPr>
          <a:xfrm rot="5400000">
            <a:off x="31017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5AE1D9-35A5-44E6-8E1A-CBEE7539DBAB}"/>
              </a:ext>
            </a:extLst>
          </p:cNvPr>
          <p:cNvCxnSpPr>
            <a:cxnSpLocks/>
          </p:cNvCxnSpPr>
          <p:nvPr/>
        </p:nvCxnSpPr>
        <p:spPr>
          <a:xfrm rot="5400000">
            <a:off x="3848633"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9383A4-A5A3-4DAF-A3CE-C63837EB2C08}"/>
              </a:ext>
            </a:extLst>
          </p:cNvPr>
          <p:cNvCxnSpPr>
            <a:cxnSpLocks/>
          </p:cNvCxnSpPr>
          <p:nvPr/>
        </p:nvCxnSpPr>
        <p:spPr>
          <a:xfrm rot="5400000">
            <a:off x="4595500"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F52EE4-0C27-4AB2-A5D9-EEE175BF6DC3}"/>
              </a:ext>
            </a:extLst>
          </p:cNvPr>
          <p:cNvCxnSpPr>
            <a:cxnSpLocks/>
          </p:cNvCxnSpPr>
          <p:nvPr/>
        </p:nvCxnSpPr>
        <p:spPr>
          <a:xfrm rot="5400000">
            <a:off x="5342366" y="3289637"/>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8D7CB3-DBBD-4E4D-94FF-965C821EA715}"/>
              </a:ext>
            </a:extLst>
          </p:cNvPr>
          <p:cNvCxnSpPr>
            <a:cxnSpLocks/>
          </p:cNvCxnSpPr>
          <p:nvPr/>
        </p:nvCxnSpPr>
        <p:spPr>
          <a:xfrm rot="5400000">
            <a:off x="6061155"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0A619B-C5D3-4520-8DC4-8EC2B0CB6195}"/>
              </a:ext>
            </a:extLst>
          </p:cNvPr>
          <p:cNvCxnSpPr>
            <a:cxnSpLocks/>
          </p:cNvCxnSpPr>
          <p:nvPr/>
        </p:nvCxnSpPr>
        <p:spPr>
          <a:xfrm rot="5400000">
            <a:off x="6808021" y="3308084"/>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F89FC5A-BB31-462F-886E-79B9F7FF0224}"/>
              </a:ext>
            </a:extLst>
          </p:cNvPr>
          <p:cNvCxnSpPr>
            <a:cxnSpLocks/>
          </p:cNvCxnSpPr>
          <p:nvPr/>
        </p:nvCxnSpPr>
        <p:spPr>
          <a:xfrm rot="5400000">
            <a:off x="7551818" y="3293573"/>
            <a:ext cx="685800" cy="0"/>
          </a:xfrm>
          <a:prstGeom prst="lin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cxnSp>
        <p:nvCxnSpPr>
          <p:cNvPr id="18" name="Straight Arrow Connector 17">
            <a:extLst>
              <a:ext uri="{FF2B5EF4-FFF2-40B4-BE49-F238E27FC236}">
                <a16:creationId xmlns:a16="http://schemas.microsoft.com/office/drawing/2014/main" id="{991EA151-C2DC-4D23-A378-ED222C1CE594}"/>
              </a:ext>
            </a:extLst>
          </p:cNvPr>
          <p:cNvCxnSpPr>
            <a:cxnSpLocks/>
          </p:cNvCxnSpPr>
          <p:nvPr/>
        </p:nvCxnSpPr>
        <p:spPr>
          <a:xfrm flipH="1" flipV="1">
            <a:off x="956235" y="3675529"/>
            <a:ext cx="834916" cy="556294"/>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2BE8E6-BE1F-444F-85D0-9AB4FCF0DA2D}"/>
              </a:ext>
            </a:extLst>
          </p:cNvPr>
          <p:cNvCxnSpPr>
            <a:cxnSpLocks/>
            <a:stCxn id="25" idx="0"/>
          </p:cNvCxnSpPr>
          <p:nvPr/>
        </p:nvCxnSpPr>
        <p:spPr>
          <a:xfrm flipH="1" flipV="1">
            <a:off x="2475153" y="3680412"/>
            <a:ext cx="1111795" cy="567920"/>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9816ECA-310E-4CD4-B80F-E2E9EC032AC4}"/>
              </a:ext>
            </a:extLst>
          </p:cNvPr>
          <p:cNvSpPr txBox="1"/>
          <p:nvPr/>
        </p:nvSpPr>
        <p:spPr>
          <a:xfrm>
            <a:off x="695812" y="3086849"/>
            <a:ext cx="1037799"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600 BC</a:t>
            </a:r>
          </a:p>
        </p:txBody>
      </p:sp>
      <p:sp>
        <p:nvSpPr>
          <p:cNvPr id="21" name="TextBox 20">
            <a:extLst>
              <a:ext uri="{FF2B5EF4-FFF2-40B4-BE49-F238E27FC236}">
                <a16:creationId xmlns:a16="http://schemas.microsoft.com/office/drawing/2014/main" id="{8F3D01EA-892A-42B5-893A-CCF206555352}"/>
              </a:ext>
            </a:extLst>
          </p:cNvPr>
          <p:cNvSpPr txBox="1"/>
          <p:nvPr/>
        </p:nvSpPr>
        <p:spPr>
          <a:xfrm>
            <a:off x="2278691"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580 BC</a:t>
            </a:r>
          </a:p>
        </p:txBody>
      </p:sp>
      <p:sp>
        <p:nvSpPr>
          <p:cNvPr id="22" name="TextBox 21">
            <a:extLst>
              <a:ext uri="{FF2B5EF4-FFF2-40B4-BE49-F238E27FC236}">
                <a16:creationId xmlns:a16="http://schemas.microsoft.com/office/drawing/2014/main" id="{F71CCDBB-5ACE-4713-B435-60F2A32DA30A}"/>
              </a:ext>
            </a:extLst>
          </p:cNvPr>
          <p:cNvSpPr txBox="1"/>
          <p:nvPr/>
        </p:nvSpPr>
        <p:spPr>
          <a:xfrm>
            <a:off x="3712747" y="3099137"/>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560 BC</a:t>
            </a:r>
          </a:p>
        </p:txBody>
      </p:sp>
      <p:sp>
        <p:nvSpPr>
          <p:cNvPr id="24" name="TextBox 23">
            <a:extLst>
              <a:ext uri="{FF2B5EF4-FFF2-40B4-BE49-F238E27FC236}">
                <a16:creationId xmlns:a16="http://schemas.microsoft.com/office/drawing/2014/main" id="{286E95ED-5080-416E-87C9-7F50978E783A}"/>
              </a:ext>
            </a:extLst>
          </p:cNvPr>
          <p:cNvSpPr txBox="1"/>
          <p:nvPr/>
        </p:nvSpPr>
        <p:spPr>
          <a:xfrm>
            <a:off x="1010308" y="4231822"/>
            <a:ext cx="1660329"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1</a:t>
            </a:r>
            <a:r>
              <a:rPr lang="en-US" sz="2000" b="1" baseline="30000" dirty="0">
                <a:solidFill>
                  <a:schemeClr val="accent2">
                    <a:lumMod val="50000"/>
                  </a:schemeClr>
                </a:solidFill>
              </a:rPr>
              <a:t>st</a:t>
            </a:r>
            <a:r>
              <a:rPr lang="en-US" sz="2000" b="1" dirty="0">
                <a:solidFill>
                  <a:schemeClr val="accent2">
                    <a:lumMod val="50000"/>
                  </a:schemeClr>
                </a:solidFill>
              </a:rPr>
              <a:t> Captivity</a:t>
            </a:r>
          </a:p>
          <a:p>
            <a:pPr algn="ctr"/>
            <a:r>
              <a:rPr lang="en-US" sz="2000" b="1" dirty="0">
                <a:solidFill>
                  <a:schemeClr val="accent2">
                    <a:lumMod val="50000"/>
                  </a:schemeClr>
                </a:solidFill>
              </a:rPr>
              <a:t>605 BC</a:t>
            </a:r>
          </a:p>
        </p:txBody>
      </p:sp>
      <p:sp>
        <p:nvSpPr>
          <p:cNvPr id="25" name="TextBox 24">
            <a:extLst>
              <a:ext uri="{FF2B5EF4-FFF2-40B4-BE49-F238E27FC236}">
                <a16:creationId xmlns:a16="http://schemas.microsoft.com/office/drawing/2014/main" id="{25646AF5-7B52-4C61-9B9A-822B924BB20A}"/>
              </a:ext>
            </a:extLst>
          </p:cNvPr>
          <p:cNvSpPr txBox="1"/>
          <p:nvPr/>
        </p:nvSpPr>
        <p:spPr>
          <a:xfrm>
            <a:off x="2756820" y="4248332"/>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3</a:t>
            </a:r>
            <a:r>
              <a:rPr lang="en-US" sz="2000" b="1" baseline="30000" dirty="0">
                <a:solidFill>
                  <a:schemeClr val="accent2">
                    <a:lumMod val="50000"/>
                  </a:schemeClr>
                </a:solidFill>
              </a:rPr>
              <a:t>rd</a:t>
            </a:r>
            <a:r>
              <a:rPr lang="en-US" sz="2000" b="1" dirty="0">
                <a:solidFill>
                  <a:schemeClr val="accent2">
                    <a:lumMod val="50000"/>
                  </a:schemeClr>
                </a:solidFill>
              </a:rPr>
              <a:t> Captivity (587/6 BC)</a:t>
            </a:r>
          </a:p>
        </p:txBody>
      </p:sp>
      <p:sp>
        <p:nvSpPr>
          <p:cNvPr id="26" name="TextBox 25">
            <a:extLst>
              <a:ext uri="{FF2B5EF4-FFF2-40B4-BE49-F238E27FC236}">
                <a16:creationId xmlns:a16="http://schemas.microsoft.com/office/drawing/2014/main" id="{E63D49C7-C482-42D9-814B-FED48CD7408C}"/>
              </a:ext>
            </a:extLst>
          </p:cNvPr>
          <p:cNvSpPr txBox="1"/>
          <p:nvPr/>
        </p:nvSpPr>
        <p:spPr>
          <a:xfrm>
            <a:off x="5216507" y="310453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540 BC</a:t>
            </a:r>
          </a:p>
        </p:txBody>
      </p:sp>
      <p:sp>
        <p:nvSpPr>
          <p:cNvPr id="40" name="TextBox 39">
            <a:extLst>
              <a:ext uri="{FF2B5EF4-FFF2-40B4-BE49-F238E27FC236}">
                <a16:creationId xmlns:a16="http://schemas.microsoft.com/office/drawing/2014/main" id="{2EB570E7-91BC-4ED3-8CC5-707EF9B716CF}"/>
              </a:ext>
            </a:extLst>
          </p:cNvPr>
          <p:cNvSpPr txBox="1"/>
          <p:nvPr/>
        </p:nvSpPr>
        <p:spPr>
          <a:xfrm>
            <a:off x="6675194" y="3111794"/>
            <a:ext cx="916004" cy="400110"/>
          </a:xfrm>
          <a:prstGeom prst="rect">
            <a:avLst/>
          </a:prstGeom>
          <a:solidFill>
            <a:schemeClr val="accent2">
              <a:lumMod val="50000"/>
            </a:schemeClr>
          </a:solidFill>
          <a:scene3d>
            <a:camera prst="orthographicFront"/>
            <a:lightRig rig="threePt" dir="t"/>
          </a:scene3d>
          <a:sp3d>
            <a:bevelT/>
          </a:sp3d>
        </p:spPr>
        <p:txBody>
          <a:bodyPr wrap="square" rtlCol="0">
            <a:noAutofit/>
          </a:bodyPr>
          <a:lstStyle/>
          <a:p>
            <a:pPr algn="ctr"/>
            <a:r>
              <a:rPr lang="en-US" sz="2000" dirty="0">
                <a:solidFill>
                  <a:schemeClr val="bg1"/>
                </a:solidFill>
                <a:effectLst>
                  <a:outerShdw blurRad="101600" dist="76200" dir="1800000" algn="tl" rotWithShape="0">
                    <a:srgbClr val="602E04">
                      <a:alpha val="88000"/>
                    </a:srgbClr>
                  </a:outerShdw>
                </a:effectLst>
              </a:rPr>
              <a:t>520 BC</a:t>
            </a:r>
          </a:p>
        </p:txBody>
      </p:sp>
      <p:cxnSp>
        <p:nvCxnSpPr>
          <p:cNvPr id="55" name="Straight Arrow Connector 54">
            <a:extLst>
              <a:ext uri="{FF2B5EF4-FFF2-40B4-BE49-F238E27FC236}">
                <a16:creationId xmlns:a16="http://schemas.microsoft.com/office/drawing/2014/main" id="{2D68AE9C-470E-49A9-A234-8674D5F7D78F}"/>
              </a:ext>
            </a:extLst>
          </p:cNvPr>
          <p:cNvCxnSpPr>
            <a:cxnSpLocks/>
            <a:stCxn id="56" idx="0"/>
          </p:cNvCxnSpPr>
          <p:nvPr/>
        </p:nvCxnSpPr>
        <p:spPr>
          <a:xfrm flipV="1">
            <a:off x="5345726" y="3657600"/>
            <a:ext cx="638746" cy="593307"/>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55582B4-CF50-41FB-9D71-040611A6FF13}"/>
              </a:ext>
            </a:extLst>
          </p:cNvPr>
          <p:cNvSpPr txBox="1"/>
          <p:nvPr/>
        </p:nvSpPr>
        <p:spPr>
          <a:xfrm>
            <a:off x="4515598" y="4250907"/>
            <a:ext cx="1660255" cy="707886"/>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1</a:t>
            </a:r>
            <a:r>
              <a:rPr lang="en-US" sz="2000" b="1" baseline="30000" dirty="0">
                <a:solidFill>
                  <a:schemeClr val="accent2">
                    <a:lumMod val="50000"/>
                  </a:schemeClr>
                </a:solidFill>
              </a:rPr>
              <a:t>st</a:t>
            </a:r>
            <a:r>
              <a:rPr lang="en-US" sz="2000" b="1" dirty="0">
                <a:solidFill>
                  <a:schemeClr val="accent2">
                    <a:lumMod val="50000"/>
                  </a:schemeClr>
                </a:solidFill>
              </a:rPr>
              <a:t> Returnees (537 BC)</a:t>
            </a:r>
          </a:p>
        </p:txBody>
      </p:sp>
      <p:cxnSp>
        <p:nvCxnSpPr>
          <p:cNvPr id="33" name="Straight Arrow Connector 32">
            <a:extLst>
              <a:ext uri="{FF2B5EF4-FFF2-40B4-BE49-F238E27FC236}">
                <a16:creationId xmlns:a16="http://schemas.microsoft.com/office/drawing/2014/main" id="{850AF20E-2C93-4B06-98B8-38C04CFD5A79}"/>
              </a:ext>
            </a:extLst>
          </p:cNvPr>
          <p:cNvCxnSpPr>
            <a:cxnSpLocks/>
            <a:stCxn id="34" idx="0"/>
          </p:cNvCxnSpPr>
          <p:nvPr/>
        </p:nvCxnSpPr>
        <p:spPr>
          <a:xfrm flipV="1">
            <a:off x="7103976" y="3665389"/>
            <a:ext cx="451118" cy="582538"/>
          </a:xfrm>
          <a:prstGeom prst="straightConnector1">
            <a:avLst/>
          </a:prstGeom>
          <a:ln w="38100">
            <a:solidFill>
              <a:schemeClr val="bg1"/>
            </a:solidFill>
            <a:headEnd type="non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6908463-F31C-4123-81A0-5EBFB94B58A8}"/>
              </a:ext>
            </a:extLst>
          </p:cNvPr>
          <p:cNvSpPr txBox="1"/>
          <p:nvPr/>
        </p:nvSpPr>
        <p:spPr>
          <a:xfrm>
            <a:off x="6273848" y="4247927"/>
            <a:ext cx="1660255" cy="1015663"/>
          </a:xfrm>
          <a:prstGeom prst="rect">
            <a:avLst/>
          </a:prstGeom>
          <a:solidFill>
            <a:schemeClr val="bg1"/>
          </a:solidFill>
        </p:spPr>
        <p:txBody>
          <a:bodyPr wrap="square" rtlCol="0">
            <a:spAutoFit/>
          </a:bodyPr>
          <a:lstStyle/>
          <a:p>
            <a:pPr algn="ctr"/>
            <a:r>
              <a:rPr lang="en-US" sz="2000" b="1" dirty="0">
                <a:solidFill>
                  <a:schemeClr val="accent2">
                    <a:lumMod val="50000"/>
                  </a:schemeClr>
                </a:solidFill>
              </a:rPr>
              <a:t>Completion of the Temple (537 BC)</a:t>
            </a:r>
          </a:p>
        </p:txBody>
      </p:sp>
    </p:spTree>
    <p:extLst>
      <p:ext uri="{BB962C8B-B14F-4D97-AF65-F5344CB8AC3E}">
        <p14:creationId xmlns:p14="http://schemas.microsoft.com/office/powerpoint/2010/main" val="2771487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500"/>
                                        <p:tgtEl>
                                          <p:spTgt spid="5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p:stCondLst>
                              <p:cond delay="3000"/>
                            </p:stCondLst>
                            <p:childTnLst>
                              <p:par>
                                <p:cTn id="29" presetID="10" presetClass="entr" presetSubtype="0" fill="hold" grpId="0" nodeType="afterEffect">
                                  <p:stCondLst>
                                    <p:cond delay="0"/>
                                  </p:stCondLst>
                                  <p:iterate type="lt">
                                    <p:tmPct val="0"/>
                                  </p:iterate>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500"/>
                            </p:stCondLst>
                            <p:childTnLst>
                              <p:par>
                                <p:cTn id="38" presetID="22" presetClass="entr" presetSubtype="4"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par>
                          <p:cTn id="49" fill="hold">
                            <p:stCondLst>
                              <p:cond delay="2000"/>
                            </p:stCondLst>
                            <p:childTnLst>
                              <p:par>
                                <p:cTn id="50" presetID="63" presetClass="path" presetSubtype="0" fill="hold" grpId="1" nodeType="afterEffect">
                                  <p:stCondLst>
                                    <p:cond delay="0"/>
                                  </p:stCondLst>
                                  <p:childTnLst>
                                    <p:animMotion origin="layout" path="M 3.61111E-6 7.40741E-7 L 0.17014 0.00046 " pathEditMode="relative" rAng="0" ptsTypes="AA">
                                      <p:cBhvr>
                                        <p:cTn id="51" dur="1000" fill="hold"/>
                                        <p:tgtEl>
                                          <p:spTgt spid="57"/>
                                        </p:tgtEl>
                                        <p:attrNameLst>
                                          <p:attrName>ppt_x</p:attrName>
                                          <p:attrName>ppt_y</p:attrName>
                                        </p:attrNameLst>
                                      </p:cBhvr>
                                      <p:rCtr x="8507" y="23"/>
                                    </p:animMotion>
                                  </p:childTnLst>
                                </p:cTn>
                              </p:par>
                              <p:par>
                                <p:cTn id="52" presetID="63" presetClass="path" presetSubtype="0" fill="hold" grpId="1" nodeType="withEffect">
                                  <p:stCondLst>
                                    <p:cond delay="0"/>
                                  </p:stCondLst>
                                  <p:childTnLst>
                                    <p:animMotion origin="layout" path="M 1.94444E-6 -1.11111E-6 L 0.17465 -0.00092 " pathEditMode="relative" rAng="0" ptsTypes="AA">
                                      <p:cBhvr>
                                        <p:cTn id="53" dur="1000" fill="hold"/>
                                        <p:tgtEl>
                                          <p:spTgt spid="58"/>
                                        </p:tgtEl>
                                        <p:attrNameLst>
                                          <p:attrName>ppt_x</p:attrName>
                                          <p:attrName>ppt_y</p:attrName>
                                        </p:attrNameLst>
                                      </p:cBhvr>
                                      <p:rCtr x="8733" y="-46"/>
                                    </p:animMotion>
                                  </p:childTnLst>
                                </p:cTn>
                              </p:par>
                              <p:par>
                                <p:cTn id="54" presetID="63" presetClass="path" presetSubtype="0" fill="hold" grpId="1" nodeType="withEffect">
                                  <p:stCondLst>
                                    <p:cond delay="0"/>
                                  </p:stCondLst>
                                  <p:iterate type="lt">
                                    <p:tmPct val="0"/>
                                  </p:iterate>
                                  <p:childTnLst>
                                    <p:animMotion origin="layout" path="M -1.38889E-6 -1.48148E-6 L 0.18021 0.00093 " pathEditMode="relative" rAng="0" ptsTypes="AA">
                                      <p:cBhvr>
                                        <p:cTn id="55" dur="1000" fill="hold"/>
                                        <p:tgtEl>
                                          <p:spTgt spid="59"/>
                                        </p:tgtEl>
                                        <p:attrNameLst>
                                          <p:attrName>ppt_x</p:attrName>
                                          <p:attrName>ppt_y</p:attrName>
                                        </p:attrNameLst>
                                      </p:cBhvr>
                                      <p:rCtr x="9010" y="46"/>
                                    </p:animMotion>
                                  </p:childTnLst>
                                </p:cTn>
                              </p:par>
                              <p:par>
                                <p:cTn id="56" presetID="45" presetClass="exit" presetSubtype="0" fill="hold" grpId="2" nodeType="withEffect">
                                  <p:stCondLst>
                                    <p:cond delay="0"/>
                                  </p:stCondLst>
                                  <p:iterate type="lt">
                                    <p:tmPct val="10000"/>
                                  </p:iterate>
                                  <p:childTnLst>
                                    <p:animEffect transition="out" filter="fade">
                                      <p:cBhvr>
                                        <p:cTn id="57" dur="1000"/>
                                        <p:tgtEl>
                                          <p:spTgt spid="59"/>
                                        </p:tgtEl>
                                      </p:cBhvr>
                                    </p:animEffect>
                                    <p:anim calcmode="lin" valueType="num">
                                      <p:cBhvr>
                                        <p:cTn id="58" dur="1000"/>
                                        <p:tgtEl>
                                          <p:spTgt spid="5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9" dur="1000"/>
                                        <p:tgtEl>
                                          <p:spTgt spid="59"/>
                                        </p:tgtEl>
                                        <p:attrNameLst>
                                          <p:attrName>ppt_h</p:attrName>
                                        </p:attrNameLst>
                                      </p:cBhvr>
                                      <p:tavLst>
                                        <p:tav tm="0">
                                          <p:val>
                                            <p:strVal val="ppt_h"/>
                                          </p:val>
                                        </p:tav>
                                        <p:tav tm="100000">
                                          <p:val>
                                            <p:strVal val="ppt_h"/>
                                          </p:val>
                                        </p:tav>
                                      </p:tavLst>
                                    </p:anim>
                                    <p:set>
                                      <p:cBhvr>
                                        <p:cTn id="60" dur="1" fill="hold">
                                          <p:stCondLst>
                                            <p:cond delay="999"/>
                                          </p:stCondLst>
                                        </p:cTn>
                                        <p:tgtEl>
                                          <p:spTgt spid="59"/>
                                        </p:tgtEl>
                                        <p:attrNameLst>
                                          <p:attrName>style.visibility</p:attrName>
                                        </p:attrNameLst>
                                      </p:cBhvr>
                                      <p:to>
                                        <p:strVal val="hidden"/>
                                      </p:to>
                                    </p:set>
                                  </p:childTnLst>
                                </p:cTn>
                              </p:par>
                              <p:par>
                                <p:cTn id="61" presetID="45" presetClass="entr" presetSubtype="0" fill="hold" grpId="0" nodeType="withEffect">
                                  <p:stCondLst>
                                    <p:cond delay="500"/>
                                  </p:stCondLst>
                                  <p:iterate type="lt">
                                    <p:tmPct val="10000"/>
                                  </p:iterate>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ppt_w</p:attrName>
                                        </p:attrNameLst>
                                      </p:cBhvr>
                                      <p:tavLst>
                                        <p:tav tm="0" fmla="#ppt_w*sin(2.5*pi*$)">
                                          <p:val>
                                            <p:fltVal val="0"/>
                                          </p:val>
                                        </p:tav>
                                        <p:tav tm="100000">
                                          <p:val>
                                            <p:fltVal val="1"/>
                                          </p:val>
                                        </p:tav>
                                      </p:tavLst>
                                    </p:anim>
                                    <p:anim calcmode="lin" valueType="num">
                                      <p:cBhvr>
                                        <p:cTn id="65" dur="1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59" grpId="1"/>
      <p:bldP spid="59" grpId="2"/>
      <p:bldP spid="36" grpId="0"/>
      <p:bldP spid="58" grpId="0" animBg="1"/>
      <p:bldP spid="58" grpId="1" animBg="1"/>
      <p:bldP spid="57" grpId="0" animBg="1"/>
      <p:bldP spid="57" grpId="1" animBg="1"/>
      <p:bldP spid="24" grpId="0" animBg="1"/>
      <p:bldP spid="25" grpId="0" animBg="1"/>
      <p:bldP spid="56"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3974B1-94A8-4517-9017-DF4DF93B7F31}"/>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163216C5-65A8-4F01-82C1-E05566D442FE}"/>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Tree>
    <p:extLst>
      <p:ext uri="{BB962C8B-B14F-4D97-AF65-F5344CB8AC3E}">
        <p14:creationId xmlns:p14="http://schemas.microsoft.com/office/powerpoint/2010/main" val="717901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person looking at the camera&#10;&#10;Description automatically generated">
            <a:extLst>
              <a:ext uri="{FF2B5EF4-FFF2-40B4-BE49-F238E27FC236}">
                <a16:creationId xmlns:a16="http://schemas.microsoft.com/office/drawing/2014/main" id="{63D5F512-139C-4A51-BCB3-AE71D9B4B0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409561">
            <a:off x="6284847" y="1097813"/>
            <a:ext cx="2540000" cy="3671455"/>
          </a:xfrm>
          <a:prstGeom prst="rect">
            <a:avLst/>
          </a:prstGeom>
        </p:spPr>
      </p:pic>
      <p:sp>
        <p:nvSpPr>
          <p:cNvPr id="2" name="TextBox 1">
            <a:extLst>
              <a:ext uri="{FF2B5EF4-FFF2-40B4-BE49-F238E27FC236}">
                <a16:creationId xmlns:a16="http://schemas.microsoft.com/office/drawing/2014/main" id="{6B1DBB44-F8DB-4A00-88B2-89A77A0BF0D3}"/>
              </a:ext>
            </a:extLst>
          </p:cNvPr>
          <p:cNvSpPr txBox="1"/>
          <p:nvPr/>
        </p:nvSpPr>
        <p:spPr>
          <a:xfrm>
            <a:off x="699239" y="439365"/>
            <a:ext cx="1685083" cy="725758"/>
          </a:xfrm>
          <a:prstGeom prst="rect">
            <a:avLst/>
          </a:prstGeom>
          <a:noFill/>
          <a:effectLst>
            <a:glow rad="508000">
              <a:srgbClr val="E66914">
                <a:alpha val="60000"/>
              </a:srgbClr>
            </a:glow>
          </a:effectLst>
        </p:spPr>
        <p:txBody>
          <a:bodyPr wrap="square" rtlCol="0">
            <a:noAutofit/>
          </a:bodyPr>
          <a:lstStyle/>
          <a:p>
            <a:r>
              <a:rPr lang="en-US" sz="3200" dirty="0">
                <a:effectLst>
                  <a:glow rad="190500">
                    <a:schemeClr val="accent2">
                      <a:lumMod val="75000"/>
                      <a:alpha val="80000"/>
                    </a:schemeClr>
                  </a:glow>
                </a:effectLst>
                <a:latin typeface="Black Chancery" pitchFamily="2" charset="0"/>
              </a:rPr>
              <a:t>Daniel</a:t>
            </a:r>
          </a:p>
        </p:txBody>
      </p:sp>
      <p:sp>
        <p:nvSpPr>
          <p:cNvPr id="4" name="TextBox 3">
            <a:extLst>
              <a:ext uri="{FF2B5EF4-FFF2-40B4-BE49-F238E27FC236}">
                <a16:creationId xmlns:a16="http://schemas.microsoft.com/office/drawing/2014/main" id="{EDDEB171-2BD9-4632-9CAB-994EFD6C1409}"/>
              </a:ext>
            </a:extLst>
          </p:cNvPr>
          <p:cNvSpPr txBox="1"/>
          <p:nvPr/>
        </p:nvSpPr>
        <p:spPr>
          <a:xfrm>
            <a:off x="2056981" y="442610"/>
            <a:ext cx="2286000" cy="584775"/>
          </a:xfrm>
          <a:prstGeom prst="rect">
            <a:avLst/>
          </a:prstGeom>
          <a:noFill/>
          <a:effectLst>
            <a:glow rad="508000">
              <a:srgbClr val="E66914">
                <a:alpha val="60000"/>
              </a:srgbClr>
            </a:glow>
          </a:effectLst>
        </p:spPr>
        <p:txBody>
          <a:bodyPr wrap="square" rtlCol="0">
            <a:spAutoFit/>
          </a:bodyPr>
          <a:lstStyle/>
          <a:p>
            <a:r>
              <a:rPr lang="en-US" sz="3200" dirty="0">
                <a:effectLst>
                  <a:glow rad="190500">
                    <a:srgbClr val="E66914">
                      <a:alpha val="80000"/>
                    </a:srgbClr>
                  </a:glow>
                </a:effectLst>
                <a:latin typeface="Black Chancery" pitchFamily="2" charset="0"/>
              </a:rPr>
              <a:t>9 . 1 - 21</a:t>
            </a:r>
          </a:p>
        </p:txBody>
      </p:sp>
      <p:sp>
        <p:nvSpPr>
          <p:cNvPr id="7" name="TextBox 6">
            <a:extLst>
              <a:ext uri="{FF2B5EF4-FFF2-40B4-BE49-F238E27FC236}">
                <a16:creationId xmlns:a16="http://schemas.microsoft.com/office/drawing/2014/main" id="{3AFC4F34-9F16-441C-B21F-A6E3C6FDA41D}"/>
              </a:ext>
            </a:extLst>
          </p:cNvPr>
          <p:cNvSpPr txBox="1"/>
          <p:nvPr/>
        </p:nvSpPr>
        <p:spPr>
          <a:xfrm>
            <a:off x="457200" y="941443"/>
            <a:ext cx="6236447" cy="3539430"/>
          </a:xfrm>
          <a:prstGeom prst="rect">
            <a:avLst/>
          </a:prstGeom>
          <a:noFill/>
        </p:spPr>
        <p:txBody>
          <a:bodyPr wrap="square" rtlCol="0">
            <a:spAutoFit/>
          </a:bodyPr>
          <a:lstStyle/>
          <a:p>
            <a:r>
              <a:rPr lang="en-US" sz="2800" dirty="0">
                <a:solidFill>
                  <a:srgbClr val="FFFF00"/>
                </a:solidFill>
                <a:effectLst>
                  <a:outerShdw blurRad="38100" dist="38100" dir="2700000" algn="tl">
                    <a:srgbClr val="000000">
                      <a:alpha val="43137"/>
                    </a:srgbClr>
                  </a:outerShdw>
                </a:effectLst>
              </a:rPr>
              <a:t>C. S. Lewis (1898-1963), Dangers of National Repentance, 1940 ~ </a:t>
            </a:r>
            <a:r>
              <a:rPr lang="en-US" sz="2800" dirty="0">
                <a:solidFill>
                  <a:schemeClr val="bg1"/>
                </a:solidFill>
                <a:effectLst>
                  <a:outerShdw blurRad="38100" dist="38100" dir="2700000" algn="tl">
                    <a:srgbClr val="000000">
                      <a:alpha val="43137"/>
                    </a:srgbClr>
                  </a:outerShdw>
                </a:effectLst>
              </a:rPr>
              <a:t>“The first and fatal charm of national repentance is the encouragement it gives us to turn from the bitter task of repenting our own sins to the congenial one of bewailing — but, first, of denouncing — the conduct of others.”</a:t>
            </a:r>
          </a:p>
        </p:txBody>
      </p:sp>
    </p:spTree>
    <p:extLst>
      <p:ext uri="{BB962C8B-B14F-4D97-AF65-F5344CB8AC3E}">
        <p14:creationId xmlns:p14="http://schemas.microsoft.com/office/powerpoint/2010/main" val="347644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EB1CF06-7BBD-4009-A0AF-279506A1F2DB}" vid="{3CAABC76-7CA8-4E4E-8DA4-6EC1304994E2}"/>
    </a:ext>
  </a:extLst>
</a:theme>
</file>

<file path=docProps/app.xml><?xml version="1.0" encoding="utf-8"?>
<Properties xmlns="http://schemas.openxmlformats.org/officeDocument/2006/extended-properties" xmlns:vt="http://schemas.openxmlformats.org/officeDocument/2006/docPropsVTypes">
  <Template>Daniel</Template>
  <TotalTime>3270</TotalTime>
  <Words>629</Words>
  <Application>Microsoft Office PowerPoint</Application>
  <PresentationFormat>On-screen Show (4:3)</PresentationFormat>
  <Paragraphs>73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Vivaldi</vt:lpstr>
      <vt:lpstr>Black Chancery</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16</cp:revision>
  <dcterms:created xsi:type="dcterms:W3CDTF">2019-12-02T17:14:49Z</dcterms:created>
  <dcterms:modified xsi:type="dcterms:W3CDTF">2019-12-04T23:45:01Z</dcterms:modified>
</cp:coreProperties>
</file>